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9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  <p:sldMasterId id="2147483785" r:id="rId4"/>
    <p:sldMasterId id="2147483798" r:id="rId5"/>
    <p:sldMasterId id="2147483811" r:id="rId6"/>
    <p:sldMasterId id="2147483835" r:id="rId7"/>
    <p:sldMasterId id="2147483840" r:id="rId8"/>
    <p:sldMasterId id="2147483847" r:id="rId9"/>
    <p:sldMasterId id="2147483851" r:id="rId10"/>
  </p:sldMasterIdLst>
  <p:notesMasterIdLst>
    <p:notesMasterId r:id="rId47"/>
  </p:notesMasterIdLst>
  <p:handoutMasterIdLst>
    <p:handoutMasterId r:id="rId48"/>
  </p:handoutMasterIdLst>
  <p:sldIdLst>
    <p:sldId id="2141412123" r:id="rId11"/>
    <p:sldId id="2611" r:id="rId12"/>
    <p:sldId id="2627" r:id="rId13"/>
    <p:sldId id="2598" r:id="rId14"/>
    <p:sldId id="2637" r:id="rId15"/>
    <p:sldId id="2643" r:id="rId16"/>
    <p:sldId id="2141412131" r:id="rId17"/>
    <p:sldId id="2141412132" r:id="rId18"/>
    <p:sldId id="2646" r:id="rId19"/>
    <p:sldId id="2141412124" r:id="rId20"/>
    <p:sldId id="2141412125" r:id="rId21"/>
    <p:sldId id="2141412126" r:id="rId22"/>
    <p:sldId id="2141412127" r:id="rId23"/>
    <p:sldId id="2635" r:id="rId24"/>
    <p:sldId id="2634" r:id="rId25"/>
    <p:sldId id="2141412129" r:id="rId26"/>
    <p:sldId id="2141412130" r:id="rId27"/>
    <p:sldId id="2663" r:id="rId28"/>
    <p:sldId id="2665" r:id="rId29"/>
    <p:sldId id="2647" r:id="rId30"/>
    <p:sldId id="2648" r:id="rId31"/>
    <p:sldId id="2664" r:id="rId32"/>
    <p:sldId id="2141412113" r:id="rId33"/>
    <p:sldId id="2141412121" r:id="rId34"/>
    <p:sldId id="2141412114" r:id="rId35"/>
    <p:sldId id="2141412120" r:id="rId36"/>
    <p:sldId id="2666" r:id="rId37"/>
    <p:sldId id="2652" r:id="rId38"/>
    <p:sldId id="2141412118" r:id="rId39"/>
    <p:sldId id="2141412117" r:id="rId40"/>
    <p:sldId id="2141412119" r:id="rId41"/>
    <p:sldId id="2141412116" r:id="rId42"/>
    <p:sldId id="2653" r:id="rId43"/>
    <p:sldId id="2654" r:id="rId44"/>
    <p:sldId id="2141412128" r:id="rId45"/>
    <p:sldId id="2583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8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087" autoAdjust="0"/>
  </p:normalViewPr>
  <p:slideViewPr>
    <p:cSldViewPr snapToGrid="0" showGuides="1">
      <p:cViewPr varScale="1">
        <p:scale>
          <a:sx n="82" d="100"/>
          <a:sy n="82" d="100"/>
        </p:scale>
        <p:origin x="643" y="72"/>
      </p:cViewPr>
      <p:guideLst>
        <p:guide orient="horz" pos="2328"/>
        <p:guide pos="38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13532"/>
    </p:cViewPr>
  </p:sorter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image" Target="../media/image9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098439FE-94A4-4394-BEC7-0F98A62231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5EB94D-D734-48CF-9D74-A503AF9711C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08336-F1CD-467F-8FDC-ABD4B658DC6B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9BB9547-E2B2-442A-99FE-388E5C7728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98DB4FD-0ECC-403B-9800-DA17BC88EF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82CE0-FBF7-4D86-8DEC-B86BC83DA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11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1F036-9BEF-42F2-A356-589E868B7D72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B355F-7DE4-4D29-AD17-021F57811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10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995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="" xmlns:a16="http://schemas.microsoft.com/office/drawing/2014/main" id="{B75548DB-9145-4C14-977F-BF3E634F8427}"/>
              </a:ext>
            </a:extLst>
          </p:cNvPr>
          <p:cNvSpPr/>
          <p:nvPr userDrawn="1"/>
        </p:nvSpPr>
        <p:spPr>
          <a:xfrm>
            <a:off x="3857624" y="601907"/>
            <a:ext cx="7771585" cy="5654186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2E1BB11-CE0C-4E0F-902B-E0070B16AAE6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268565" y="783486"/>
            <a:ext cx="2160000" cy="2664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="" xmlns:a16="http://schemas.microsoft.com/office/drawing/2014/main" id="{637E444D-D0F8-454F-BC8D-5B07A246403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694434" y="783486"/>
            <a:ext cx="2160000" cy="2664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="" xmlns:a16="http://schemas.microsoft.com/office/drawing/2014/main" id="{D017A26C-1F87-42E7-AD5B-9E66527C1297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120304" y="783486"/>
            <a:ext cx="2160000" cy="2664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21442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95B8CE5-8DE7-4B1E-A438-23286B4532FA}"/>
              </a:ext>
            </a:extLst>
          </p:cNvPr>
          <p:cNvSpPr/>
          <p:nvPr userDrawn="1"/>
        </p:nvSpPr>
        <p:spPr>
          <a:xfrm>
            <a:off x="0" y="0"/>
            <a:ext cx="378089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="" xmlns:a16="http://schemas.microsoft.com/office/drawing/2014/main" id="{B70290CC-81EF-4E15-9C76-9825C872E73D}"/>
              </a:ext>
            </a:extLst>
          </p:cNvPr>
          <p:cNvSpPr/>
          <p:nvPr userDrawn="1"/>
        </p:nvSpPr>
        <p:spPr>
          <a:xfrm>
            <a:off x="67749" y="2190042"/>
            <a:ext cx="1825371" cy="4705764"/>
          </a:xfrm>
          <a:custGeom>
            <a:avLst/>
            <a:gdLst>
              <a:gd name="connsiteX0" fmla="*/ 15747 w 1825371"/>
              <a:gd name="connsiteY0" fmla="*/ 1352 h 3047785"/>
              <a:gd name="connsiteX1" fmla="*/ 83062 w 1825371"/>
              <a:gd name="connsiteY1" fmla="*/ 34837 h 3047785"/>
              <a:gd name="connsiteX2" fmla="*/ 961270 w 1825371"/>
              <a:gd name="connsiteY2" fmla="*/ 755975 h 3047785"/>
              <a:gd name="connsiteX3" fmla="*/ 1239162 w 1825371"/>
              <a:gd name="connsiteY3" fmla="*/ 1001764 h 3047785"/>
              <a:gd name="connsiteX4" fmla="*/ 1276445 w 1825371"/>
              <a:gd name="connsiteY4" fmla="*/ 1025928 h 3047785"/>
              <a:gd name="connsiteX5" fmla="*/ 1316489 w 1825371"/>
              <a:gd name="connsiteY5" fmla="*/ 1009704 h 3047785"/>
              <a:gd name="connsiteX6" fmla="*/ 1345141 w 1825371"/>
              <a:gd name="connsiteY6" fmla="*/ 948602 h 3047785"/>
              <a:gd name="connsiteX7" fmla="*/ 1407624 w 1825371"/>
              <a:gd name="connsiteY7" fmla="*/ 869894 h 3047785"/>
              <a:gd name="connsiteX8" fmla="*/ 1749379 w 1825371"/>
              <a:gd name="connsiteY8" fmla="*/ 590967 h 3047785"/>
              <a:gd name="connsiteX9" fmla="*/ 1808066 w 1825371"/>
              <a:gd name="connsiteY9" fmla="*/ 545399 h 3047785"/>
              <a:gd name="connsiteX10" fmla="*/ 1825326 w 1825371"/>
              <a:gd name="connsiteY10" fmla="*/ 554375 h 3047785"/>
              <a:gd name="connsiteX11" fmla="*/ 1811172 w 1825371"/>
              <a:gd name="connsiteY11" fmla="*/ 590277 h 3047785"/>
              <a:gd name="connsiteX12" fmla="*/ 1721073 w 1825371"/>
              <a:gd name="connsiteY12" fmla="*/ 698326 h 3047785"/>
              <a:gd name="connsiteX13" fmla="*/ 1385877 w 1825371"/>
              <a:gd name="connsiteY13" fmla="*/ 1068389 h 3047785"/>
              <a:gd name="connsiteX14" fmla="*/ 1376211 w 1825371"/>
              <a:gd name="connsiteY14" fmla="*/ 1098421 h 3047785"/>
              <a:gd name="connsiteX15" fmla="*/ 1361366 w 1825371"/>
              <a:gd name="connsiteY15" fmla="*/ 1135359 h 3047785"/>
              <a:gd name="connsiteX16" fmla="*/ 1355153 w 1825371"/>
              <a:gd name="connsiteY16" fmla="*/ 1169879 h 3047785"/>
              <a:gd name="connsiteX17" fmla="*/ 1409696 w 1825371"/>
              <a:gd name="connsiteY17" fmla="*/ 1384253 h 3047785"/>
              <a:gd name="connsiteX18" fmla="*/ 1524994 w 1825371"/>
              <a:gd name="connsiteY18" fmla="*/ 1739817 h 3047785"/>
              <a:gd name="connsiteX19" fmla="*/ 1659971 w 1825371"/>
              <a:gd name="connsiteY19" fmla="*/ 2199288 h 3047785"/>
              <a:gd name="connsiteX20" fmla="*/ 1782864 w 1825371"/>
              <a:gd name="connsiteY20" fmla="*/ 2697077 h 3047785"/>
              <a:gd name="connsiteX21" fmla="*/ 1794257 w 1825371"/>
              <a:gd name="connsiteY21" fmla="*/ 2767845 h 3047785"/>
              <a:gd name="connsiteX22" fmla="*/ 1791840 w 1825371"/>
              <a:gd name="connsiteY22" fmla="*/ 2778202 h 3047785"/>
              <a:gd name="connsiteX23" fmla="*/ 1784245 w 1825371"/>
              <a:gd name="connsiteY23" fmla="*/ 2770607 h 3047785"/>
              <a:gd name="connsiteX24" fmla="*/ 1746617 w 1825371"/>
              <a:gd name="connsiteY24" fmla="*/ 2660831 h 3047785"/>
              <a:gd name="connsiteX25" fmla="*/ 1513602 w 1825371"/>
              <a:gd name="connsiteY25" fmla="*/ 1875484 h 3047785"/>
              <a:gd name="connsiteX26" fmla="*/ 1297158 w 1825371"/>
              <a:gd name="connsiteY26" fmla="*/ 1267919 h 3047785"/>
              <a:gd name="connsiteX27" fmla="*/ 1275064 w 1825371"/>
              <a:gd name="connsiteY27" fmla="*/ 1217173 h 3047785"/>
              <a:gd name="connsiteX28" fmla="*/ 1248483 w 1825371"/>
              <a:gd name="connsiteY28" fmla="*/ 1193353 h 3047785"/>
              <a:gd name="connsiteX29" fmla="*/ 1232949 w 1825371"/>
              <a:gd name="connsiteY29" fmla="*/ 1222351 h 3047785"/>
              <a:gd name="connsiteX30" fmla="*/ 1230877 w 1825371"/>
              <a:gd name="connsiteY30" fmla="*/ 1283108 h 3047785"/>
              <a:gd name="connsiteX31" fmla="*/ 1243305 w 1825371"/>
              <a:gd name="connsiteY31" fmla="*/ 1522336 h 3047785"/>
              <a:gd name="connsiteX32" fmla="*/ 1261256 w 1825371"/>
              <a:gd name="connsiteY32" fmla="*/ 1854772 h 3047785"/>
              <a:gd name="connsiteX33" fmla="*/ 1272647 w 1825371"/>
              <a:gd name="connsiteY33" fmla="*/ 2086061 h 3047785"/>
              <a:gd name="connsiteX34" fmla="*/ 1288528 w 1825371"/>
              <a:gd name="connsiteY34" fmla="*/ 2674639 h 3047785"/>
              <a:gd name="connsiteX35" fmla="*/ 1297493 w 1825371"/>
              <a:gd name="connsiteY35" fmla="*/ 3047785 h 3047785"/>
              <a:gd name="connsiteX36" fmla="*/ 1048951 w 1825371"/>
              <a:gd name="connsiteY36" fmla="*/ 3047785 h 3047785"/>
              <a:gd name="connsiteX37" fmla="*/ 1053441 w 1825371"/>
              <a:gd name="connsiteY37" fmla="*/ 2920082 h 3047785"/>
              <a:gd name="connsiteX38" fmla="*/ 1066213 w 1825371"/>
              <a:gd name="connsiteY38" fmla="*/ 2573839 h 3047785"/>
              <a:gd name="connsiteX39" fmla="*/ 1077951 w 1825371"/>
              <a:gd name="connsiteY39" fmla="*/ 2236916 h 3047785"/>
              <a:gd name="connsiteX40" fmla="*/ 1093485 w 1825371"/>
              <a:gd name="connsiteY40" fmla="*/ 1882733 h 3047785"/>
              <a:gd name="connsiteX41" fmla="*/ 1107983 w 1825371"/>
              <a:gd name="connsiteY41" fmla="*/ 1608293 h 3047785"/>
              <a:gd name="connsiteX42" fmla="*/ 1125245 w 1825371"/>
              <a:gd name="connsiteY42" fmla="*/ 1293464 h 3047785"/>
              <a:gd name="connsiteX43" fmla="*/ 1096247 w 1825371"/>
              <a:gd name="connsiteY43" fmla="*/ 1270681 h 3047785"/>
              <a:gd name="connsiteX44" fmla="*/ 984400 w 1825371"/>
              <a:gd name="connsiteY44" fmla="*/ 1242374 h 3047785"/>
              <a:gd name="connsiteX45" fmla="*/ 977149 w 1825371"/>
              <a:gd name="connsiteY45" fmla="*/ 1225458 h 3047785"/>
              <a:gd name="connsiteX46" fmla="*/ 983019 w 1825371"/>
              <a:gd name="connsiteY46" fmla="*/ 1189902 h 3047785"/>
              <a:gd name="connsiteX47" fmla="*/ 1016158 w 1825371"/>
              <a:gd name="connsiteY47" fmla="*/ 1097041 h 3047785"/>
              <a:gd name="connsiteX48" fmla="*/ 1055513 w 1825371"/>
              <a:gd name="connsiteY48" fmla="*/ 1078055 h 3047785"/>
              <a:gd name="connsiteX49" fmla="*/ 1097628 w 1825371"/>
              <a:gd name="connsiteY49" fmla="*/ 1104290 h 3047785"/>
              <a:gd name="connsiteX50" fmla="*/ 1115579 w 1825371"/>
              <a:gd name="connsiteY50" fmla="*/ 1107743 h 3047785"/>
              <a:gd name="connsiteX51" fmla="*/ 1177026 w 1825371"/>
              <a:gd name="connsiteY51" fmla="*/ 1087375 h 3047785"/>
              <a:gd name="connsiteX52" fmla="*/ 1179787 w 1825371"/>
              <a:gd name="connsiteY52" fmla="*/ 1073913 h 3047785"/>
              <a:gd name="connsiteX53" fmla="*/ 1135255 w 1825371"/>
              <a:gd name="connsiteY53" fmla="*/ 1041117 h 3047785"/>
              <a:gd name="connsiteX54" fmla="*/ 939868 w 1825371"/>
              <a:gd name="connsiteY54" fmla="*/ 883702 h 3047785"/>
              <a:gd name="connsiteX55" fmla="*/ 549783 w 1825371"/>
              <a:gd name="connsiteY55" fmla="*/ 496379 h 3047785"/>
              <a:gd name="connsiteX56" fmla="*/ 40947 w 1825371"/>
              <a:gd name="connsiteY56" fmla="*/ 48990 h 3047785"/>
              <a:gd name="connsiteX57" fmla="*/ 5735 w 1825371"/>
              <a:gd name="connsiteY57" fmla="*/ 17231 h 3047785"/>
              <a:gd name="connsiteX58" fmla="*/ 902 w 1825371"/>
              <a:gd name="connsiteY58" fmla="*/ 4114 h 3047785"/>
              <a:gd name="connsiteX59" fmla="*/ 15747 w 1825371"/>
              <a:gd name="connsiteY59" fmla="*/ 1352 h 3047785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3047785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4685667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97493 w 1825371"/>
              <a:gd name="connsiteY34" fmla="*/ 4685667 h 4705763"/>
              <a:gd name="connsiteX35" fmla="*/ 938419 w 1825371"/>
              <a:gd name="connsiteY35" fmla="*/ 4705763 h 4705763"/>
              <a:gd name="connsiteX36" fmla="*/ 1053441 w 1825371"/>
              <a:gd name="connsiteY36" fmla="*/ 2920082 h 4705763"/>
              <a:gd name="connsiteX37" fmla="*/ 1066213 w 1825371"/>
              <a:gd name="connsiteY37" fmla="*/ 2573839 h 4705763"/>
              <a:gd name="connsiteX38" fmla="*/ 1077951 w 1825371"/>
              <a:gd name="connsiteY38" fmla="*/ 2236916 h 4705763"/>
              <a:gd name="connsiteX39" fmla="*/ 1093485 w 1825371"/>
              <a:gd name="connsiteY39" fmla="*/ 1882733 h 4705763"/>
              <a:gd name="connsiteX40" fmla="*/ 1107983 w 1825371"/>
              <a:gd name="connsiteY40" fmla="*/ 1608293 h 4705763"/>
              <a:gd name="connsiteX41" fmla="*/ 1125245 w 1825371"/>
              <a:gd name="connsiteY41" fmla="*/ 1293464 h 4705763"/>
              <a:gd name="connsiteX42" fmla="*/ 1096247 w 1825371"/>
              <a:gd name="connsiteY42" fmla="*/ 1270681 h 4705763"/>
              <a:gd name="connsiteX43" fmla="*/ 984400 w 1825371"/>
              <a:gd name="connsiteY43" fmla="*/ 1242374 h 4705763"/>
              <a:gd name="connsiteX44" fmla="*/ 977149 w 1825371"/>
              <a:gd name="connsiteY44" fmla="*/ 1225458 h 4705763"/>
              <a:gd name="connsiteX45" fmla="*/ 983019 w 1825371"/>
              <a:gd name="connsiteY45" fmla="*/ 1189902 h 4705763"/>
              <a:gd name="connsiteX46" fmla="*/ 1016158 w 1825371"/>
              <a:gd name="connsiteY46" fmla="*/ 1097041 h 4705763"/>
              <a:gd name="connsiteX47" fmla="*/ 1055513 w 1825371"/>
              <a:gd name="connsiteY47" fmla="*/ 1078055 h 4705763"/>
              <a:gd name="connsiteX48" fmla="*/ 1097628 w 1825371"/>
              <a:gd name="connsiteY48" fmla="*/ 1104290 h 4705763"/>
              <a:gd name="connsiteX49" fmla="*/ 1115579 w 1825371"/>
              <a:gd name="connsiteY49" fmla="*/ 1107743 h 4705763"/>
              <a:gd name="connsiteX50" fmla="*/ 1177026 w 1825371"/>
              <a:gd name="connsiteY50" fmla="*/ 1087375 h 4705763"/>
              <a:gd name="connsiteX51" fmla="*/ 1179787 w 1825371"/>
              <a:gd name="connsiteY51" fmla="*/ 1073913 h 4705763"/>
              <a:gd name="connsiteX52" fmla="*/ 1135255 w 1825371"/>
              <a:gd name="connsiteY52" fmla="*/ 1041117 h 4705763"/>
              <a:gd name="connsiteX53" fmla="*/ 939868 w 1825371"/>
              <a:gd name="connsiteY53" fmla="*/ 883702 h 4705763"/>
              <a:gd name="connsiteX54" fmla="*/ 549783 w 1825371"/>
              <a:gd name="connsiteY54" fmla="*/ 496379 h 4705763"/>
              <a:gd name="connsiteX55" fmla="*/ 40947 w 1825371"/>
              <a:gd name="connsiteY55" fmla="*/ 48990 h 4705763"/>
              <a:gd name="connsiteX56" fmla="*/ 5735 w 1825371"/>
              <a:gd name="connsiteY56" fmla="*/ 17231 h 4705763"/>
              <a:gd name="connsiteX57" fmla="*/ 902 w 1825371"/>
              <a:gd name="connsiteY57" fmla="*/ 4114 h 4705763"/>
              <a:gd name="connsiteX58" fmla="*/ 15747 w 1825371"/>
              <a:gd name="connsiteY58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97493 w 1825371"/>
              <a:gd name="connsiteY33" fmla="*/ 4685667 h 4705763"/>
              <a:gd name="connsiteX34" fmla="*/ 938419 w 1825371"/>
              <a:gd name="connsiteY34" fmla="*/ 4705763 h 4705763"/>
              <a:gd name="connsiteX35" fmla="*/ 1053441 w 1825371"/>
              <a:gd name="connsiteY35" fmla="*/ 2920082 h 4705763"/>
              <a:gd name="connsiteX36" fmla="*/ 1066213 w 1825371"/>
              <a:gd name="connsiteY36" fmla="*/ 2573839 h 4705763"/>
              <a:gd name="connsiteX37" fmla="*/ 1077951 w 1825371"/>
              <a:gd name="connsiteY37" fmla="*/ 2236916 h 4705763"/>
              <a:gd name="connsiteX38" fmla="*/ 1093485 w 1825371"/>
              <a:gd name="connsiteY38" fmla="*/ 1882733 h 4705763"/>
              <a:gd name="connsiteX39" fmla="*/ 1107983 w 1825371"/>
              <a:gd name="connsiteY39" fmla="*/ 1608293 h 4705763"/>
              <a:gd name="connsiteX40" fmla="*/ 1125245 w 1825371"/>
              <a:gd name="connsiteY40" fmla="*/ 1293464 h 4705763"/>
              <a:gd name="connsiteX41" fmla="*/ 1096247 w 1825371"/>
              <a:gd name="connsiteY41" fmla="*/ 1270681 h 4705763"/>
              <a:gd name="connsiteX42" fmla="*/ 984400 w 1825371"/>
              <a:gd name="connsiteY42" fmla="*/ 1242374 h 4705763"/>
              <a:gd name="connsiteX43" fmla="*/ 977149 w 1825371"/>
              <a:gd name="connsiteY43" fmla="*/ 1225458 h 4705763"/>
              <a:gd name="connsiteX44" fmla="*/ 983019 w 1825371"/>
              <a:gd name="connsiteY44" fmla="*/ 1189902 h 4705763"/>
              <a:gd name="connsiteX45" fmla="*/ 1016158 w 1825371"/>
              <a:gd name="connsiteY45" fmla="*/ 1097041 h 4705763"/>
              <a:gd name="connsiteX46" fmla="*/ 1055513 w 1825371"/>
              <a:gd name="connsiteY46" fmla="*/ 1078055 h 4705763"/>
              <a:gd name="connsiteX47" fmla="*/ 1097628 w 1825371"/>
              <a:gd name="connsiteY47" fmla="*/ 1104290 h 4705763"/>
              <a:gd name="connsiteX48" fmla="*/ 1115579 w 1825371"/>
              <a:gd name="connsiteY48" fmla="*/ 1107743 h 4705763"/>
              <a:gd name="connsiteX49" fmla="*/ 1177026 w 1825371"/>
              <a:gd name="connsiteY49" fmla="*/ 1087375 h 4705763"/>
              <a:gd name="connsiteX50" fmla="*/ 1179787 w 1825371"/>
              <a:gd name="connsiteY50" fmla="*/ 1073913 h 4705763"/>
              <a:gd name="connsiteX51" fmla="*/ 1135255 w 1825371"/>
              <a:gd name="connsiteY51" fmla="*/ 1041117 h 4705763"/>
              <a:gd name="connsiteX52" fmla="*/ 939868 w 1825371"/>
              <a:gd name="connsiteY52" fmla="*/ 883702 h 4705763"/>
              <a:gd name="connsiteX53" fmla="*/ 549783 w 1825371"/>
              <a:gd name="connsiteY53" fmla="*/ 496379 h 4705763"/>
              <a:gd name="connsiteX54" fmla="*/ 40947 w 1825371"/>
              <a:gd name="connsiteY54" fmla="*/ 48990 h 4705763"/>
              <a:gd name="connsiteX55" fmla="*/ 5735 w 1825371"/>
              <a:gd name="connsiteY55" fmla="*/ 17231 h 4705763"/>
              <a:gd name="connsiteX56" fmla="*/ 902 w 1825371"/>
              <a:gd name="connsiteY56" fmla="*/ 4114 h 4705763"/>
              <a:gd name="connsiteX57" fmla="*/ 15747 w 1825371"/>
              <a:gd name="connsiteY57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97493 w 1825371"/>
              <a:gd name="connsiteY32" fmla="*/ 4685667 h 4705763"/>
              <a:gd name="connsiteX33" fmla="*/ 938419 w 1825371"/>
              <a:gd name="connsiteY33" fmla="*/ 4705763 h 4705763"/>
              <a:gd name="connsiteX34" fmla="*/ 1053441 w 1825371"/>
              <a:gd name="connsiteY34" fmla="*/ 2920082 h 4705763"/>
              <a:gd name="connsiteX35" fmla="*/ 1066213 w 1825371"/>
              <a:gd name="connsiteY35" fmla="*/ 2573839 h 4705763"/>
              <a:gd name="connsiteX36" fmla="*/ 1077951 w 1825371"/>
              <a:gd name="connsiteY36" fmla="*/ 2236916 h 4705763"/>
              <a:gd name="connsiteX37" fmla="*/ 1093485 w 1825371"/>
              <a:gd name="connsiteY37" fmla="*/ 1882733 h 4705763"/>
              <a:gd name="connsiteX38" fmla="*/ 1107983 w 1825371"/>
              <a:gd name="connsiteY38" fmla="*/ 1608293 h 4705763"/>
              <a:gd name="connsiteX39" fmla="*/ 1125245 w 1825371"/>
              <a:gd name="connsiteY39" fmla="*/ 1293464 h 4705763"/>
              <a:gd name="connsiteX40" fmla="*/ 1096247 w 1825371"/>
              <a:gd name="connsiteY40" fmla="*/ 1270681 h 4705763"/>
              <a:gd name="connsiteX41" fmla="*/ 984400 w 1825371"/>
              <a:gd name="connsiteY41" fmla="*/ 1242374 h 4705763"/>
              <a:gd name="connsiteX42" fmla="*/ 977149 w 1825371"/>
              <a:gd name="connsiteY42" fmla="*/ 1225458 h 4705763"/>
              <a:gd name="connsiteX43" fmla="*/ 983019 w 1825371"/>
              <a:gd name="connsiteY43" fmla="*/ 1189902 h 4705763"/>
              <a:gd name="connsiteX44" fmla="*/ 1016158 w 1825371"/>
              <a:gd name="connsiteY44" fmla="*/ 1097041 h 4705763"/>
              <a:gd name="connsiteX45" fmla="*/ 1055513 w 1825371"/>
              <a:gd name="connsiteY45" fmla="*/ 1078055 h 4705763"/>
              <a:gd name="connsiteX46" fmla="*/ 1097628 w 1825371"/>
              <a:gd name="connsiteY46" fmla="*/ 1104290 h 4705763"/>
              <a:gd name="connsiteX47" fmla="*/ 1115579 w 1825371"/>
              <a:gd name="connsiteY47" fmla="*/ 1107743 h 4705763"/>
              <a:gd name="connsiteX48" fmla="*/ 1177026 w 1825371"/>
              <a:gd name="connsiteY48" fmla="*/ 1087375 h 4705763"/>
              <a:gd name="connsiteX49" fmla="*/ 1179787 w 1825371"/>
              <a:gd name="connsiteY49" fmla="*/ 1073913 h 4705763"/>
              <a:gd name="connsiteX50" fmla="*/ 1135255 w 1825371"/>
              <a:gd name="connsiteY50" fmla="*/ 1041117 h 4705763"/>
              <a:gd name="connsiteX51" fmla="*/ 939868 w 1825371"/>
              <a:gd name="connsiteY51" fmla="*/ 883702 h 4705763"/>
              <a:gd name="connsiteX52" fmla="*/ 549783 w 1825371"/>
              <a:gd name="connsiteY52" fmla="*/ 496379 h 4705763"/>
              <a:gd name="connsiteX53" fmla="*/ 40947 w 1825371"/>
              <a:gd name="connsiteY53" fmla="*/ 48990 h 4705763"/>
              <a:gd name="connsiteX54" fmla="*/ 5735 w 1825371"/>
              <a:gd name="connsiteY54" fmla="*/ 17231 h 4705763"/>
              <a:gd name="connsiteX55" fmla="*/ 902 w 1825371"/>
              <a:gd name="connsiteY55" fmla="*/ 4114 h 4705763"/>
              <a:gd name="connsiteX56" fmla="*/ 15747 w 1825371"/>
              <a:gd name="connsiteY56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07983 w 1825371"/>
              <a:gd name="connsiteY37" fmla="*/ 1608293 h 4705763"/>
              <a:gd name="connsiteX38" fmla="*/ 1125245 w 1825371"/>
              <a:gd name="connsiteY38" fmla="*/ 1293464 h 4705763"/>
              <a:gd name="connsiteX39" fmla="*/ 1096247 w 1825371"/>
              <a:gd name="connsiteY39" fmla="*/ 1270681 h 4705763"/>
              <a:gd name="connsiteX40" fmla="*/ 984400 w 1825371"/>
              <a:gd name="connsiteY40" fmla="*/ 1242374 h 4705763"/>
              <a:gd name="connsiteX41" fmla="*/ 977149 w 1825371"/>
              <a:gd name="connsiteY41" fmla="*/ 1225458 h 4705763"/>
              <a:gd name="connsiteX42" fmla="*/ 983019 w 1825371"/>
              <a:gd name="connsiteY42" fmla="*/ 1189902 h 4705763"/>
              <a:gd name="connsiteX43" fmla="*/ 1016158 w 1825371"/>
              <a:gd name="connsiteY43" fmla="*/ 1097041 h 4705763"/>
              <a:gd name="connsiteX44" fmla="*/ 1055513 w 1825371"/>
              <a:gd name="connsiteY44" fmla="*/ 1078055 h 4705763"/>
              <a:gd name="connsiteX45" fmla="*/ 1097628 w 1825371"/>
              <a:gd name="connsiteY45" fmla="*/ 1104290 h 4705763"/>
              <a:gd name="connsiteX46" fmla="*/ 1115579 w 1825371"/>
              <a:gd name="connsiteY46" fmla="*/ 1107743 h 4705763"/>
              <a:gd name="connsiteX47" fmla="*/ 1177026 w 1825371"/>
              <a:gd name="connsiteY47" fmla="*/ 1087375 h 4705763"/>
              <a:gd name="connsiteX48" fmla="*/ 1179787 w 1825371"/>
              <a:gd name="connsiteY48" fmla="*/ 1073913 h 4705763"/>
              <a:gd name="connsiteX49" fmla="*/ 1135255 w 1825371"/>
              <a:gd name="connsiteY49" fmla="*/ 1041117 h 4705763"/>
              <a:gd name="connsiteX50" fmla="*/ 939868 w 1825371"/>
              <a:gd name="connsiteY50" fmla="*/ 883702 h 4705763"/>
              <a:gd name="connsiteX51" fmla="*/ 549783 w 1825371"/>
              <a:gd name="connsiteY51" fmla="*/ 496379 h 4705763"/>
              <a:gd name="connsiteX52" fmla="*/ 40947 w 1825371"/>
              <a:gd name="connsiteY52" fmla="*/ 48990 h 4705763"/>
              <a:gd name="connsiteX53" fmla="*/ 5735 w 1825371"/>
              <a:gd name="connsiteY53" fmla="*/ 17231 h 4705763"/>
              <a:gd name="connsiteX54" fmla="*/ 902 w 1825371"/>
              <a:gd name="connsiteY54" fmla="*/ 4114 h 4705763"/>
              <a:gd name="connsiteX55" fmla="*/ 15747 w 1825371"/>
              <a:gd name="connsiteY55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25245 w 1825371"/>
              <a:gd name="connsiteY37" fmla="*/ 1293464 h 4705763"/>
              <a:gd name="connsiteX38" fmla="*/ 1096247 w 1825371"/>
              <a:gd name="connsiteY38" fmla="*/ 1270681 h 4705763"/>
              <a:gd name="connsiteX39" fmla="*/ 984400 w 1825371"/>
              <a:gd name="connsiteY39" fmla="*/ 1242374 h 4705763"/>
              <a:gd name="connsiteX40" fmla="*/ 977149 w 1825371"/>
              <a:gd name="connsiteY40" fmla="*/ 1225458 h 4705763"/>
              <a:gd name="connsiteX41" fmla="*/ 983019 w 1825371"/>
              <a:gd name="connsiteY41" fmla="*/ 1189902 h 4705763"/>
              <a:gd name="connsiteX42" fmla="*/ 1016158 w 1825371"/>
              <a:gd name="connsiteY42" fmla="*/ 1097041 h 4705763"/>
              <a:gd name="connsiteX43" fmla="*/ 1055513 w 1825371"/>
              <a:gd name="connsiteY43" fmla="*/ 1078055 h 4705763"/>
              <a:gd name="connsiteX44" fmla="*/ 1097628 w 1825371"/>
              <a:gd name="connsiteY44" fmla="*/ 1104290 h 4705763"/>
              <a:gd name="connsiteX45" fmla="*/ 1115579 w 1825371"/>
              <a:gd name="connsiteY45" fmla="*/ 1107743 h 4705763"/>
              <a:gd name="connsiteX46" fmla="*/ 1177026 w 1825371"/>
              <a:gd name="connsiteY46" fmla="*/ 1087375 h 4705763"/>
              <a:gd name="connsiteX47" fmla="*/ 1179787 w 1825371"/>
              <a:gd name="connsiteY47" fmla="*/ 1073913 h 4705763"/>
              <a:gd name="connsiteX48" fmla="*/ 1135255 w 1825371"/>
              <a:gd name="connsiteY48" fmla="*/ 1041117 h 4705763"/>
              <a:gd name="connsiteX49" fmla="*/ 939868 w 1825371"/>
              <a:gd name="connsiteY49" fmla="*/ 883702 h 4705763"/>
              <a:gd name="connsiteX50" fmla="*/ 549783 w 1825371"/>
              <a:gd name="connsiteY50" fmla="*/ 496379 h 4705763"/>
              <a:gd name="connsiteX51" fmla="*/ 40947 w 1825371"/>
              <a:gd name="connsiteY51" fmla="*/ 48990 h 4705763"/>
              <a:gd name="connsiteX52" fmla="*/ 5735 w 1825371"/>
              <a:gd name="connsiteY52" fmla="*/ 17231 h 4705763"/>
              <a:gd name="connsiteX53" fmla="*/ 902 w 1825371"/>
              <a:gd name="connsiteY53" fmla="*/ 4114 h 4705763"/>
              <a:gd name="connsiteX54" fmla="*/ 15747 w 1825371"/>
              <a:gd name="connsiteY54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125245 w 1825371"/>
              <a:gd name="connsiteY36" fmla="*/ 1293464 h 4705763"/>
              <a:gd name="connsiteX37" fmla="*/ 1096247 w 1825371"/>
              <a:gd name="connsiteY37" fmla="*/ 1270681 h 4705763"/>
              <a:gd name="connsiteX38" fmla="*/ 984400 w 1825371"/>
              <a:gd name="connsiteY38" fmla="*/ 1242374 h 4705763"/>
              <a:gd name="connsiteX39" fmla="*/ 977149 w 1825371"/>
              <a:gd name="connsiteY39" fmla="*/ 1225458 h 4705763"/>
              <a:gd name="connsiteX40" fmla="*/ 983019 w 1825371"/>
              <a:gd name="connsiteY40" fmla="*/ 1189902 h 4705763"/>
              <a:gd name="connsiteX41" fmla="*/ 1016158 w 1825371"/>
              <a:gd name="connsiteY41" fmla="*/ 1097041 h 4705763"/>
              <a:gd name="connsiteX42" fmla="*/ 1055513 w 1825371"/>
              <a:gd name="connsiteY42" fmla="*/ 1078055 h 4705763"/>
              <a:gd name="connsiteX43" fmla="*/ 1097628 w 1825371"/>
              <a:gd name="connsiteY43" fmla="*/ 1104290 h 4705763"/>
              <a:gd name="connsiteX44" fmla="*/ 1115579 w 1825371"/>
              <a:gd name="connsiteY44" fmla="*/ 1107743 h 4705763"/>
              <a:gd name="connsiteX45" fmla="*/ 1177026 w 1825371"/>
              <a:gd name="connsiteY45" fmla="*/ 1087375 h 4705763"/>
              <a:gd name="connsiteX46" fmla="*/ 1179787 w 1825371"/>
              <a:gd name="connsiteY46" fmla="*/ 1073913 h 4705763"/>
              <a:gd name="connsiteX47" fmla="*/ 1135255 w 1825371"/>
              <a:gd name="connsiteY47" fmla="*/ 1041117 h 4705763"/>
              <a:gd name="connsiteX48" fmla="*/ 939868 w 1825371"/>
              <a:gd name="connsiteY48" fmla="*/ 883702 h 4705763"/>
              <a:gd name="connsiteX49" fmla="*/ 549783 w 1825371"/>
              <a:gd name="connsiteY49" fmla="*/ 496379 h 4705763"/>
              <a:gd name="connsiteX50" fmla="*/ 40947 w 1825371"/>
              <a:gd name="connsiteY50" fmla="*/ 48990 h 4705763"/>
              <a:gd name="connsiteX51" fmla="*/ 5735 w 1825371"/>
              <a:gd name="connsiteY51" fmla="*/ 17231 h 4705763"/>
              <a:gd name="connsiteX52" fmla="*/ 902 w 1825371"/>
              <a:gd name="connsiteY52" fmla="*/ 4114 h 4705763"/>
              <a:gd name="connsiteX53" fmla="*/ 15747 w 1825371"/>
              <a:gd name="connsiteY53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125245 w 1825371"/>
              <a:gd name="connsiteY35" fmla="*/ 1293464 h 4705763"/>
              <a:gd name="connsiteX36" fmla="*/ 1096247 w 1825371"/>
              <a:gd name="connsiteY36" fmla="*/ 1270681 h 4705763"/>
              <a:gd name="connsiteX37" fmla="*/ 984400 w 1825371"/>
              <a:gd name="connsiteY37" fmla="*/ 1242374 h 4705763"/>
              <a:gd name="connsiteX38" fmla="*/ 977149 w 1825371"/>
              <a:gd name="connsiteY38" fmla="*/ 1225458 h 4705763"/>
              <a:gd name="connsiteX39" fmla="*/ 983019 w 1825371"/>
              <a:gd name="connsiteY39" fmla="*/ 1189902 h 4705763"/>
              <a:gd name="connsiteX40" fmla="*/ 1016158 w 1825371"/>
              <a:gd name="connsiteY40" fmla="*/ 1097041 h 4705763"/>
              <a:gd name="connsiteX41" fmla="*/ 1055513 w 1825371"/>
              <a:gd name="connsiteY41" fmla="*/ 1078055 h 4705763"/>
              <a:gd name="connsiteX42" fmla="*/ 1097628 w 1825371"/>
              <a:gd name="connsiteY42" fmla="*/ 1104290 h 4705763"/>
              <a:gd name="connsiteX43" fmla="*/ 1115579 w 1825371"/>
              <a:gd name="connsiteY43" fmla="*/ 1107743 h 4705763"/>
              <a:gd name="connsiteX44" fmla="*/ 1177026 w 1825371"/>
              <a:gd name="connsiteY44" fmla="*/ 1087375 h 4705763"/>
              <a:gd name="connsiteX45" fmla="*/ 1179787 w 1825371"/>
              <a:gd name="connsiteY45" fmla="*/ 1073913 h 4705763"/>
              <a:gd name="connsiteX46" fmla="*/ 1135255 w 1825371"/>
              <a:gd name="connsiteY46" fmla="*/ 1041117 h 4705763"/>
              <a:gd name="connsiteX47" fmla="*/ 939868 w 1825371"/>
              <a:gd name="connsiteY47" fmla="*/ 883702 h 4705763"/>
              <a:gd name="connsiteX48" fmla="*/ 549783 w 1825371"/>
              <a:gd name="connsiteY48" fmla="*/ 496379 h 4705763"/>
              <a:gd name="connsiteX49" fmla="*/ 40947 w 1825371"/>
              <a:gd name="connsiteY49" fmla="*/ 48990 h 4705763"/>
              <a:gd name="connsiteX50" fmla="*/ 5735 w 1825371"/>
              <a:gd name="connsiteY50" fmla="*/ 17231 h 4705763"/>
              <a:gd name="connsiteX51" fmla="*/ 902 w 1825371"/>
              <a:gd name="connsiteY51" fmla="*/ 4114 h 4705763"/>
              <a:gd name="connsiteX52" fmla="*/ 15747 w 1825371"/>
              <a:gd name="connsiteY52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125245 w 1825371"/>
              <a:gd name="connsiteY34" fmla="*/ 1293464 h 4705763"/>
              <a:gd name="connsiteX35" fmla="*/ 1096247 w 1825371"/>
              <a:gd name="connsiteY35" fmla="*/ 1270681 h 4705763"/>
              <a:gd name="connsiteX36" fmla="*/ 984400 w 1825371"/>
              <a:gd name="connsiteY36" fmla="*/ 1242374 h 4705763"/>
              <a:gd name="connsiteX37" fmla="*/ 977149 w 1825371"/>
              <a:gd name="connsiteY37" fmla="*/ 1225458 h 4705763"/>
              <a:gd name="connsiteX38" fmla="*/ 983019 w 1825371"/>
              <a:gd name="connsiteY38" fmla="*/ 1189902 h 4705763"/>
              <a:gd name="connsiteX39" fmla="*/ 1016158 w 1825371"/>
              <a:gd name="connsiteY39" fmla="*/ 1097041 h 4705763"/>
              <a:gd name="connsiteX40" fmla="*/ 1055513 w 1825371"/>
              <a:gd name="connsiteY40" fmla="*/ 1078055 h 4705763"/>
              <a:gd name="connsiteX41" fmla="*/ 1097628 w 1825371"/>
              <a:gd name="connsiteY41" fmla="*/ 1104290 h 4705763"/>
              <a:gd name="connsiteX42" fmla="*/ 1115579 w 1825371"/>
              <a:gd name="connsiteY42" fmla="*/ 1107743 h 4705763"/>
              <a:gd name="connsiteX43" fmla="*/ 1177026 w 1825371"/>
              <a:gd name="connsiteY43" fmla="*/ 1087375 h 4705763"/>
              <a:gd name="connsiteX44" fmla="*/ 1179787 w 1825371"/>
              <a:gd name="connsiteY44" fmla="*/ 1073913 h 4705763"/>
              <a:gd name="connsiteX45" fmla="*/ 1135255 w 1825371"/>
              <a:gd name="connsiteY45" fmla="*/ 1041117 h 4705763"/>
              <a:gd name="connsiteX46" fmla="*/ 939868 w 1825371"/>
              <a:gd name="connsiteY46" fmla="*/ 883702 h 4705763"/>
              <a:gd name="connsiteX47" fmla="*/ 549783 w 1825371"/>
              <a:gd name="connsiteY47" fmla="*/ 496379 h 4705763"/>
              <a:gd name="connsiteX48" fmla="*/ 40947 w 1825371"/>
              <a:gd name="connsiteY48" fmla="*/ 48990 h 4705763"/>
              <a:gd name="connsiteX49" fmla="*/ 5735 w 1825371"/>
              <a:gd name="connsiteY49" fmla="*/ 17231 h 4705763"/>
              <a:gd name="connsiteX50" fmla="*/ 902 w 1825371"/>
              <a:gd name="connsiteY50" fmla="*/ 4114 h 4705763"/>
              <a:gd name="connsiteX51" fmla="*/ 15747 w 1825371"/>
              <a:gd name="connsiteY51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125245 w 1825371"/>
              <a:gd name="connsiteY33" fmla="*/ 1293464 h 4705763"/>
              <a:gd name="connsiteX34" fmla="*/ 1096247 w 1825371"/>
              <a:gd name="connsiteY34" fmla="*/ 1270681 h 4705763"/>
              <a:gd name="connsiteX35" fmla="*/ 984400 w 1825371"/>
              <a:gd name="connsiteY35" fmla="*/ 1242374 h 4705763"/>
              <a:gd name="connsiteX36" fmla="*/ 977149 w 1825371"/>
              <a:gd name="connsiteY36" fmla="*/ 1225458 h 4705763"/>
              <a:gd name="connsiteX37" fmla="*/ 983019 w 1825371"/>
              <a:gd name="connsiteY37" fmla="*/ 1189902 h 4705763"/>
              <a:gd name="connsiteX38" fmla="*/ 1016158 w 1825371"/>
              <a:gd name="connsiteY38" fmla="*/ 1097041 h 4705763"/>
              <a:gd name="connsiteX39" fmla="*/ 1055513 w 1825371"/>
              <a:gd name="connsiteY39" fmla="*/ 1078055 h 4705763"/>
              <a:gd name="connsiteX40" fmla="*/ 1097628 w 1825371"/>
              <a:gd name="connsiteY40" fmla="*/ 1104290 h 4705763"/>
              <a:gd name="connsiteX41" fmla="*/ 1115579 w 1825371"/>
              <a:gd name="connsiteY41" fmla="*/ 1107743 h 4705763"/>
              <a:gd name="connsiteX42" fmla="*/ 1177026 w 1825371"/>
              <a:gd name="connsiteY42" fmla="*/ 1087375 h 4705763"/>
              <a:gd name="connsiteX43" fmla="*/ 1179787 w 1825371"/>
              <a:gd name="connsiteY43" fmla="*/ 1073913 h 4705763"/>
              <a:gd name="connsiteX44" fmla="*/ 1135255 w 1825371"/>
              <a:gd name="connsiteY44" fmla="*/ 1041117 h 4705763"/>
              <a:gd name="connsiteX45" fmla="*/ 939868 w 1825371"/>
              <a:gd name="connsiteY45" fmla="*/ 883702 h 4705763"/>
              <a:gd name="connsiteX46" fmla="*/ 549783 w 1825371"/>
              <a:gd name="connsiteY46" fmla="*/ 496379 h 4705763"/>
              <a:gd name="connsiteX47" fmla="*/ 40947 w 1825371"/>
              <a:gd name="connsiteY47" fmla="*/ 48990 h 4705763"/>
              <a:gd name="connsiteX48" fmla="*/ 5735 w 1825371"/>
              <a:gd name="connsiteY48" fmla="*/ 17231 h 4705763"/>
              <a:gd name="connsiteX49" fmla="*/ 902 w 1825371"/>
              <a:gd name="connsiteY49" fmla="*/ 4114 h 4705763"/>
              <a:gd name="connsiteX50" fmla="*/ 15747 w 1825371"/>
              <a:gd name="connsiteY50" fmla="*/ 1352 h 4705763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97493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17106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78613 w 1825371"/>
              <a:gd name="connsiteY32" fmla="*/ 4685667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825371" h="4705764">
                <a:moveTo>
                  <a:pt x="15747" y="1352"/>
                </a:moveTo>
                <a:cubicBezTo>
                  <a:pt x="40601" y="7565"/>
                  <a:pt x="63040" y="19648"/>
                  <a:pt x="83062" y="34837"/>
                </a:cubicBezTo>
                <a:cubicBezTo>
                  <a:pt x="383392" y="265435"/>
                  <a:pt x="679236" y="502594"/>
                  <a:pt x="961270" y="755975"/>
                </a:cubicBezTo>
                <a:cubicBezTo>
                  <a:pt x="1053096" y="838826"/>
                  <a:pt x="1146302" y="919949"/>
                  <a:pt x="1239162" y="1001764"/>
                </a:cubicBezTo>
                <a:cubicBezTo>
                  <a:pt x="1250209" y="1011775"/>
                  <a:pt x="1262636" y="1020060"/>
                  <a:pt x="1276445" y="1025928"/>
                </a:cubicBezTo>
                <a:cubicBezTo>
                  <a:pt x="1296466" y="1034213"/>
                  <a:pt x="1308204" y="1030070"/>
                  <a:pt x="1316489" y="1009704"/>
                </a:cubicBezTo>
                <a:cubicBezTo>
                  <a:pt x="1325119" y="988991"/>
                  <a:pt x="1335821" y="968968"/>
                  <a:pt x="1345141" y="948602"/>
                </a:cubicBezTo>
                <a:cubicBezTo>
                  <a:pt x="1359640" y="917188"/>
                  <a:pt x="1382079" y="892679"/>
                  <a:pt x="1407624" y="869894"/>
                </a:cubicBezTo>
                <a:cubicBezTo>
                  <a:pt x="1517055" y="771511"/>
                  <a:pt x="1634081" y="682447"/>
                  <a:pt x="1749379" y="590967"/>
                </a:cubicBezTo>
                <a:cubicBezTo>
                  <a:pt x="1768711" y="575432"/>
                  <a:pt x="1788043" y="559898"/>
                  <a:pt x="1808066" y="545399"/>
                </a:cubicBezTo>
                <a:cubicBezTo>
                  <a:pt x="1819802" y="536769"/>
                  <a:pt x="1824634" y="539875"/>
                  <a:pt x="1825326" y="554375"/>
                </a:cubicBezTo>
                <a:cubicBezTo>
                  <a:pt x="1826015" y="568528"/>
                  <a:pt x="1818766" y="579575"/>
                  <a:pt x="1811172" y="590277"/>
                </a:cubicBezTo>
                <a:cubicBezTo>
                  <a:pt x="1783900" y="628594"/>
                  <a:pt x="1751451" y="662770"/>
                  <a:pt x="1721073" y="698326"/>
                </a:cubicBezTo>
                <a:cubicBezTo>
                  <a:pt x="1613023" y="825017"/>
                  <a:pt x="1503592" y="950328"/>
                  <a:pt x="1385877" y="1068389"/>
                </a:cubicBezTo>
                <a:cubicBezTo>
                  <a:pt x="1376900" y="1077364"/>
                  <a:pt x="1378626" y="1088411"/>
                  <a:pt x="1376211" y="1098421"/>
                </a:cubicBezTo>
                <a:cubicBezTo>
                  <a:pt x="1373449" y="1111885"/>
                  <a:pt x="1370342" y="1124658"/>
                  <a:pt x="1361366" y="1135359"/>
                </a:cubicBezTo>
                <a:cubicBezTo>
                  <a:pt x="1352736" y="1145370"/>
                  <a:pt x="1352736" y="1157798"/>
                  <a:pt x="1355153" y="1169879"/>
                </a:cubicBezTo>
                <a:cubicBezTo>
                  <a:pt x="1369651" y="1242374"/>
                  <a:pt x="1391054" y="1312796"/>
                  <a:pt x="1409696" y="1384253"/>
                </a:cubicBezTo>
                <a:cubicBezTo>
                  <a:pt x="1440764" y="1505076"/>
                  <a:pt x="1484260" y="1622102"/>
                  <a:pt x="1524994" y="1739817"/>
                </a:cubicBezTo>
                <a:cubicBezTo>
                  <a:pt x="1577466" y="1890674"/>
                  <a:pt x="1615785" y="2046016"/>
                  <a:pt x="1659971" y="2199288"/>
                </a:cubicBezTo>
                <a:cubicBezTo>
                  <a:pt x="1707264" y="2363607"/>
                  <a:pt x="1746273" y="2529998"/>
                  <a:pt x="1782864" y="2697077"/>
                </a:cubicBezTo>
                <a:cubicBezTo>
                  <a:pt x="1788043" y="2720207"/>
                  <a:pt x="1790460" y="2744026"/>
                  <a:pt x="1794257" y="2767845"/>
                </a:cubicBezTo>
                <a:cubicBezTo>
                  <a:pt x="1794947" y="2771643"/>
                  <a:pt x="1797364" y="2776822"/>
                  <a:pt x="1791840" y="2778202"/>
                </a:cubicBezTo>
                <a:cubicBezTo>
                  <a:pt x="1786662" y="2779583"/>
                  <a:pt x="1785626" y="2774405"/>
                  <a:pt x="1784245" y="2770607"/>
                </a:cubicBezTo>
                <a:cubicBezTo>
                  <a:pt x="1770437" y="2734360"/>
                  <a:pt x="1756975" y="2698113"/>
                  <a:pt x="1746617" y="2660831"/>
                </a:cubicBezTo>
                <a:cubicBezTo>
                  <a:pt x="1673779" y="2397784"/>
                  <a:pt x="1595762" y="2136116"/>
                  <a:pt x="1513602" y="1875484"/>
                </a:cubicBezTo>
                <a:cubicBezTo>
                  <a:pt x="1448704" y="1670431"/>
                  <a:pt x="1380007" y="1466759"/>
                  <a:pt x="1297158" y="1267919"/>
                </a:cubicBezTo>
                <a:cubicBezTo>
                  <a:pt x="1289909" y="1251004"/>
                  <a:pt x="1282659" y="1234089"/>
                  <a:pt x="1275064" y="1217173"/>
                </a:cubicBezTo>
                <a:cubicBezTo>
                  <a:pt x="1269541" y="1205436"/>
                  <a:pt x="1260911" y="1191628"/>
                  <a:pt x="1248483" y="1193353"/>
                </a:cubicBezTo>
                <a:cubicBezTo>
                  <a:pt x="1238128" y="1194734"/>
                  <a:pt x="1235711" y="1211649"/>
                  <a:pt x="1232949" y="1222351"/>
                </a:cubicBezTo>
                <a:cubicBezTo>
                  <a:pt x="1228115" y="1242374"/>
                  <a:pt x="1229843" y="1262740"/>
                  <a:pt x="1230877" y="1283108"/>
                </a:cubicBezTo>
                <a:cubicBezTo>
                  <a:pt x="1226287" y="2417294"/>
                  <a:pt x="1231744" y="3571578"/>
                  <a:pt x="1227154" y="4705764"/>
                </a:cubicBezTo>
                <a:lnTo>
                  <a:pt x="998710" y="4695715"/>
                </a:lnTo>
                <a:cubicBezTo>
                  <a:pt x="1020244" y="4110251"/>
                  <a:pt x="1098940" y="1865978"/>
                  <a:pt x="1125245" y="1293464"/>
                </a:cubicBezTo>
                <a:cubicBezTo>
                  <a:pt x="1126970" y="1262740"/>
                  <a:pt x="1124553" y="1258943"/>
                  <a:pt x="1096247" y="1270681"/>
                </a:cubicBezTo>
                <a:cubicBezTo>
                  <a:pt x="1050679" y="1289666"/>
                  <a:pt x="1018575" y="1263776"/>
                  <a:pt x="984400" y="1242374"/>
                </a:cubicBezTo>
                <a:cubicBezTo>
                  <a:pt x="979221" y="1238921"/>
                  <a:pt x="977841" y="1232017"/>
                  <a:pt x="977149" y="1225458"/>
                </a:cubicBezTo>
                <a:cubicBezTo>
                  <a:pt x="976115" y="1213030"/>
                  <a:pt x="978530" y="1200949"/>
                  <a:pt x="983019" y="1189902"/>
                </a:cubicBezTo>
                <a:cubicBezTo>
                  <a:pt x="995792" y="1159523"/>
                  <a:pt x="1005457" y="1128109"/>
                  <a:pt x="1016158" y="1097041"/>
                </a:cubicBezTo>
                <a:cubicBezTo>
                  <a:pt x="1022717" y="1078055"/>
                  <a:pt x="1036181" y="1071841"/>
                  <a:pt x="1055513" y="1078055"/>
                </a:cubicBezTo>
                <a:cubicBezTo>
                  <a:pt x="1071737" y="1082887"/>
                  <a:pt x="1084855" y="1093934"/>
                  <a:pt x="1097628" y="1104290"/>
                </a:cubicBezTo>
                <a:cubicBezTo>
                  <a:pt x="1103496" y="1108779"/>
                  <a:pt x="1107983" y="1110504"/>
                  <a:pt x="1115579" y="1107743"/>
                </a:cubicBezTo>
                <a:cubicBezTo>
                  <a:pt x="1135945" y="1100147"/>
                  <a:pt x="1156313" y="1093589"/>
                  <a:pt x="1177026" y="1087375"/>
                </a:cubicBezTo>
                <a:cubicBezTo>
                  <a:pt x="1187726" y="1084268"/>
                  <a:pt x="1185655" y="1080126"/>
                  <a:pt x="1179787" y="1073913"/>
                </a:cubicBezTo>
                <a:cubicBezTo>
                  <a:pt x="1166668" y="1060449"/>
                  <a:pt x="1151134" y="1050438"/>
                  <a:pt x="1135255" y="1041117"/>
                </a:cubicBezTo>
                <a:cubicBezTo>
                  <a:pt x="1062417" y="998311"/>
                  <a:pt x="998207" y="944460"/>
                  <a:pt x="939868" y="883702"/>
                </a:cubicBezTo>
                <a:cubicBezTo>
                  <a:pt x="813177" y="751488"/>
                  <a:pt x="683379" y="622035"/>
                  <a:pt x="549783" y="496379"/>
                </a:cubicBezTo>
                <a:cubicBezTo>
                  <a:pt x="385809" y="341382"/>
                  <a:pt x="211479" y="197084"/>
                  <a:pt x="40947" y="48990"/>
                </a:cubicBezTo>
                <a:cubicBezTo>
                  <a:pt x="28864" y="38635"/>
                  <a:pt x="17472" y="27933"/>
                  <a:pt x="5735" y="17231"/>
                </a:cubicBezTo>
                <a:cubicBezTo>
                  <a:pt x="2283" y="13780"/>
                  <a:pt x="-1859" y="9292"/>
                  <a:pt x="902" y="4114"/>
                </a:cubicBezTo>
                <a:cubicBezTo>
                  <a:pt x="4009" y="-1755"/>
                  <a:pt x="10568" y="-29"/>
                  <a:pt x="15747" y="1352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226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="" xmlns:a16="http://schemas.microsoft.com/office/drawing/2014/main" id="{1FCEF7E4-8494-44BA-9495-9F967125937F}"/>
              </a:ext>
            </a:extLst>
          </p:cNvPr>
          <p:cNvSpPr/>
          <p:nvPr userDrawn="1"/>
        </p:nvSpPr>
        <p:spPr>
          <a:xfrm>
            <a:off x="67749" y="4642338"/>
            <a:ext cx="874123" cy="2253468"/>
          </a:xfrm>
          <a:custGeom>
            <a:avLst/>
            <a:gdLst>
              <a:gd name="connsiteX0" fmla="*/ 15747 w 1825371"/>
              <a:gd name="connsiteY0" fmla="*/ 1352 h 3047785"/>
              <a:gd name="connsiteX1" fmla="*/ 83062 w 1825371"/>
              <a:gd name="connsiteY1" fmla="*/ 34837 h 3047785"/>
              <a:gd name="connsiteX2" fmla="*/ 961270 w 1825371"/>
              <a:gd name="connsiteY2" fmla="*/ 755975 h 3047785"/>
              <a:gd name="connsiteX3" fmla="*/ 1239162 w 1825371"/>
              <a:gd name="connsiteY3" fmla="*/ 1001764 h 3047785"/>
              <a:gd name="connsiteX4" fmla="*/ 1276445 w 1825371"/>
              <a:gd name="connsiteY4" fmla="*/ 1025928 h 3047785"/>
              <a:gd name="connsiteX5" fmla="*/ 1316489 w 1825371"/>
              <a:gd name="connsiteY5" fmla="*/ 1009704 h 3047785"/>
              <a:gd name="connsiteX6" fmla="*/ 1345141 w 1825371"/>
              <a:gd name="connsiteY6" fmla="*/ 948602 h 3047785"/>
              <a:gd name="connsiteX7" fmla="*/ 1407624 w 1825371"/>
              <a:gd name="connsiteY7" fmla="*/ 869894 h 3047785"/>
              <a:gd name="connsiteX8" fmla="*/ 1749379 w 1825371"/>
              <a:gd name="connsiteY8" fmla="*/ 590967 h 3047785"/>
              <a:gd name="connsiteX9" fmla="*/ 1808066 w 1825371"/>
              <a:gd name="connsiteY9" fmla="*/ 545399 h 3047785"/>
              <a:gd name="connsiteX10" fmla="*/ 1825326 w 1825371"/>
              <a:gd name="connsiteY10" fmla="*/ 554375 h 3047785"/>
              <a:gd name="connsiteX11" fmla="*/ 1811172 w 1825371"/>
              <a:gd name="connsiteY11" fmla="*/ 590277 h 3047785"/>
              <a:gd name="connsiteX12" fmla="*/ 1721073 w 1825371"/>
              <a:gd name="connsiteY12" fmla="*/ 698326 h 3047785"/>
              <a:gd name="connsiteX13" fmla="*/ 1385877 w 1825371"/>
              <a:gd name="connsiteY13" fmla="*/ 1068389 h 3047785"/>
              <a:gd name="connsiteX14" fmla="*/ 1376211 w 1825371"/>
              <a:gd name="connsiteY14" fmla="*/ 1098421 h 3047785"/>
              <a:gd name="connsiteX15" fmla="*/ 1361366 w 1825371"/>
              <a:gd name="connsiteY15" fmla="*/ 1135359 h 3047785"/>
              <a:gd name="connsiteX16" fmla="*/ 1355153 w 1825371"/>
              <a:gd name="connsiteY16" fmla="*/ 1169879 h 3047785"/>
              <a:gd name="connsiteX17" fmla="*/ 1409696 w 1825371"/>
              <a:gd name="connsiteY17" fmla="*/ 1384253 h 3047785"/>
              <a:gd name="connsiteX18" fmla="*/ 1524994 w 1825371"/>
              <a:gd name="connsiteY18" fmla="*/ 1739817 h 3047785"/>
              <a:gd name="connsiteX19" fmla="*/ 1659971 w 1825371"/>
              <a:gd name="connsiteY19" fmla="*/ 2199288 h 3047785"/>
              <a:gd name="connsiteX20" fmla="*/ 1782864 w 1825371"/>
              <a:gd name="connsiteY20" fmla="*/ 2697077 h 3047785"/>
              <a:gd name="connsiteX21" fmla="*/ 1794257 w 1825371"/>
              <a:gd name="connsiteY21" fmla="*/ 2767845 h 3047785"/>
              <a:gd name="connsiteX22" fmla="*/ 1791840 w 1825371"/>
              <a:gd name="connsiteY22" fmla="*/ 2778202 h 3047785"/>
              <a:gd name="connsiteX23" fmla="*/ 1784245 w 1825371"/>
              <a:gd name="connsiteY23" fmla="*/ 2770607 h 3047785"/>
              <a:gd name="connsiteX24" fmla="*/ 1746617 w 1825371"/>
              <a:gd name="connsiteY24" fmla="*/ 2660831 h 3047785"/>
              <a:gd name="connsiteX25" fmla="*/ 1513602 w 1825371"/>
              <a:gd name="connsiteY25" fmla="*/ 1875484 h 3047785"/>
              <a:gd name="connsiteX26" fmla="*/ 1297158 w 1825371"/>
              <a:gd name="connsiteY26" fmla="*/ 1267919 h 3047785"/>
              <a:gd name="connsiteX27" fmla="*/ 1275064 w 1825371"/>
              <a:gd name="connsiteY27" fmla="*/ 1217173 h 3047785"/>
              <a:gd name="connsiteX28" fmla="*/ 1248483 w 1825371"/>
              <a:gd name="connsiteY28" fmla="*/ 1193353 h 3047785"/>
              <a:gd name="connsiteX29" fmla="*/ 1232949 w 1825371"/>
              <a:gd name="connsiteY29" fmla="*/ 1222351 h 3047785"/>
              <a:gd name="connsiteX30" fmla="*/ 1230877 w 1825371"/>
              <a:gd name="connsiteY30" fmla="*/ 1283108 h 3047785"/>
              <a:gd name="connsiteX31" fmla="*/ 1243305 w 1825371"/>
              <a:gd name="connsiteY31" fmla="*/ 1522336 h 3047785"/>
              <a:gd name="connsiteX32" fmla="*/ 1261256 w 1825371"/>
              <a:gd name="connsiteY32" fmla="*/ 1854772 h 3047785"/>
              <a:gd name="connsiteX33" fmla="*/ 1272647 w 1825371"/>
              <a:gd name="connsiteY33" fmla="*/ 2086061 h 3047785"/>
              <a:gd name="connsiteX34" fmla="*/ 1288528 w 1825371"/>
              <a:gd name="connsiteY34" fmla="*/ 2674639 h 3047785"/>
              <a:gd name="connsiteX35" fmla="*/ 1297493 w 1825371"/>
              <a:gd name="connsiteY35" fmla="*/ 3047785 h 3047785"/>
              <a:gd name="connsiteX36" fmla="*/ 1048951 w 1825371"/>
              <a:gd name="connsiteY36" fmla="*/ 3047785 h 3047785"/>
              <a:gd name="connsiteX37" fmla="*/ 1053441 w 1825371"/>
              <a:gd name="connsiteY37" fmla="*/ 2920082 h 3047785"/>
              <a:gd name="connsiteX38" fmla="*/ 1066213 w 1825371"/>
              <a:gd name="connsiteY38" fmla="*/ 2573839 h 3047785"/>
              <a:gd name="connsiteX39" fmla="*/ 1077951 w 1825371"/>
              <a:gd name="connsiteY39" fmla="*/ 2236916 h 3047785"/>
              <a:gd name="connsiteX40" fmla="*/ 1093485 w 1825371"/>
              <a:gd name="connsiteY40" fmla="*/ 1882733 h 3047785"/>
              <a:gd name="connsiteX41" fmla="*/ 1107983 w 1825371"/>
              <a:gd name="connsiteY41" fmla="*/ 1608293 h 3047785"/>
              <a:gd name="connsiteX42" fmla="*/ 1125245 w 1825371"/>
              <a:gd name="connsiteY42" fmla="*/ 1293464 h 3047785"/>
              <a:gd name="connsiteX43" fmla="*/ 1096247 w 1825371"/>
              <a:gd name="connsiteY43" fmla="*/ 1270681 h 3047785"/>
              <a:gd name="connsiteX44" fmla="*/ 984400 w 1825371"/>
              <a:gd name="connsiteY44" fmla="*/ 1242374 h 3047785"/>
              <a:gd name="connsiteX45" fmla="*/ 977149 w 1825371"/>
              <a:gd name="connsiteY45" fmla="*/ 1225458 h 3047785"/>
              <a:gd name="connsiteX46" fmla="*/ 983019 w 1825371"/>
              <a:gd name="connsiteY46" fmla="*/ 1189902 h 3047785"/>
              <a:gd name="connsiteX47" fmla="*/ 1016158 w 1825371"/>
              <a:gd name="connsiteY47" fmla="*/ 1097041 h 3047785"/>
              <a:gd name="connsiteX48" fmla="*/ 1055513 w 1825371"/>
              <a:gd name="connsiteY48" fmla="*/ 1078055 h 3047785"/>
              <a:gd name="connsiteX49" fmla="*/ 1097628 w 1825371"/>
              <a:gd name="connsiteY49" fmla="*/ 1104290 h 3047785"/>
              <a:gd name="connsiteX50" fmla="*/ 1115579 w 1825371"/>
              <a:gd name="connsiteY50" fmla="*/ 1107743 h 3047785"/>
              <a:gd name="connsiteX51" fmla="*/ 1177026 w 1825371"/>
              <a:gd name="connsiteY51" fmla="*/ 1087375 h 3047785"/>
              <a:gd name="connsiteX52" fmla="*/ 1179787 w 1825371"/>
              <a:gd name="connsiteY52" fmla="*/ 1073913 h 3047785"/>
              <a:gd name="connsiteX53" fmla="*/ 1135255 w 1825371"/>
              <a:gd name="connsiteY53" fmla="*/ 1041117 h 3047785"/>
              <a:gd name="connsiteX54" fmla="*/ 939868 w 1825371"/>
              <a:gd name="connsiteY54" fmla="*/ 883702 h 3047785"/>
              <a:gd name="connsiteX55" fmla="*/ 549783 w 1825371"/>
              <a:gd name="connsiteY55" fmla="*/ 496379 h 3047785"/>
              <a:gd name="connsiteX56" fmla="*/ 40947 w 1825371"/>
              <a:gd name="connsiteY56" fmla="*/ 48990 h 3047785"/>
              <a:gd name="connsiteX57" fmla="*/ 5735 w 1825371"/>
              <a:gd name="connsiteY57" fmla="*/ 17231 h 3047785"/>
              <a:gd name="connsiteX58" fmla="*/ 902 w 1825371"/>
              <a:gd name="connsiteY58" fmla="*/ 4114 h 3047785"/>
              <a:gd name="connsiteX59" fmla="*/ 15747 w 1825371"/>
              <a:gd name="connsiteY59" fmla="*/ 1352 h 3047785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3047785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4685667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97493 w 1825371"/>
              <a:gd name="connsiteY34" fmla="*/ 4685667 h 4705763"/>
              <a:gd name="connsiteX35" fmla="*/ 938419 w 1825371"/>
              <a:gd name="connsiteY35" fmla="*/ 4705763 h 4705763"/>
              <a:gd name="connsiteX36" fmla="*/ 1053441 w 1825371"/>
              <a:gd name="connsiteY36" fmla="*/ 2920082 h 4705763"/>
              <a:gd name="connsiteX37" fmla="*/ 1066213 w 1825371"/>
              <a:gd name="connsiteY37" fmla="*/ 2573839 h 4705763"/>
              <a:gd name="connsiteX38" fmla="*/ 1077951 w 1825371"/>
              <a:gd name="connsiteY38" fmla="*/ 2236916 h 4705763"/>
              <a:gd name="connsiteX39" fmla="*/ 1093485 w 1825371"/>
              <a:gd name="connsiteY39" fmla="*/ 1882733 h 4705763"/>
              <a:gd name="connsiteX40" fmla="*/ 1107983 w 1825371"/>
              <a:gd name="connsiteY40" fmla="*/ 1608293 h 4705763"/>
              <a:gd name="connsiteX41" fmla="*/ 1125245 w 1825371"/>
              <a:gd name="connsiteY41" fmla="*/ 1293464 h 4705763"/>
              <a:gd name="connsiteX42" fmla="*/ 1096247 w 1825371"/>
              <a:gd name="connsiteY42" fmla="*/ 1270681 h 4705763"/>
              <a:gd name="connsiteX43" fmla="*/ 984400 w 1825371"/>
              <a:gd name="connsiteY43" fmla="*/ 1242374 h 4705763"/>
              <a:gd name="connsiteX44" fmla="*/ 977149 w 1825371"/>
              <a:gd name="connsiteY44" fmla="*/ 1225458 h 4705763"/>
              <a:gd name="connsiteX45" fmla="*/ 983019 w 1825371"/>
              <a:gd name="connsiteY45" fmla="*/ 1189902 h 4705763"/>
              <a:gd name="connsiteX46" fmla="*/ 1016158 w 1825371"/>
              <a:gd name="connsiteY46" fmla="*/ 1097041 h 4705763"/>
              <a:gd name="connsiteX47" fmla="*/ 1055513 w 1825371"/>
              <a:gd name="connsiteY47" fmla="*/ 1078055 h 4705763"/>
              <a:gd name="connsiteX48" fmla="*/ 1097628 w 1825371"/>
              <a:gd name="connsiteY48" fmla="*/ 1104290 h 4705763"/>
              <a:gd name="connsiteX49" fmla="*/ 1115579 w 1825371"/>
              <a:gd name="connsiteY49" fmla="*/ 1107743 h 4705763"/>
              <a:gd name="connsiteX50" fmla="*/ 1177026 w 1825371"/>
              <a:gd name="connsiteY50" fmla="*/ 1087375 h 4705763"/>
              <a:gd name="connsiteX51" fmla="*/ 1179787 w 1825371"/>
              <a:gd name="connsiteY51" fmla="*/ 1073913 h 4705763"/>
              <a:gd name="connsiteX52" fmla="*/ 1135255 w 1825371"/>
              <a:gd name="connsiteY52" fmla="*/ 1041117 h 4705763"/>
              <a:gd name="connsiteX53" fmla="*/ 939868 w 1825371"/>
              <a:gd name="connsiteY53" fmla="*/ 883702 h 4705763"/>
              <a:gd name="connsiteX54" fmla="*/ 549783 w 1825371"/>
              <a:gd name="connsiteY54" fmla="*/ 496379 h 4705763"/>
              <a:gd name="connsiteX55" fmla="*/ 40947 w 1825371"/>
              <a:gd name="connsiteY55" fmla="*/ 48990 h 4705763"/>
              <a:gd name="connsiteX56" fmla="*/ 5735 w 1825371"/>
              <a:gd name="connsiteY56" fmla="*/ 17231 h 4705763"/>
              <a:gd name="connsiteX57" fmla="*/ 902 w 1825371"/>
              <a:gd name="connsiteY57" fmla="*/ 4114 h 4705763"/>
              <a:gd name="connsiteX58" fmla="*/ 15747 w 1825371"/>
              <a:gd name="connsiteY58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97493 w 1825371"/>
              <a:gd name="connsiteY33" fmla="*/ 4685667 h 4705763"/>
              <a:gd name="connsiteX34" fmla="*/ 938419 w 1825371"/>
              <a:gd name="connsiteY34" fmla="*/ 4705763 h 4705763"/>
              <a:gd name="connsiteX35" fmla="*/ 1053441 w 1825371"/>
              <a:gd name="connsiteY35" fmla="*/ 2920082 h 4705763"/>
              <a:gd name="connsiteX36" fmla="*/ 1066213 w 1825371"/>
              <a:gd name="connsiteY36" fmla="*/ 2573839 h 4705763"/>
              <a:gd name="connsiteX37" fmla="*/ 1077951 w 1825371"/>
              <a:gd name="connsiteY37" fmla="*/ 2236916 h 4705763"/>
              <a:gd name="connsiteX38" fmla="*/ 1093485 w 1825371"/>
              <a:gd name="connsiteY38" fmla="*/ 1882733 h 4705763"/>
              <a:gd name="connsiteX39" fmla="*/ 1107983 w 1825371"/>
              <a:gd name="connsiteY39" fmla="*/ 1608293 h 4705763"/>
              <a:gd name="connsiteX40" fmla="*/ 1125245 w 1825371"/>
              <a:gd name="connsiteY40" fmla="*/ 1293464 h 4705763"/>
              <a:gd name="connsiteX41" fmla="*/ 1096247 w 1825371"/>
              <a:gd name="connsiteY41" fmla="*/ 1270681 h 4705763"/>
              <a:gd name="connsiteX42" fmla="*/ 984400 w 1825371"/>
              <a:gd name="connsiteY42" fmla="*/ 1242374 h 4705763"/>
              <a:gd name="connsiteX43" fmla="*/ 977149 w 1825371"/>
              <a:gd name="connsiteY43" fmla="*/ 1225458 h 4705763"/>
              <a:gd name="connsiteX44" fmla="*/ 983019 w 1825371"/>
              <a:gd name="connsiteY44" fmla="*/ 1189902 h 4705763"/>
              <a:gd name="connsiteX45" fmla="*/ 1016158 w 1825371"/>
              <a:gd name="connsiteY45" fmla="*/ 1097041 h 4705763"/>
              <a:gd name="connsiteX46" fmla="*/ 1055513 w 1825371"/>
              <a:gd name="connsiteY46" fmla="*/ 1078055 h 4705763"/>
              <a:gd name="connsiteX47" fmla="*/ 1097628 w 1825371"/>
              <a:gd name="connsiteY47" fmla="*/ 1104290 h 4705763"/>
              <a:gd name="connsiteX48" fmla="*/ 1115579 w 1825371"/>
              <a:gd name="connsiteY48" fmla="*/ 1107743 h 4705763"/>
              <a:gd name="connsiteX49" fmla="*/ 1177026 w 1825371"/>
              <a:gd name="connsiteY49" fmla="*/ 1087375 h 4705763"/>
              <a:gd name="connsiteX50" fmla="*/ 1179787 w 1825371"/>
              <a:gd name="connsiteY50" fmla="*/ 1073913 h 4705763"/>
              <a:gd name="connsiteX51" fmla="*/ 1135255 w 1825371"/>
              <a:gd name="connsiteY51" fmla="*/ 1041117 h 4705763"/>
              <a:gd name="connsiteX52" fmla="*/ 939868 w 1825371"/>
              <a:gd name="connsiteY52" fmla="*/ 883702 h 4705763"/>
              <a:gd name="connsiteX53" fmla="*/ 549783 w 1825371"/>
              <a:gd name="connsiteY53" fmla="*/ 496379 h 4705763"/>
              <a:gd name="connsiteX54" fmla="*/ 40947 w 1825371"/>
              <a:gd name="connsiteY54" fmla="*/ 48990 h 4705763"/>
              <a:gd name="connsiteX55" fmla="*/ 5735 w 1825371"/>
              <a:gd name="connsiteY55" fmla="*/ 17231 h 4705763"/>
              <a:gd name="connsiteX56" fmla="*/ 902 w 1825371"/>
              <a:gd name="connsiteY56" fmla="*/ 4114 h 4705763"/>
              <a:gd name="connsiteX57" fmla="*/ 15747 w 1825371"/>
              <a:gd name="connsiteY57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97493 w 1825371"/>
              <a:gd name="connsiteY32" fmla="*/ 4685667 h 4705763"/>
              <a:gd name="connsiteX33" fmla="*/ 938419 w 1825371"/>
              <a:gd name="connsiteY33" fmla="*/ 4705763 h 4705763"/>
              <a:gd name="connsiteX34" fmla="*/ 1053441 w 1825371"/>
              <a:gd name="connsiteY34" fmla="*/ 2920082 h 4705763"/>
              <a:gd name="connsiteX35" fmla="*/ 1066213 w 1825371"/>
              <a:gd name="connsiteY35" fmla="*/ 2573839 h 4705763"/>
              <a:gd name="connsiteX36" fmla="*/ 1077951 w 1825371"/>
              <a:gd name="connsiteY36" fmla="*/ 2236916 h 4705763"/>
              <a:gd name="connsiteX37" fmla="*/ 1093485 w 1825371"/>
              <a:gd name="connsiteY37" fmla="*/ 1882733 h 4705763"/>
              <a:gd name="connsiteX38" fmla="*/ 1107983 w 1825371"/>
              <a:gd name="connsiteY38" fmla="*/ 1608293 h 4705763"/>
              <a:gd name="connsiteX39" fmla="*/ 1125245 w 1825371"/>
              <a:gd name="connsiteY39" fmla="*/ 1293464 h 4705763"/>
              <a:gd name="connsiteX40" fmla="*/ 1096247 w 1825371"/>
              <a:gd name="connsiteY40" fmla="*/ 1270681 h 4705763"/>
              <a:gd name="connsiteX41" fmla="*/ 984400 w 1825371"/>
              <a:gd name="connsiteY41" fmla="*/ 1242374 h 4705763"/>
              <a:gd name="connsiteX42" fmla="*/ 977149 w 1825371"/>
              <a:gd name="connsiteY42" fmla="*/ 1225458 h 4705763"/>
              <a:gd name="connsiteX43" fmla="*/ 983019 w 1825371"/>
              <a:gd name="connsiteY43" fmla="*/ 1189902 h 4705763"/>
              <a:gd name="connsiteX44" fmla="*/ 1016158 w 1825371"/>
              <a:gd name="connsiteY44" fmla="*/ 1097041 h 4705763"/>
              <a:gd name="connsiteX45" fmla="*/ 1055513 w 1825371"/>
              <a:gd name="connsiteY45" fmla="*/ 1078055 h 4705763"/>
              <a:gd name="connsiteX46" fmla="*/ 1097628 w 1825371"/>
              <a:gd name="connsiteY46" fmla="*/ 1104290 h 4705763"/>
              <a:gd name="connsiteX47" fmla="*/ 1115579 w 1825371"/>
              <a:gd name="connsiteY47" fmla="*/ 1107743 h 4705763"/>
              <a:gd name="connsiteX48" fmla="*/ 1177026 w 1825371"/>
              <a:gd name="connsiteY48" fmla="*/ 1087375 h 4705763"/>
              <a:gd name="connsiteX49" fmla="*/ 1179787 w 1825371"/>
              <a:gd name="connsiteY49" fmla="*/ 1073913 h 4705763"/>
              <a:gd name="connsiteX50" fmla="*/ 1135255 w 1825371"/>
              <a:gd name="connsiteY50" fmla="*/ 1041117 h 4705763"/>
              <a:gd name="connsiteX51" fmla="*/ 939868 w 1825371"/>
              <a:gd name="connsiteY51" fmla="*/ 883702 h 4705763"/>
              <a:gd name="connsiteX52" fmla="*/ 549783 w 1825371"/>
              <a:gd name="connsiteY52" fmla="*/ 496379 h 4705763"/>
              <a:gd name="connsiteX53" fmla="*/ 40947 w 1825371"/>
              <a:gd name="connsiteY53" fmla="*/ 48990 h 4705763"/>
              <a:gd name="connsiteX54" fmla="*/ 5735 w 1825371"/>
              <a:gd name="connsiteY54" fmla="*/ 17231 h 4705763"/>
              <a:gd name="connsiteX55" fmla="*/ 902 w 1825371"/>
              <a:gd name="connsiteY55" fmla="*/ 4114 h 4705763"/>
              <a:gd name="connsiteX56" fmla="*/ 15747 w 1825371"/>
              <a:gd name="connsiteY56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07983 w 1825371"/>
              <a:gd name="connsiteY37" fmla="*/ 1608293 h 4705763"/>
              <a:gd name="connsiteX38" fmla="*/ 1125245 w 1825371"/>
              <a:gd name="connsiteY38" fmla="*/ 1293464 h 4705763"/>
              <a:gd name="connsiteX39" fmla="*/ 1096247 w 1825371"/>
              <a:gd name="connsiteY39" fmla="*/ 1270681 h 4705763"/>
              <a:gd name="connsiteX40" fmla="*/ 984400 w 1825371"/>
              <a:gd name="connsiteY40" fmla="*/ 1242374 h 4705763"/>
              <a:gd name="connsiteX41" fmla="*/ 977149 w 1825371"/>
              <a:gd name="connsiteY41" fmla="*/ 1225458 h 4705763"/>
              <a:gd name="connsiteX42" fmla="*/ 983019 w 1825371"/>
              <a:gd name="connsiteY42" fmla="*/ 1189902 h 4705763"/>
              <a:gd name="connsiteX43" fmla="*/ 1016158 w 1825371"/>
              <a:gd name="connsiteY43" fmla="*/ 1097041 h 4705763"/>
              <a:gd name="connsiteX44" fmla="*/ 1055513 w 1825371"/>
              <a:gd name="connsiteY44" fmla="*/ 1078055 h 4705763"/>
              <a:gd name="connsiteX45" fmla="*/ 1097628 w 1825371"/>
              <a:gd name="connsiteY45" fmla="*/ 1104290 h 4705763"/>
              <a:gd name="connsiteX46" fmla="*/ 1115579 w 1825371"/>
              <a:gd name="connsiteY46" fmla="*/ 1107743 h 4705763"/>
              <a:gd name="connsiteX47" fmla="*/ 1177026 w 1825371"/>
              <a:gd name="connsiteY47" fmla="*/ 1087375 h 4705763"/>
              <a:gd name="connsiteX48" fmla="*/ 1179787 w 1825371"/>
              <a:gd name="connsiteY48" fmla="*/ 1073913 h 4705763"/>
              <a:gd name="connsiteX49" fmla="*/ 1135255 w 1825371"/>
              <a:gd name="connsiteY49" fmla="*/ 1041117 h 4705763"/>
              <a:gd name="connsiteX50" fmla="*/ 939868 w 1825371"/>
              <a:gd name="connsiteY50" fmla="*/ 883702 h 4705763"/>
              <a:gd name="connsiteX51" fmla="*/ 549783 w 1825371"/>
              <a:gd name="connsiteY51" fmla="*/ 496379 h 4705763"/>
              <a:gd name="connsiteX52" fmla="*/ 40947 w 1825371"/>
              <a:gd name="connsiteY52" fmla="*/ 48990 h 4705763"/>
              <a:gd name="connsiteX53" fmla="*/ 5735 w 1825371"/>
              <a:gd name="connsiteY53" fmla="*/ 17231 h 4705763"/>
              <a:gd name="connsiteX54" fmla="*/ 902 w 1825371"/>
              <a:gd name="connsiteY54" fmla="*/ 4114 h 4705763"/>
              <a:gd name="connsiteX55" fmla="*/ 15747 w 1825371"/>
              <a:gd name="connsiteY55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25245 w 1825371"/>
              <a:gd name="connsiteY37" fmla="*/ 1293464 h 4705763"/>
              <a:gd name="connsiteX38" fmla="*/ 1096247 w 1825371"/>
              <a:gd name="connsiteY38" fmla="*/ 1270681 h 4705763"/>
              <a:gd name="connsiteX39" fmla="*/ 984400 w 1825371"/>
              <a:gd name="connsiteY39" fmla="*/ 1242374 h 4705763"/>
              <a:gd name="connsiteX40" fmla="*/ 977149 w 1825371"/>
              <a:gd name="connsiteY40" fmla="*/ 1225458 h 4705763"/>
              <a:gd name="connsiteX41" fmla="*/ 983019 w 1825371"/>
              <a:gd name="connsiteY41" fmla="*/ 1189902 h 4705763"/>
              <a:gd name="connsiteX42" fmla="*/ 1016158 w 1825371"/>
              <a:gd name="connsiteY42" fmla="*/ 1097041 h 4705763"/>
              <a:gd name="connsiteX43" fmla="*/ 1055513 w 1825371"/>
              <a:gd name="connsiteY43" fmla="*/ 1078055 h 4705763"/>
              <a:gd name="connsiteX44" fmla="*/ 1097628 w 1825371"/>
              <a:gd name="connsiteY44" fmla="*/ 1104290 h 4705763"/>
              <a:gd name="connsiteX45" fmla="*/ 1115579 w 1825371"/>
              <a:gd name="connsiteY45" fmla="*/ 1107743 h 4705763"/>
              <a:gd name="connsiteX46" fmla="*/ 1177026 w 1825371"/>
              <a:gd name="connsiteY46" fmla="*/ 1087375 h 4705763"/>
              <a:gd name="connsiteX47" fmla="*/ 1179787 w 1825371"/>
              <a:gd name="connsiteY47" fmla="*/ 1073913 h 4705763"/>
              <a:gd name="connsiteX48" fmla="*/ 1135255 w 1825371"/>
              <a:gd name="connsiteY48" fmla="*/ 1041117 h 4705763"/>
              <a:gd name="connsiteX49" fmla="*/ 939868 w 1825371"/>
              <a:gd name="connsiteY49" fmla="*/ 883702 h 4705763"/>
              <a:gd name="connsiteX50" fmla="*/ 549783 w 1825371"/>
              <a:gd name="connsiteY50" fmla="*/ 496379 h 4705763"/>
              <a:gd name="connsiteX51" fmla="*/ 40947 w 1825371"/>
              <a:gd name="connsiteY51" fmla="*/ 48990 h 4705763"/>
              <a:gd name="connsiteX52" fmla="*/ 5735 w 1825371"/>
              <a:gd name="connsiteY52" fmla="*/ 17231 h 4705763"/>
              <a:gd name="connsiteX53" fmla="*/ 902 w 1825371"/>
              <a:gd name="connsiteY53" fmla="*/ 4114 h 4705763"/>
              <a:gd name="connsiteX54" fmla="*/ 15747 w 1825371"/>
              <a:gd name="connsiteY54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125245 w 1825371"/>
              <a:gd name="connsiteY36" fmla="*/ 1293464 h 4705763"/>
              <a:gd name="connsiteX37" fmla="*/ 1096247 w 1825371"/>
              <a:gd name="connsiteY37" fmla="*/ 1270681 h 4705763"/>
              <a:gd name="connsiteX38" fmla="*/ 984400 w 1825371"/>
              <a:gd name="connsiteY38" fmla="*/ 1242374 h 4705763"/>
              <a:gd name="connsiteX39" fmla="*/ 977149 w 1825371"/>
              <a:gd name="connsiteY39" fmla="*/ 1225458 h 4705763"/>
              <a:gd name="connsiteX40" fmla="*/ 983019 w 1825371"/>
              <a:gd name="connsiteY40" fmla="*/ 1189902 h 4705763"/>
              <a:gd name="connsiteX41" fmla="*/ 1016158 w 1825371"/>
              <a:gd name="connsiteY41" fmla="*/ 1097041 h 4705763"/>
              <a:gd name="connsiteX42" fmla="*/ 1055513 w 1825371"/>
              <a:gd name="connsiteY42" fmla="*/ 1078055 h 4705763"/>
              <a:gd name="connsiteX43" fmla="*/ 1097628 w 1825371"/>
              <a:gd name="connsiteY43" fmla="*/ 1104290 h 4705763"/>
              <a:gd name="connsiteX44" fmla="*/ 1115579 w 1825371"/>
              <a:gd name="connsiteY44" fmla="*/ 1107743 h 4705763"/>
              <a:gd name="connsiteX45" fmla="*/ 1177026 w 1825371"/>
              <a:gd name="connsiteY45" fmla="*/ 1087375 h 4705763"/>
              <a:gd name="connsiteX46" fmla="*/ 1179787 w 1825371"/>
              <a:gd name="connsiteY46" fmla="*/ 1073913 h 4705763"/>
              <a:gd name="connsiteX47" fmla="*/ 1135255 w 1825371"/>
              <a:gd name="connsiteY47" fmla="*/ 1041117 h 4705763"/>
              <a:gd name="connsiteX48" fmla="*/ 939868 w 1825371"/>
              <a:gd name="connsiteY48" fmla="*/ 883702 h 4705763"/>
              <a:gd name="connsiteX49" fmla="*/ 549783 w 1825371"/>
              <a:gd name="connsiteY49" fmla="*/ 496379 h 4705763"/>
              <a:gd name="connsiteX50" fmla="*/ 40947 w 1825371"/>
              <a:gd name="connsiteY50" fmla="*/ 48990 h 4705763"/>
              <a:gd name="connsiteX51" fmla="*/ 5735 w 1825371"/>
              <a:gd name="connsiteY51" fmla="*/ 17231 h 4705763"/>
              <a:gd name="connsiteX52" fmla="*/ 902 w 1825371"/>
              <a:gd name="connsiteY52" fmla="*/ 4114 h 4705763"/>
              <a:gd name="connsiteX53" fmla="*/ 15747 w 1825371"/>
              <a:gd name="connsiteY53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125245 w 1825371"/>
              <a:gd name="connsiteY35" fmla="*/ 1293464 h 4705763"/>
              <a:gd name="connsiteX36" fmla="*/ 1096247 w 1825371"/>
              <a:gd name="connsiteY36" fmla="*/ 1270681 h 4705763"/>
              <a:gd name="connsiteX37" fmla="*/ 984400 w 1825371"/>
              <a:gd name="connsiteY37" fmla="*/ 1242374 h 4705763"/>
              <a:gd name="connsiteX38" fmla="*/ 977149 w 1825371"/>
              <a:gd name="connsiteY38" fmla="*/ 1225458 h 4705763"/>
              <a:gd name="connsiteX39" fmla="*/ 983019 w 1825371"/>
              <a:gd name="connsiteY39" fmla="*/ 1189902 h 4705763"/>
              <a:gd name="connsiteX40" fmla="*/ 1016158 w 1825371"/>
              <a:gd name="connsiteY40" fmla="*/ 1097041 h 4705763"/>
              <a:gd name="connsiteX41" fmla="*/ 1055513 w 1825371"/>
              <a:gd name="connsiteY41" fmla="*/ 1078055 h 4705763"/>
              <a:gd name="connsiteX42" fmla="*/ 1097628 w 1825371"/>
              <a:gd name="connsiteY42" fmla="*/ 1104290 h 4705763"/>
              <a:gd name="connsiteX43" fmla="*/ 1115579 w 1825371"/>
              <a:gd name="connsiteY43" fmla="*/ 1107743 h 4705763"/>
              <a:gd name="connsiteX44" fmla="*/ 1177026 w 1825371"/>
              <a:gd name="connsiteY44" fmla="*/ 1087375 h 4705763"/>
              <a:gd name="connsiteX45" fmla="*/ 1179787 w 1825371"/>
              <a:gd name="connsiteY45" fmla="*/ 1073913 h 4705763"/>
              <a:gd name="connsiteX46" fmla="*/ 1135255 w 1825371"/>
              <a:gd name="connsiteY46" fmla="*/ 1041117 h 4705763"/>
              <a:gd name="connsiteX47" fmla="*/ 939868 w 1825371"/>
              <a:gd name="connsiteY47" fmla="*/ 883702 h 4705763"/>
              <a:gd name="connsiteX48" fmla="*/ 549783 w 1825371"/>
              <a:gd name="connsiteY48" fmla="*/ 496379 h 4705763"/>
              <a:gd name="connsiteX49" fmla="*/ 40947 w 1825371"/>
              <a:gd name="connsiteY49" fmla="*/ 48990 h 4705763"/>
              <a:gd name="connsiteX50" fmla="*/ 5735 w 1825371"/>
              <a:gd name="connsiteY50" fmla="*/ 17231 h 4705763"/>
              <a:gd name="connsiteX51" fmla="*/ 902 w 1825371"/>
              <a:gd name="connsiteY51" fmla="*/ 4114 h 4705763"/>
              <a:gd name="connsiteX52" fmla="*/ 15747 w 1825371"/>
              <a:gd name="connsiteY52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125245 w 1825371"/>
              <a:gd name="connsiteY34" fmla="*/ 1293464 h 4705763"/>
              <a:gd name="connsiteX35" fmla="*/ 1096247 w 1825371"/>
              <a:gd name="connsiteY35" fmla="*/ 1270681 h 4705763"/>
              <a:gd name="connsiteX36" fmla="*/ 984400 w 1825371"/>
              <a:gd name="connsiteY36" fmla="*/ 1242374 h 4705763"/>
              <a:gd name="connsiteX37" fmla="*/ 977149 w 1825371"/>
              <a:gd name="connsiteY37" fmla="*/ 1225458 h 4705763"/>
              <a:gd name="connsiteX38" fmla="*/ 983019 w 1825371"/>
              <a:gd name="connsiteY38" fmla="*/ 1189902 h 4705763"/>
              <a:gd name="connsiteX39" fmla="*/ 1016158 w 1825371"/>
              <a:gd name="connsiteY39" fmla="*/ 1097041 h 4705763"/>
              <a:gd name="connsiteX40" fmla="*/ 1055513 w 1825371"/>
              <a:gd name="connsiteY40" fmla="*/ 1078055 h 4705763"/>
              <a:gd name="connsiteX41" fmla="*/ 1097628 w 1825371"/>
              <a:gd name="connsiteY41" fmla="*/ 1104290 h 4705763"/>
              <a:gd name="connsiteX42" fmla="*/ 1115579 w 1825371"/>
              <a:gd name="connsiteY42" fmla="*/ 1107743 h 4705763"/>
              <a:gd name="connsiteX43" fmla="*/ 1177026 w 1825371"/>
              <a:gd name="connsiteY43" fmla="*/ 1087375 h 4705763"/>
              <a:gd name="connsiteX44" fmla="*/ 1179787 w 1825371"/>
              <a:gd name="connsiteY44" fmla="*/ 1073913 h 4705763"/>
              <a:gd name="connsiteX45" fmla="*/ 1135255 w 1825371"/>
              <a:gd name="connsiteY45" fmla="*/ 1041117 h 4705763"/>
              <a:gd name="connsiteX46" fmla="*/ 939868 w 1825371"/>
              <a:gd name="connsiteY46" fmla="*/ 883702 h 4705763"/>
              <a:gd name="connsiteX47" fmla="*/ 549783 w 1825371"/>
              <a:gd name="connsiteY47" fmla="*/ 496379 h 4705763"/>
              <a:gd name="connsiteX48" fmla="*/ 40947 w 1825371"/>
              <a:gd name="connsiteY48" fmla="*/ 48990 h 4705763"/>
              <a:gd name="connsiteX49" fmla="*/ 5735 w 1825371"/>
              <a:gd name="connsiteY49" fmla="*/ 17231 h 4705763"/>
              <a:gd name="connsiteX50" fmla="*/ 902 w 1825371"/>
              <a:gd name="connsiteY50" fmla="*/ 4114 h 4705763"/>
              <a:gd name="connsiteX51" fmla="*/ 15747 w 1825371"/>
              <a:gd name="connsiteY51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125245 w 1825371"/>
              <a:gd name="connsiteY33" fmla="*/ 1293464 h 4705763"/>
              <a:gd name="connsiteX34" fmla="*/ 1096247 w 1825371"/>
              <a:gd name="connsiteY34" fmla="*/ 1270681 h 4705763"/>
              <a:gd name="connsiteX35" fmla="*/ 984400 w 1825371"/>
              <a:gd name="connsiteY35" fmla="*/ 1242374 h 4705763"/>
              <a:gd name="connsiteX36" fmla="*/ 977149 w 1825371"/>
              <a:gd name="connsiteY36" fmla="*/ 1225458 h 4705763"/>
              <a:gd name="connsiteX37" fmla="*/ 983019 w 1825371"/>
              <a:gd name="connsiteY37" fmla="*/ 1189902 h 4705763"/>
              <a:gd name="connsiteX38" fmla="*/ 1016158 w 1825371"/>
              <a:gd name="connsiteY38" fmla="*/ 1097041 h 4705763"/>
              <a:gd name="connsiteX39" fmla="*/ 1055513 w 1825371"/>
              <a:gd name="connsiteY39" fmla="*/ 1078055 h 4705763"/>
              <a:gd name="connsiteX40" fmla="*/ 1097628 w 1825371"/>
              <a:gd name="connsiteY40" fmla="*/ 1104290 h 4705763"/>
              <a:gd name="connsiteX41" fmla="*/ 1115579 w 1825371"/>
              <a:gd name="connsiteY41" fmla="*/ 1107743 h 4705763"/>
              <a:gd name="connsiteX42" fmla="*/ 1177026 w 1825371"/>
              <a:gd name="connsiteY42" fmla="*/ 1087375 h 4705763"/>
              <a:gd name="connsiteX43" fmla="*/ 1179787 w 1825371"/>
              <a:gd name="connsiteY43" fmla="*/ 1073913 h 4705763"/>
              <a:gd name="connsiteX44" fmla="*/ 1135255 w 1825371"/>
              <a:gd name="connsiteY44" fmla="*/ 1041117 h 4705763"/>
              <a:gd name="connsiteX45" fmla="*/ 939868 w 1825371"/>
              <a:gd name="connsiteY45" fmla="*/ 883702 h 4705763"/>
              <a:gd name="connsiteX46" fmla="*/ 549783 w 1825371"/>
              <a:gd name="connsiteY46" fmla="*/ 496379 h 4705763"/>
              <a:gd name="connsiteX47" fmla="*/ 40947 w 1825371"/>
              <a:gd name="connsiteY47" fmla="*/ 48990 h 4705763"/>
              <a:gd name="connsiteX48" fmla="*/ 5735 w 1825371"/>
              <a:gd name="connsiteY48" fmla="*/ 17231 h 4705763"/>
              <a:gd name="connsiteX49" fmla="*/ 902 w 1825371"/>
              <a:gd name="connsiteY49" fmla="*/ 4114 h 4705763"/>
              <a:gd name="connsiteX50" fmla="*/ 15747 w 1825371"/>
              <a:gd name="connsiteY50" fmla="*/ 1352 h 4705763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97493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17106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78613 w 1825371"/>
              <a:gd name="connsiteY32" fmla="*/ 4685667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825371" h="4705764">
                <a:moveTo>
                  <a:pt x="15747" y="1352"/>
                </a:moveTo>
                <a:cubicBezTo>
                  <a:pt x="40601" y="7565"/>
                  <a:pt x="63040" y="19648"/>
                  <a:pt x="83062" y="34837"/>
                </a:cubicBezTo>
                <a:cubicBezTo>
                  <a:pt x="383392" y="265435"/>
                  <a:pt x="679236" y="502594"/>
                  <a:pt x="961270" y="755975"/>
                </a:cubicBezTo>
                <a:cubicBezTo>
                  <a:pt x="1053096" y="838826"/>
                  <a:pt x="1146302" y="919949"/>
                  <a:pt x="1239162" y="1001764"/>
                </a:cubicBezTo>
                <a:cubicBezTo>
                  <a:pt x="1250209" y="1011775"/>
                  <a:pt x="1262636" y="1020060"/>
                  <a:pt x="1276445" y="1025928"/>
                </a:cubicBezTo>
                <a:cubicBezTo>
                  <a:pt x="1296466" y="1034213"/>
                  <a:pt x="1308204" y="1030070"/>
                  <a:pt x="1316489" y="1009704"/>
                </a:cubicBezTo>
                <a:cubicBezTo>
                  <a:pt x="1325119" y="988991"/>
                  <a:pt x="1335821" y="968968"/>
                  <a:pt x="1345141" y="948602"/>
                </a:cubicBezTo>
                <a:cubicBezTo>
                  <a:pt x="1359640" y="917188"/>
                  <a:pt x="1382079" y="892679"/>
                  <a:pt x="1407624" y="869894"/>
                </a:cubicBezTo>
                <a:cubicBezTo>
                  <a:pt x="1517055" y="771511"/>
                  <a:pt x="1634081" y="682447"/>
                  <a:pt x="1749379" y="590967"/>
                </a:cubicBezTo>
                <a:cubicBezTo>
                  <a:pt x="1768711" y="575432"/>
                  <a:pt x="1788043" y="559898"/>
                  <a:pt x="1808066" y="545399"/>
                </a:cubicBezTo>
                <a:cubicBezTo>
                  <a:pt x="1819802" y="536769"/>
                  <a:pt x="1824634" y="539875"/>
                  <a:pt x="1825326" y="554375"/>
                </a:cubicBezTo>
                <a:cubicBezTo>
                  <a:pt x="1826015" y="568528"/>
                  <a:pt x="1818766" y="579575"/>
                  <a:pt x="1811172" y="590277"/>
                </a:cubicBezTo>
                <a:cubicBezTo>
                  <a:pt x="1783900" y="628594"/>
                  <a:pt x="1751451" y="662770"/>
                  <a:pt x="1721073" y="698326"/>
                </a:cubicBezTo>
                <a:cubicBezTo>
                  <a:pt x="1613023" y="825017"/>
                  <a:pt x="1503592" y="950328"/>
                  <a:pt x="1385877" y="1068389"/>
                </a:cubicBezTo>
                <a:cubicBezTo>
                  <a:pt x="1376900" y="1077364"/>
                  <a:pt x="1378626" y="1088411"/>
                  <a:pt x="1376211" y="1098421"/>
                </a:cubicBezTo>
                <a:cubicBezTo>
                  <a:pt x="1373449" y="1111885"/>
                  <a:pt x="1370342" y="1124658"/>
                  <a:pt x="1361366" y="1135359"/>
                </a:cubicBezTo>
                <a:cubicBezTo>
                  <a:pt x="1352736" y="1145370"/>
                  <a:pt x="1352736" y="1157798"/>
                  <a:pt x="1355153" y="1169879"/>
                </a:cubicBezTo>
                <a:cubicBezTo>
                  <a:pt x="1369651" y="1242374"/>
                  <a:pt x="1391054" y="1312796"/>
                  <a:pt x="1409696" y="1384253"/>
                </a:cubicBezTo>
                <a:cubicBezTo>
                  <a:pt x="1440764" y="1505076"/>
                  <a:pt x="1484260" y="1622102"/>
                  <a:pt x="1524994" y="1739817"/>
                </a:cubicBezTo>
                <a:cubicBezTo>
                  <a:pt x="1577466" y="1890674"/>
                  <a:pt x="1615785" y="2046016"/>
                  <a:pt x="1659971" y="2199288"/>
                </a:cubicBezTo>
                <a:cubicBezTo>
                  <a:pt x="1707264" y="2363607"/>
                  <a:pt x="1746273" y="2529998"/>
                  <a:pt x="1782864" y="2697077"/>
                </a:cubicBezTo>
                <a:cubicBezTo>
                  <a:pt x="1788043" y="2720207"/>
                  <a:pt x="1790460" y="2744026"/>
                  <a:pt x="1794257" y="2767845"/>
                </a:cubicBezTo>
                <a:cubicBezTo>
                  <a:pt x="1794947" y="2771643"/>
                  <a:pt x="1797364" y="2776822"/>
                  <a:pt x="1791840" y="2778202"/>
                </a:cubicBezTo>
                <a:cubicBezTo>
                  <a:pt x="1786662" y="2779583"/>
                  <a:pt x="1785626" y="2774405"/>
                  <a:pt x="1784245" y="2770607"/>
                </a:cubicBezTo>
                <a:cubicBezTo>
                  <a:pt x="1770437" y="2734360"/>
                  <a:pt x="1756975" y="2698113"/>
                  <a:pt x="1746617" y="2660831"/>
                </a:cubicBezTo>
                <a:cubicBezTo>
                  <a:pt x="1673779" y="2397784"/>
                  <a:pt x="1595762" y="2136116"/>
                  <a:pt x="1513602" y="1875484"/>
                </a:cubicBezTo>
                <a:cubicBezTo>
                  <a:pt x="1448704" y="1670431"/>
                  <a:pt x="1380007" y="1466759"/>
                  <a:pt x="1297158" y="1267919"/>
                </a:cubicBezTo>
                <a:cubicBezTo>
                  <a:pt x="1289909" y="1251004"/>
                  <a:pt x="1282659" y="1234089"/>
                  <a:pt x="1275064" y="1217173"/>
                </a:cubicBezTo>
                <a:cubicBezTo>
                  <a:pt x="1269541" y="1205436"/>
                  <a:pt x="1260911" y="1191628"/>
                  <a:pt x="1248483" y="1193353"/>
                </a:cubicBezTo>
                <a:cubicBezTo>
                  <a:pt x="1238128" y="1194734"/>
                  <a:pt x="1235711" y="1211649"/>
                  <a:pt x="1232949" y="1222351"/>
                </a:cubicBezTo>
                <a:cubicBezTo>
                  <a:pt x="1228115" y="1242374"/>
                  <a:pt x="1229843" y="1262740"/>
                  <a:pt x="1230877" y="1283108"/>
                </a:cubicBezTo>
                <a:cubicBezTo>
                  <a:pt x="1226287" y="2417294"/>
                  <a:pt x="1231744" y="3571578"/>
                  <a:pt x="1227154" y="4705764"/>
                </a:cubicBezTo>
                <a:lnTo>
                  <a:pt x="998710" y="4695715"/>
                </a:lnTo>
                <a:cubicBezTo>
                  <a:pt x="1020244" y="4110251"/>
                  <a:pt x="1098940" y="1865978"/>
                  <a:pt x="1125245" y="1293464"/>
                </a:cubicBezTo>
                <a:cubicBezTo>
                  <a:pt x="1126970" y="1262740"/>
                  <a:pt x="1124553" y="1258943"/>
                  <a:pt x="1096247" y="1270681"/>
                </a:cubicBezTo>
                <a:cubicBezTo>
                  <a:pt x="1050679" y="1289666"/>
                  <a:pt x="1018575" y="1263776"/>
                  <a:pt x="984400" y="1242374"/>
                </a:cubicBezTo>
                <a:cubicBezTo>
                  <a:pt x="979221" y="1238921"/>
                  <a:pt x="977841" y="1232017"/>
                  <a:pt x="977149" y="1225458"/>
                </a:cubicBezTo>
                <a:cubicBezTo>
                  <a:pt x="976115" y="1213030"/>
                  <a:pt x="978530" y="1200949"/>
                  <a:pt x="983019" y="1189902"/>
                </a:cubicBezTo>
                <a:cubicBezTo>
                  <a:pt x="995792" y="1159523"/>
                  <a:pt x="1005457" y="1128109"/>
                  <a:pt x="1016158" y="1097041"/>
                </a:cubicBezTo>
                <a:cubicBezTo>
                  <a:pt x="1022717" y="1078055"/>
                  <a:pt x="1036181" y="1071841"/>
                  <a:pt x="1055513" y="1078055"/>
                </a:cubicBezTo>
                <a:cubicBezTo>
                  <a:pt x="1071737" y="1082887"/>
                  <a:pt x="1084855" y="1093934"/>
                  <a:pt x="1097628" y="1104290"/>
                </a:cubicBezTo>
                <a:cubicBezTo>
                  <a:pt x="1103496" y="1108779"/>
                  <a:pt x="1107983" y="1110504"/>
                  <a:pt x="1115579" y="1107743"/>
                </a:cubicBezTo>
                <a:cubicBezTo>
                  <a:pt x="1135945" y="1100147"/>
                  <a:pt x="1156313" y="1093589"/>
                  <a:pt x="1177026" y="1087375"/>
                </a:cubicBezTo>
                <a:cubicBezTo>
                  <a:pt x="1187726" y="1084268"/>
                  <a:pt x="1185655" y="1080126"/>
                  <a:pt x="1179787" y="1073913"/>
                </a:cubicBezTo>
                <a:cubicBezTo>
                  <a:pt x="1166668" y="1060449"/>
                  <a:pt x="1151134" y="1050438"/>
                  <a:pt x="1135255" y="1041117"/>
                </a:cubicBezTo>
                <a:cubicBezTo>
                  <a:pt x="1062417" y="998311"/>
                  <a:pt x="998207" y="944460"/>
                  <a:pt x="939868" y="883702"/>
                </a:cubicBezTo>
                <a:cubicBezTo>
                  <a:pt x="813177" y="751488"/>
                  <a:pt x="683379" y="622035"/>
                  <a:pt x="549783" y="496379"/>
                </a:cubicBezTo>
                <a:cubicBezTo>
                  <a:pt x="385809" y="341382"/>
                  <a:pt x="211479" y="197084"/>
                  <a:pt x="40947" y="48990"/>
                </a:cubicBezTo>
                <a:cubicBezTo>
                  <a:pt x="28864" y="38635"/>
                  <a:pt x="17472" y="27933"/>
                  <a:pt x="5735" y="17231"/>
                </a:cubicBezTo>
                <a:cubicBezTo>
                  <a:pt x="2283" y="13780"/>
                  <a:pt x="-1859" y="9292"/>
                  <a:pt x="902" y="4114"/>
                </a:cubicBezTo>
                <a:cubicBezTo>
                  <a:pt x="4009" y="-1755"/>
                  <a:pt x="10568" y="-29"/>
                  <a:pt x="15747" y="1352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226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D52FCF1B-F1CF-41E9-84C6-9D8022AAF358}"/>
              </a:ext>
            </a:extLst>
          </p:cNvPr>
          <p:cNvSpPr/>
          <p:nvPr userDrawn="1"/>
        </p:nvSpPr>
        <p:spPr>
          <a:xfrm>
            <a:off x="1394131" y="5094016"/>
            <a:ext cx="698917" cy="1801790"/>
          </a:xfrm>
          <a:custGeom>
            <a:avLst/>
            <a:gdLst>
              <a:gd name="connsiteX0" fmla="*/ 15747 w 1825371"/>
              <a:gd name="connsiteY0" fmla="*/ 1352 h 3047785"/>
              <a:gd name="connsiteX1" fmla="*/ 83062 w 1825371"/>
              <a:gd name="connsiteY1" fmla="*/ 34837 h 3047785"/>
              <a:gd name="connsiteX2" fmla="*/ 961270 w 1825371"/>
              <a:gd name="connsiteY2" fmla="*/ 755975 h 3047785"/>
              <a:gd name="connsiteX3" fmla="*/ 1239162 w 1825371"/>
              <a:gd name="connsiteY3" fmla="*/ 1001764 h 3047785"/>
              <a:gd name="connsiteX4" fmla="*/ 1276445 w 1825371"/>
              <a:gd name="connsiteY4" fmla="*/ 1025928 h 3047785"/>
              <a:gd name="connsiteX5" fmla="*/ 1316489 w 1825371"/>
              <a:gd name="connsiteY5" fmla="*/ 1009704 h 3047785"/>
              <a:gd name="connsiteX6" fmla="*/ 1345141 w 1825371"/>
              <a:gd name="connsiteY6" fmla="*/ 948602 h 3047785"/>
              <a:gd name="connsiteX7" fmla="*/ 1407624 w 1825371"/>
              <a:gd name="connsiteY7" fmla="*/ 869894 h 3047785"/>
              <a:gd name="connsiteX8" fmla="*/ 1749379 w 1825371"/>
              <a:gd name="connsiteY8" fmla="*/ 590967 h 3047785"/>
              <a:gd name="connsiteX9" fmla="*/ 1808066 w 1825371"/>
              <a:gd name="connsiteY9" fmla="*/ 545399 h 3047785"/>
              <a:gd name="connsiteX10" fmla="*/ 1825326 w 1825371"/>
              <a:gd name="connsiteY10" fmla="*/ 554375 h 3047785"/>
              <a:gd name="connsiteX11" fmla="*/ 1811172 w 1825371"/>
              <a:gd name="connsiteY11" fmla="*/ 590277 h 3047785"/>
              <a:gd name="connsiteX12" fmla="*/ 1721073 w 1825371"/>
              <a:gd name="connsiteY12" fmla="*/ 698326 h 3047785"/>
              <a:gd name="connsiteX13" fmla="*/ 1385877 w 1825371"/>
              <a:gd name="connsiteY13" fmla="*/ 1068389 h 3047785"/>
              <a:gd name="connsiteX14" fmla="*/ 1376211 w 1825371"/>
              <a:gd name="connsiteY14" fmla="*/ 1098421 h 3047785"/>
              <a:gd name="connsiteX15" fmla="*/ 1361366 w 1825371"/>
              <a:gd name="connsiteY15" fmla="*/ 1135359 h 3047785"/>
              <a:gd name="connsiteX16" fmla="*/ 1355153 w 1825371"/>
              <a:gd name="connsiteY16" fmla="*/ 1169879 h 3047785"/>
              <a:gd name="connsiteX17" fmla="*/ 1409696 w 1825371"/>
              <a:gd name="connsiteY17" fmla="*/ 1384253 h 3047785"/>
              <a:gd name="connsiteX18" fmla="*/ 1524994 w 1825371"/>
              <a:gd name="connsiteY18" fmla="*/ 1739817 h 3047785"/>
              <a:gd name="connsiteX19" fmla="*/ 1659971 w 1825371"/>
              <a:gd name="connsiteY19" fmla="*/ 2199288 h 3047785"/>
              <a:gd name="connsiteX20" fmla="*/ 1782864 w 1825371"/>
              <a:gd name="connsiteY20" fmla="*/ 2697077 h 3047785"/>
              <a:gd name="connsiteX21" fmla="*/ 1794257 w 1825371"/>
              <a:gd name="connsiteY21" fmla="*/ 2767845 h 3047785"/>
              <a:gd name="connsiteX22" fmla="*/ 1791840 w 1825371"/>
              <a:gd name="connsiteY22" fmla="*/ 2778202 h 3047785"/>
              <a:gd name="connsiteX23" fmla="*/ 1784245 w 1825371"/>
              <a:gd name="connsiteY23" fmla="*/ 2770607 h 3047785"/>
              <a:gd name="connsiteX24" fmla="*/ 1746617 w 1825371"/>
              <a:gd name="connsiteY24" fmla="*/ 2660831 h 3047785"/>
              <a:gd name="connsiteX25" fmla="*/ 1513602 w 1825371"/>
              <a:gd name="connsiteY25" fmla="*/ 1875484 h 3047785"/>
              <a:gd name="connsiteX26" fmla="*/ 1297158 w 1825371"/>
              <a:gd name="connsiteY26" fmla="*/ 1267919 h 3047785"/>
              <a:gd name="connsiteX27" fmla="*/ 1275064 w 1825371"/>
              <a:gd name="connsiteY27" fmla="*/ 1217173 h 3047785"/>
              <a:gd name="connsiteX28" fmla="*/ 1248483 w 1825371"/>
              <a:gd name="connsiteY28" fmla="*/ 1193353 h 3047785"/>
              <a:gd name="connsiteX29" fmla="*/ 1232949 w 1825371"/>
              <a:gd name="connsiteY29" fmla="*/ 1222351 h 3047785"/>
              <a:gd name="connsiteX30" fmla="*/ 1230877 w 1825371"/>
              <a:gd name="connsiteY30" fmla="*/ 1283108 h 3047785"/>
              <a:gd name="connsiteX31" fmla="*/ 1243305 w 1825371"/>
              <a:gd name="connsiteY31" fmla="*/ 1522336 h 3047785"/>
              <a:gd name="connsiteX32" fmla="*/ 1261256 w 1825371"/>
              <a:gd name="connsiteY32" fmla="*/ 1854772 h 3047785"/>
              <a:gd name="connsiteX33" fmla="*/ 1272647 w 1825371"/>
              <a:gd name="connsiteY33" fmla="*/ 2086061 h 3047785"/>
              <a:gd name="connsiteX34" fmla="*/ 1288528 w 1825371"/>
              <a:gd name="connsiteY34" fmla="*/ 2674639 h 3047785"/>
              <a:gd name="connsiteX35" fmla="*/ 1297493 w 1825371"/>
              <a:gd name="connsiteY35" fmla="*/ 3047785 h 3047785"/>
              <a:gd name="connsiteX36" fmla="*/ 1048951 w 1825371"/>
              <a:gd name="connsiteY36" fmla="*/ 3047785 h 3047785"/>
              <a:gd name="connsiteX37" fmla="*/ 1053441 w 1825371"/>
              <a:gd name="connsiteY37" fmla="*/ 2920082 h 3047785"/>
              <a:gd name="connsiteX38" fmla="*/ 1066213 w 1825371"/>
              <a:gd name="connsiteY38" fmla="*/ 2573839 h 3047785"/>
              <a:gd name="connsiteX39" fmla="*/ 1077951 w 1825371"/>
              <a:gd name="connsiteY39" fmla="*/ 2236916 h 3047785"/>
              <a:gd name="connsiteX40" fmla="*/ 1093485 w 1825371"/>
              <a:gd name="connsiteY40" fmla="*/ 1882733 h 3047785"/>
              <a:gd name="connsiteX41" fmla="*/ 1107983 w 1825371"/>
              <a:gd name="connsiteY41" fmla="*/ 1608293 h 3047785"/>
              <a:gd name="connsiteX42" fmla="*/ 1125245 w 1825371"/>
              <a:gd name="connsiteY42" fmla="*/ 1293464 h 3047785"/>
              <a:gd name="connsiteX43" fmla="*/ 1096247 w 1825371"/>
              <a:gd name="connsiteY43" fmla="*/ 1270681 h 3047785"/>
              <a:gd name="connsiteX44" fmla="*/ 984400 w 1825371"/>
              <a:gd name="connsiteY44" fmla="*/ 1242374 h 3047785"/>
              <a:gd name="connsiteX45" fmla="*/ 977149 w 1825371"/>
              <a:gd name="connsiteY45" fmla="*/ 1225458 h 3047785"/>
              <a:gd name="connsiteX46" fmla="*/ 983019 w 1825371"/>
              <a:gd name="connsiteY46" fmla="*/ 1189902 h 3047785"/>
              <a:gd name="connsiteX47" fmla="*/ 1016158 w 1825371"/>
              <a:gd name="connsiteY47" fmla="*/ 1097041 h 3047785"/>
              <a:gd name="connsiteX48" fmla="*/ 1055513 w 1825371"/>
              <a:gd name="connsiteY48" fmla="*/ 1078055 h 3047785"/>
              <a:gd name="connsiteX49" fmla="*/ 1097628 w 1825371"/>
              <a:gd name="connsiteY49" fmla="*/ 1104290 h 3047785"/>
              <a:gd name="connsiteX50" fmla="*/ 1115579 w 1825371"/>
              <a:gd name="connsiteY50" fmla="*/ 1107743 h 3047785"/>
              <a:gd name="connsiteX51" fmla="*/ 1177026 w 1825371"/>
              <a:gd name="connsiteY51" fmla="*/ 1087375 h 3047785"/>
              <a:gd name="connsiteX52" fmla="*/ 1179787 w 1825371"/>
              <a:gd name="connsiteY52" fmla="*/ 1073913 h 3047785"/>
              <a:gd name="connsiteX53" fmla="*/ 1135255 w 1825371"/>
              <a:gd name="connsiteY53" fmla="*/ 1041117 h 3047785"/>
              <a:gd name="connsiteX54" fmla="*/ 939868 w 1825371"/>
              <a:gd name="connsiteY54" fmla="*/ 883702 h 3047785"/>
              <a:gd name="connsiteX55" fmla="*/ 549783 w 1825371"/>
              <a:gd name="connsiteY55" fmla="*/ 496379 h 3047785"/>
              <a:gd name="connsiteX56" fmla="*/ 40947 w 1825371"/>
              <a:gd name="connsiteY56" fmla="*/ 48990 h 3047785"/>
              <a:gd name="connsiteX57" fmla="*/ 5735 w 1825371"/>
              <a:gd name="connsiteY57" fmla="*/ 17231 h 3047785"/>
              <a:gd name="connsiteX58" fmla="*/ 902 w 1825371"/>
              <a:gd name="connsiteY58" fmla="*/ 4114 h 3047785"/>
              <a:gd name="connsiteX59" fmla="*/ 15747 w 1825371"/>
              <a:gd name="connsiteY59" fmla="*/ 1352 h 3047785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3047785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4685667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97493 w 1825371"/>
              <a:gd name="connsiteY34" fmla="*/ 4685667 h 4705763"/>
              <a:gd name="connsiteX35" fmla="*/ 938419 w 1825371"/>
              <a:gd name="connsiteY35" fmla="*/ 4705763 h 4705763"/>
              <a:gd name="connsiteX36" fmla="*/ 1053441 w 1825371"/>
              <a:gd name="connsiteY36" fmla="*/ 2920082 h 4705763"/>
              <a:gd name="connsiteX37" fmla="*/ 1066213 w 1825371"/>
              <a:gd name="connsiteY37" fmla="*/ 2573839 h 4705763"/>
              <a:gd name="connsiteX38" fmla="*/ 1077951 w 1825371"/>
              <a:gd name="connsiteY38" fmla="*/ 2236916 h 4705763"/>
              <a:gd name="connsiteX39" fmla="*/ 1093485 w 1825371"/>
              <a:gd name="connsiteY39" fmla="*/ 1882733 h 4705763"/>
              <a:gd name="connsiteX40" fmla="*/ 1107983 w 1825371"/>
              <a:gd name="connsiteY40" fmla="*/ 1608293 h 4705763"/>
              <a:gd name="connsiteX41" fmla="*/ 1125245 w 1825371"/>
              <a:gd name="connsiteY41" fmla="*/ 1293464 h 4705763"/>
              <a:gd name="connsiteX42" fmla="*/ 1096247 w 1825371"/>
              <a:gd name="connsiteY42" fmla="*/ 1270681 h 4705763"/>
              <a:gd name="connsiteX43" fmla="*/ 984400 w 1825371"/>
              <a:gd name="connsiteY43" fmla="*/ 1242374 h 4705763"/>
              <a:gd name="connsiteX44" fmla="*/ 977149 w 1825371"/>
              <a:gd name="connsiteY44" fmla="*/ 1225458 h 4705763"/>
              <a:gd name="connsiteX45" fmla="*/ 983019 w 1825371"/>
              <a:gd name="connsiteY45" fmla="*/ 1189902 h 4705763"/>
              <a:gd name="connsiteX46" fmla="*/ 1016158 w 1825371"/>
              <a:gd name="connsiteY46" fmla="*/ 1097041 h 4705763"/>
              <a:gd name="connsiteX47" fmla="*/ 1055513 w 1825371"/>
              <a:gd name="connsiteY47" fmla="*/ 1078055 h 4705763"/>
              <a:gd name="connsiteX48" fmla="*/ 1097628 w 1825371"/>
              <a:gd name="connsiteY48" fmla="*/ 1104290 h 4705763"/>
              <a:gd name="connsiteX49" fmla="*/ 1115579 w 1825371"/>
              <a:gd name="connsiteY49" fmla="*/ 1107743 h 4705763"/>
              <a:gd name="connsiteX50" fmla="*/ 1177026 w 1825371"/>
              <a:gd name="connsiteY50" fmla="*/ 1087375 h 4705763"/>
              <a:gd name="connsiteX51" fmla="*/ 1179787 w 1825371"/>
              <a:gd name="connsiteY51" fmla="*/ 1073913 h 4705763"/>
              <a:gd name="connsiteX52" fmla="*/ 1135255 w 1825371"/>
              <a:gd name="connsiteY52" fmla="*/ 1041117 h 4705763"/>
              <a:gd name="connsiteX53" fmla="*/ 939868 w 1825371"/>
              <a:gd name="connsiteY53" fmla="*/ 883702 h 4705763"/>
              <a:gd name="connsiteX54" fmla="*/ 549783 w 1825371"/>
              <a:gd name="connsiteY54" fmla="*/ 496379 h 4705763"/>
              <a:gd name="connsiteX55" fmla="*/ 40947 w 1825371"/>
              <a:gd name="connsiteY55" fmla="*/ 48990 h 4705763"/>
              <a:gd name="connsiteX56" fmla="*/ 5735 w 1825371"/>
              <a:gd name="connsiteY56" fmla="*/ 17231 h 4705763"/>
              <a:gd name="connsiteX57" fmla="*/ 902 w 1825371"/>
              <a:gd name="connsiteY57" fmla="*/ 4114 h 4705763"/>
              <a:gd name="connsiteX58" fmla="*/ 15747 w 1825371"/>
              <a:gd name="connsiteY58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97493 w 1825371"/>
              <a:gd name="connsiteY33" fmla="*/ 4685667 h 4705763"/>
              <a:gd name="connsiteX34" fmla="*/ 938419 w 1825371"/>
              <a:gd name="connsiteY34" fmla="*/ 4705763 h 4705763"/>
              <a:gd name="connsiteX35" fmla="*/ 1053441 w 1825371"/>
              <a:gd name="connsiteY35" fmla="*/ 2920082 h 4705763"/>
              <a:gd name="connsiteX36" fmla="*/ 1066213 w 1825371"/>
              <a:gd name="connsiteY36" fmla="*/ 2573839 h 4705763"/>
              <a:gd name="connsiteX37" fmla="*/ 1077951 w 1825371"/>
              <a:gd name="connsiteY37" fmla="*/ 2236916 h 4705763"/>
              <a:gd name="connsiteX38" fmla="*/ 1093485 w 1825371"/>
              <a:gd name="connsiteY38" fmla="*/ 1882733 h 4705763"/>
              <a:gd name="connsiteX39" fmla="*/ 1107983 w 1825371"/>
              <a:gd name="connsiteY39" fmla="*/ 1608293 h 4705763"/>
              <a:gd name="connsiteX40" fmla="*/ 1125245 w 1825371"/>
              <a:gd name="connsiteY40" fmla="*/ 1293464 h 4705763"/>
              <a:gd name="connsiteX41" fmla="*/ 1096247 w 1825371"/>
              <a:gd name="connsiteY41" fmla="*/ 1270681 h 4705763"/>
              <a:gd name="connsiteX42" fmla="*/ 984400 w 1825371"/>
              <a:gd name="connsiteY42" fmla="*/ 1242374 h 4705763"/>
              <a:gd name="connsiteX43" fmla="*/ 977149 w 1825371"/>
              <a:gd name="connsiteY43" fmla="*/ 1225458 h 4705763"/>
              <a:gd name="connsiteX44" fmla="*/ 983019 w 1825371"/>
              <a:gd name="connsiteY44" fmla="*/ 1189902 h 4705763"/>
              <a:gd name="connsiteX45" fmla="*/ 1016158 w 1825371"/>
              <a:gd name="connsiteY45" fmla="*/ 1097041 h 4705763"/>
              <a:gd name="connsiteX46" fmla="*/ 1055513 w 1825371"/>
              <a:gd name="connsiteY46" fmla="*/ 1078055 h 4705763"/>
              <a:gd name="connsiteX47" fmla="*/ 1097628 w 1825371"/>
              <a:gd name="connsiteY47" fmla="*/ 1104290 h 4705763"/>
              <a:gd name="connsiteX48" fmla="*/ 1115579 w 1825371"/>
              <a:gd name="connsiteY48" fmla="*/ 1107743 h 4705763"/>
              <a:gd name="connsiteX49" fmla="*/ 1177026 w 1825371"/>
              <a:gd name="connsiteY49" fmla="*/ 1087375 h 4705763"/>
              <a:gd name="connsiteX50" fmla="*/ 1179787 w 1825371"/>
              <a:gd name="connsiteY50" fmla="*/ 1073913 h 4705763"/>
              <a:gd name="connsiteX51" fmla="*/ 1135255 w 1825371"/>
              <a:gd name="connsiteY51" fmla="*/ 1041117 h 4705763"/>
              <a:gd name="connsiteX52" fmla="*/ 939868 w 1825371"/>
              <a:gd name="connsiteY52" fmla="*/ 883702 h 4705763"/>
              <a:gd name="connsiteX53" fmla="*/ 549783 w 1825371"/>
              <a:gd name="connsiteY53" fmla="*/ 496379 h 4705763"/>
              <a:gd name="connsiteX54" fmla="*/ 40947 w 1825371"/>
              <a:gd name="connsiteY54" fmla="*/ 48990 h 4705763"/>
              <a:gd name="connsiteX55" fmla="*/ 5735 w 1825371"/>
              <a:gd name="connsiteY55" fmla="*/ 17231 h 4705763"/>
              <a:gd name="connsiteX56" fmla="*/ 902 w 1825371"/>
              <a:gd name="connsiteY56" fmla="*/ 4114 h 4705763"/>
              <a:gd name="connsiteX57" fmla="*/ 15747 w 1825371"/>
              <a:gd name="connsiteY57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97493 w 1825371"/>
              <a:gd name="connsiteY32" fmla="*/ 4685667 h 4705763"/>
              <a:gd name="connsiteX33" fmla="*/ 938419 w 1825371"/>
              <a:gd name="connsiteY33" fmla="*/ 4705763 h 4705763"/>
              <a:gd name="connsiteX34" fmla="*/ 1053441 w 1825371"/>
              <a:gd name="connsiteY34" fmla="*/ 2920082 h 4705763"/>
              <a:gd name="connsiteX35" fmla="*/ 1066213 w 1825371"/>
              <a:gd name="connsiteY35" fmla="*/ 2573839 h 4705763"/>
              <a:gd name="connsiteX36" fmla="*/ 1077951 w 1825371"/>
              <a:gd name="connsiteY36" fmla="*/ 2236916 h 4705763"/>
              <a:gd name="connsiteX37" fmla="*/ 1093485 w 1825371"/>
              <a:gd name="connsiteY37" fmla="*/ 1882733 h 4705763"/>
              <a:gd name="connsiteX38" fmla="*/ 1107983 w 1825371"/>
              <a:gd name="connsiteY38" fmla="*/ 1608293 h 4705763"/>
              <a:gd name="connsiteX39" fmla="*/ 1125245 w 1825371"/>
              <a:gd name="connsiteY39" fmla="*/ 1293464 h 4705763"/>
              <a:gd name="connsiteX40" fmla="*/ 1096247 w 1825371"/>
              <a:gd name="connsiteY40" fmla="*/ 1270681 h 4705763"/>
              <a:gd name="connsiteX41" fmla="*/ 984400 w 1825371"/>
              <a:gd name="connsiteY41" fmla="*/ 1242374 h 4705763"/>
              <a:gd name="connsiteX42" fmla="*/ 977149 w 1825371"/>
              <a:gd name="connsiteY42" fmla="*/ 1225458 h 4705763"/>
              <a:gd name="connsiteX43" fmla="*/ 983019 w 1825371"/>
              <a:gd name="connsiteY43" fmla="*/ 1189902 h 4705763"/>
              <a:gd name="connsiteX44" fmla="*/ 1016158 w 1825371"/>
              <a:gd name="connsiteY44" fmla="*/ 1097041 h 4705763"/>
              <a:gd name="connsiteX45" fmla="*/ 1055513 w 1825371"/>
              <a:gd name="connsiteY45" fmla="*/ 1078055 h 4705763"/>
              <a:gd name="connsiteX46" fmla="*/ 1097628 w 1825371"/>
              <a:gd name="connsiteY46" fmla="*/ 1104290 h 4705763"/>
              <a:gd name="connsiteX47" fmla="*/ 1115579 w 1825371"/>
              <a:gd name="connsiteY47" fmla="*/ 1107743 h 4705763"/>
              <a:gd name="connsiteX48" fmla="*/ 1177026 w 1825371"/>
              <a:gd name="connsiteY48" fmla="*/ 1087375 h 4705763"/>
              <a:gd name="connsiteX49" fmla="*/ 1179787 w 1825371"/>
              <a:gd name="connsiteY49" fmla="*/ 1073913 h 4705763"/>
              <a:gd name="connsiteX50" fmla="*/ 1135255 w 1825371"/>
              <a:gd name="connsiteY50" fmla="*/ 1041117 h 4705763"/>
              <a:gd name="connsiteX51" fmla="*/ 939868 w 1825371"/>
              <a:gd name="connsiteY51" fmla="*/ 883702 h 4705763"/>
              <a:gd name="connsiteX52" fmla="*/ 549783 w 1825371"/>
              <a:gd name="connsiteY52" fmla="*/ 496379 h 4705763"/>
              <a:gd name="connsiteX53" fmla="*/ 40947 w 1825371"/>
              <a:gd name="connsiteY53" fmla="*/ 48990 h 4705763"/>
              <a:gd name="connsiteX54" fmla="*/ 5735 w 1825371"/>
              <a:gd name="connsiteY54" fmla="*/ 17231 h 4705763"/>
              <a:gd name="connsiteX55" fmla="*/ 902 w 1825371"/>
              <a:gd name="connsiteY55" fmla="*/ 4114 h 4705763"/>
              <a:gd name="connsiteX56" fmla="*/ 15747 w 1825371"/>
              <a:gd name="connsiteY56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07983 w 1825371"/>
              <a:gd name="connsiteY37" fmla="*/ 1608293 h 4705763"/>
              <a:gd name="connsiteX38" fmla="*/ 1125245 w 1825371"/>
              <a:gd name="connsiteY38" fmla="*/ 1293464 h 4705763"/>
              <a:gd name="connsiteX39" fmla="*/ 1096247 w 1825371"/>
              <a:gd name="connsiteY39" fmla="*/ 1270681 h 4705763"/>
              <a:gd name="connsiteX40" fmla="*/ 984400 w 1825371"/>
              <a:gd name="connsiteY40" fmla="*/ 1242374 h 4705763"/>
              <a:gd name="connsiteX41" fmla="*/ 977149 w 1825371"/>
              <a:gd name="connsiteY41" fmla="*/ 1225458 h 4705763"/>
              <a:gd name="connsiteX42" fmla="*/ 983019 w 1825371"/>
              <a:gd name="connsiteY42" fmla="*/ 1189902 h 4705763"/>
              <a:gd name="connsiteX43" fmla="*/ 1016158 w 1825371"/>
              <a:gd name="connsiteY43" fmla="*/ 1097041 h 4705763"/>
              <a:gd name="connsiteX44" fmla="*/ 1055513 w 1825371"/>
              <a:gd name="connsiteY44" fmla="*/ 1078055 h 4705763"/>
              <a:gd name="connsiteX45" fmla="*/ 1097628 w 1825371"/>
              <a:gd name="connsiteY45" fmla="*/ 1104290 h 4705763"/>
              <a:gd name="connsiteX46" fmla="*/ 1115579 w 1825371"/>
              <a:gd name="connsiteY46" fmla="*/ 1107743 h 4705763"/>
              <a:gd name="connsiteX47" fmla="*/ 1177026 w 1825371"/>
              <a:gd name="connsiteY47" fmla="*/ 1087375 h 4705763"/>
              <a:gd name="connsiteX48" fmla="*/ 1179787 w 1825371"/>
              <a:gd name="connsiteY48" fmla="*/ 1073913 h 4705763"/>
              <a:gd name="connsiteX49" fmla="*/ 1135255 w 1825371"/>
              <a:gd name="connsiteY49" fmla="*/ 1041117 h 4705763"/>
              <a:gd name="connsiteX50" fmla="*/ 939868 w 1825371"/>
              <a:gd name="connsiteY50" fmla="*/ 883702 h 4705763"/>
              <a:gd name="connsiteX51" fmla="*/ 549783 w 1825371"/>
              <a:gd name="connsiteY51" fmla="*/ 496379 h 4705763"/>
              <a:gd name="connsiteX52" fmla="*/ 40947 w 1825371"/>
              <a:gd name="connsiteY52" fmla="*/ 48990 h 4705763"/>
              <a:gd name="connsiteX53" fmla="*/ 5735 w 1825371"/>
              <a:gd name="connsiteY53" fmla="*/ 17231 h 4705763"/>
              <a:gd name="connsiteX54" fmla="*/ 902 w 1825371"/>
              <a:gd name="connsiteY54" fmla="*/ 4114 h 4705763"/>
              <a:gd name="connsiteX55" fmla="*/ 15747 w 1825371"/>
              <a:gd name="connsiteY55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25245 w 1825371"/>
              <a:gd name="connsiteY37" fmla="*/ 1293464 h 4705763"/>
              <a:gd name="connsiteX38" fmla="*/ 1096247 w 1825371"/>
              <a:gd name="connsiteY38" fmla="*/ 1270681 h 4705763"/>
              <a:gd name="connsiteX39" fmla="*/ 984400 w 1825371"/>
              <a:gd name="connsiteY39" fmla="*/ 1242374 h 4705763"/>
              <a:gd name="connsiteX40" fmla="*/ 977149 w 1825371"/>
              <a:gd name="connsiteY40" fmla="*/ 1225458 h 4705763"/>
              <a:gd name="connsiteX41" fmla="*/ 983019 w 1825371"/>
              <a:gd name="connsiteY41" fmla="*/ 1189902 h 4705763"/>
              <a:gd name="connsiteX42" fmla="*/ 1016158 w 1825371"/>
              <a:gd name="connsiteY42" fmla="*/ 1097041 h 4705763"/>
              <a:gd name="connsiteX43" fmla="*/ 1055513 w 1825371"/>
              <a:gd name="connsiteY43" fmla="*/ 1078055 h 4705763"/>
              <a:gd name="connsiteX44" fmla="*/ 1097628 w 1825371"/>
              <a:gd name="connsiteY44" fmla="*/ 1104290 h 4705763"/>
              <a:gd name="connsiteX45" fmla="*/ 1115579 w 1825371"/>
              <a:gd name="connsiteY45" fmla="*/ 1107743 h 4705763"/>
              <a:gd name="connsiteX46" fmla="*/ 1177026 w 1825371"/>
              <a:gd name="connsiteY46" fmla="*/ 1087375 h 4705763"/>
              <a:gd name="connsiteX47" fmla="*/ 1179787 w 1825371"/>
              <a:gd name="connsiteY47" fmla="*/ 1073913 h 4705763"/>
              <a:gd name="connsiteX48" fmla="*/ 1135255 w 1825371"/>
              <a:gd name="connsiteY48" fmla="*/ 1041117 h 4705763"/>
              <a:gd name="connsiteX49" fmla="*/ 939868 w 1825371"/>
              <a:gd name="connsiteY49" fmla="*/ 883702 h 4705763"/>
              <a:gd name="connsiteX50" fmla="*/ 549783 w 1825371"/>
              <a:gd name="connsiteY50" fmla="*/ 496379 h 4705763"/>
              <a:gd name="connsiteX51" fmla="*/ 40947 w 1825371"/>
              <a:gd name="connsiteY51" fmla="*/ 48990 h 4705763"/>
              <a:gd name="connsiteX52" fmla="*/ 5735 w 1825371"/>
              <a:gd name="connsiteY52" fmla="*/ 17231 h 4705763"/>
              <a:gd name="connsiteX53" fmla="*/ 902 w 1825371"/>
              <a:gd name="connsiteY53" fmla="*/ 4114 h 4705763"/>
              <a:gd name="connsiteX54" fmla="*/ 15747 w 1825371"/>
              <a:gd name="connsiteY54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125245 w 1825371"/>
              <a:gd name="connsiteY36" fmla="*/ 1293464 h 4705763"/>
              <a:gd name="connsiteX37" fmla="*/ 1096247 w 1825371"/>
              <a:gd name="connsiteY37" fmla="*/ 1270681 h 4705763"/>
              <a:gd name="connsiteX38" fmla="*/ 984400 w 1825371"/>
              <a:gd name="connsiteY38" fmla="*/ 1242374 h 4705763"/>
              <a:gd name="connsiteX39" fmla="*/ 977149 w 1825371"/>
              <a:gd name="connsiteY39" fmla="*/ 1225458 h 4705763"/>
              <a:gd name="connsiteX40" fmla="*/ 983019 w 1825371"/>
              <a:gd name="connsiteY40" fmla="*/ 1189902 h 4705763"/>
              <a:gd name="connsiteX41" fmla="*/ 1016158 w 1825371"/>
              <a:gd name="connsiteY41" fmla="*/ 1097041 h 4705763"/>
              <a:gd name="connsiteX42" fmla="*/ 1055513 w 1825371"/>
              <a:gd name="connsiteY42" fmla="*/ 1078055 h 4705763"/>
              <a:gd name="connsiteX43" fmla="*/ 1097628 w 1825371"/>
              <a:gd name="connsiteY43" fmla="*/ 1104290 h 4705763"/>
              <a:gd name="connsiteX44" fmla="*/ 1115579 w 1825371"/>
              <a:gd name="connsiteY44" fmla="*/ 1107743 h 4705763"/>
              <a:gd name="connsiteX45" fmla="*/ 1177026 w 1825371"/>
              <a:gd name="connsiteY45" fmla="*/ 1087375 h 4705763"/>
              <a:gd name="connsiteX46" fmla="*/ 1179787 w 1825371"/>
              <a:gd name="connsiteY46" fmla="*/ 1073913 h 4705763"/>
              <a:gd name="connsiteX47" fmla="*/ 1135255 w 1825371"/>
              <a:gd name="connsiteY47" fmla="*/ 1041117 h 4705763"/>
              <a:gd name="connsiteX48" fmla="*/ 939868 w 1825371"/>
              <a:gd name="connsiteY48" fmla="*/ 883702 h 4705763"/>
              <a:gd name="connsiteX49" fmla="*/ 549783 w 1825371"/>
              <a:gd name="connsiteY49" fmla="*/ 496379 h 4705763"/>
              <a:gd name="connsiteX50" fmla="*/ 40947 w 1825371"/>
              <a:gd name="connsiteY50" fmla="*/ 48990 h 4705763"/>
              <a:gd name="connsiteX51" fmla="*/ 5735 w 1825371"/>
              <a:gd name="connsiteY51" fmla="*/ 17231 h 4705763"/>
              <a:gd name="connsiteX52" fmla="*/ 902 w 1825371"/>
              <a:gd name="connsiteY52" fmla="*/ 4114 h 4705763"/>
              <a:gd name="connsiteX53" fmla="*/ 15747 w 1825371"/>
              <a:gd name="connsiteY53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125245 w 1825371"/>
              <a:gd name="connsiteY35" fmla="*/ 1293464 h 4705763"/>
              <a:gd name="connsiteX36" fmla="*/ 1096247 w 1825371"/>
              <a:gd name="connsiteY36" fmla="*/ 1270681 h 4705763"/>
              <a:gd name="connsiteX37" fmla="*/ 984400 w 1825371"/>
              <a:gd name="connsiteY37" fmla="*/ 1242374 h 4705763"/>
              <a:gd name="connsiteX38" fmla="*/ 977149 w 1825371"/>
              <a:gd name="connsiteY38" fmla="*/ 1225458 h 4705763"/>
              <a:gd name="connsiteX39" fmla="*/ 983019 w 1825371"/>
              <a:gd name="connsiteY39" fmla="*/ 1189902 h 4705763"/>
              <a:gd name="connsiteX40" fmla="*/ 1016158 w 1825371"/>
              <a:gd name="connsiteY40" fmla="*/ 1097041 h 4705763"/>
              <a:gd name="connsiteX41" fmla="*/ 1055513 w 1825371"/>
              <a:gd name="connsiteY41" fmla="*/ 1078055 h 4705763"/>
              <a:gd name="connsiteX42" fmla="*/ 1097628 w 1825371"/>
              <a:gd name="connsiteY42" fmla="*/ 1104290 h 4705763"/>
              <a:gd name="connsiteX43" fmla="*/ 1115579 w 1825371"/>
              <a:gd name="connsiteY43" fmla="*/ 1107743 h 4705763"/>
              <a:gd name="connsiteX44" fmla="*/ 1177026 w 1825371"/>
              <a:gd name="connsiteY44" fmla="*/ 1087375 h 4705763"/>
              <a:gd name="connsiteX45" fmla="*/ 1179787 w 1825371"/>
              <a:gd name="connsiteY45" fmla="*/ 1073913 h 4705763"/>
              <a:gd name="connsiteX46" fmla="*/ 1135255 w 1825371"/>
              <a:gd name="connsiteY46" fmla="*/ 1041117 h 4705763"/>
              <a:gd name="connsiteX47" fmla="*/ 939868 w 1825371"/>
              <a:gd name="connsiteY47" fmla="*/ 883702 h 4705763"/>
              <a:gd name="connsiteX48" fmla="*/ 549783 w 1825371"/>
              <a:gd name="connsiteY48" fmla="*/ 496379 h 4705763"/>
              <a:gd name="connsiteX49" fmla="*/ 40947 w 1825371"/>
              <a:gd name="connsiteY49" fmla="*/ 48990 h 4705763"/>
              <a:gd name="connsiteX50" fmla="*/ 5735 w 1825371"/>
              <a:gd name="connsiteY50" fmla="*/ 17231 h 4705763"/>
              <a:gd name="connsiteX51" fmla="*/ 902 w 1825371"/>
              <a:gd name="connsiteY51" fmla="*/ 4114 h 4705763"/>
              <a:gd name="connsiteX52" fmla="*/ 15747 w 1825371"/>
              <a:gd name="connsiteY52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125245 w 1825371"/>
              <a:gd name="connsiteY34" fmla="*/ 1293464 h 4705763"/>
              <a:gd name="connsiteX35" fmla="*/ 1096247 w 1825371"/>
              <a:gd name="connsiteY35" fmla="*/ 1270681 h 4705763"/>
              <a:gd name="connsiteX36" fmla="*/ 984400 w 1825371"/>
              <a:gd name="connsiteY36" fmla="*/ 1242374 h 4705763"/>
              <a:gd name="connsiteX37" fmla="*/ 977149 w 1825371"/>
              <a:gd name="connsiteY37" fmla="*/ 1225458 h 4705763"/>
              <a:gd name="connsiteX38" fmla="*/ 983019 w 1825371"/>
              <a:gd name="connsiteY38" fmla="*/ 1189902 h 4705763"/>
              <a:gd name="connsiteX39" fmla="*/ 1016158 w 1825371"/>
              <a:gd name="connsiteY39" fmla="*/ 1097041 h 4705763"/>
              <a:gd name="connsiteX40" fmla="*/ 1055513 w 1825371"/>
              <a:gd name="connsiteY40" fmla="*/ 1078055 h 4705763"/>
              <a:gd name="connsiteX41" fmla="*/ 1097628 w 1825371"/>
              <a:gd name="connsiteY41" fmla="*/ 1104290 h 4705763"/>
              <a:gd name="connsiteX42" fmla="*/ 1115579 w 1825371"/>
              <a:gd name="connsiteY42" fmla="*/ 1107743 h 4705763"/>
              <a:gd name="connsiteX43" fmla="*/ 1177026 w 1825371"/>
              <a:gd name="connsiteY43" fmla="*/ 1087375 h 4705763"/>
              <a:gd name="connsiteX44" fmla="*/ 1179787 w 1825371"/>
              <a:gd name="connsiteY44" fmla="*/ 1073913 h 4705763"/>
              <a:gd name="connsiteX45" fmla="*/ 1135255 w 1825371"/>
              <a:gd name="connsiteY45" fmla="*/ 1041117 h 4705763"/>
              <a:gd name="connsiteX46" fmla="*/ 939868 w 1825371"/>
              <a:gd name="connsiteY46" fmla="*/ 883702 h 4705763"/>
              <a:gd name="connsiteX47" fmla="*/ 549783 w 1825371"/>
              <a:gd name="connsiteY47" fmla="*/ 496379 h 4705763"/>
              <a:gd name="connsiteX48" fmla="*/ 40947 w 1825371"/>
              <a:gd name="connsiteY48" fmla="*/ 48990 h 4705763"/>
              <a:gd name="connsiteX49" fmla="*/ 5735 w 1825371"/>
              <a:gd name="connsiteY49" fmla="*/ 17231 h 4705763"/>
              <a:gd name="connsiteX50" fmla="*/ 902 w 1825371"/>
              <a:gd name="connsiteY50" fmla="*/ 4114 h 4705763"/>
              <a:gd name="connsiteX51" fmla="*/ 15747 w 1825371"/>
              <a:gd name="connsiteY51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125245 w 1825371"/>
              <a:gd name="connsiteY33" fmla="*/ 1293464 h 4705763"/>
              <a:gd name="connsiteX34" fmla="*/ 1096247 w 1825371"/>
              <a:gd name="connsiteY34" fmla="*/ 1270681 h 4705763"/>
              <a:gd name="connsiteX35" fmla="*/ 984400 w 1825371"/>
              <a:gd name="connsiteY35" fmla="*/ 1242374 h 4705763"/>
              <a:gd name="connsiteX36" fmla="*/ 977149 w 1825371"/>
              <a:gd name="connsiteY36" fmla="*/ 1225458 h 4705763"/>
              <a:gd name="connsiteX37" fmla="*/ 983019 w 1825371"/>
              <a:gd name="connsiteY37" fmla="*/ 1189902 h 4705763"/>
              <a:gd name="connsiteX38" fmla="*/ 1016158 w 1825371"/>
              <a:gd name="connsiteY38" fmla="*/ 1097041 h 4705763"/>
              <a:gd name="connsiteX39" fmla="*/ 1055513 w 1825371"/>
              <a:gd name="connsiteY39" fmla="*/ 1078055 h 4705763"/>
              <a:gd name="connsiteX40" fmla="*/ 1097628 w 1825371"/>
              <a:gd name="connsiteY40" fmla="*/ 1104290 h 4705763"/>
              <a:gd name="connsiteX41" fmla="*/ 1115579 w 1825371"/>
              <a:gd name="connsiteY41" fmla="*/ 1107743 h 4705763"/>
              <a:gd name="connsiteX42" fmla="*/ 1177026 w 1825371"/>
              <a:gd name="connsiteY42" fmla="*/ 1087375 h 4705763"/>
              <a:gd name="connsiteX43" fmla="*/ 1179787 w 1825371"/>
              <a:gd name="connsiteY43" fmla="*/ 1073913 h 4705763"/>
              <a:gd name="connsiteX44" fmla="*/ 1135255 w 1825371"/>
              <a:gd name="connsiteY44" fmla="*/ 1041117 h 4705763"/>
              <a:gd name="connsiteX45" fmla="*/ 939868 w 1825371"/>
              <a:gd name="connsiteY45" fmla="*/ 883702 h 4705763"/>
              <a:gd name="connsiteX46" fmla="*/ 549783 w 1825371"/>
              <a:gd name="connsiteY46" fmla="*/ 496379 h 4705763"/>
              <a:gd name="connsiteX47" fmla="*/ 40947 w 1825371"/>
              <a:gd name="connsiteY47" fmla="*/ 48990 h 4705763"/>
              <a:gd name="connsiteX48" fmla="*/ 5735 w 1825371"/>
              <a:gd name="connsiteY48" fmla="*/ 17231 h 4705763"/>
              <a:gd name="connsiteX49" fmla="*/ 902 w 1825371"/>
              <a:gd name="connsiteY49" fmla="*/ 4114 h 4705763"/>
              <a:gd name="connsiteX50" fmla="*/ 15747 w 1825371"/>
              <a:gd name="connsiteY50" fmla="*/ 1352 h 4705763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97493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17106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78613 w 1825371"/>
              <a:gd name="connsiteY32" fmla="*/ 4685667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825371" h="4705764">
                <a:moveTo>
                  <a:pt x="15747" y="1352"/>
                </a:moveTo>
                <a:cubicBezTo>
                  <a:pt x="40601" y="7565"/>
                  <a:pt x="63040" y="19648"/>
                  <a:pt x="83062" y="34837"/>
                </a:cubicBezTo>
                <a:cubicBezTo>
                  <a:pt x="383392" y="265435"/>
                  <a:pt x="679236" y="502594"/>
                  <a:pt x="961270" y="755975"/>
                </a:cubicBezTo>
                <a:cubicBezTo>
                  <a:pt x="1053096" y="838826"/>
                  <a:pt x="1146302" y="919949"/>
                  <a:pt x="1239162" y="1001764"/>
                </a:cubicBezTo>
                <a:cubicBezTo>
                  <a:pt x="1250209" y="1011775"/>
                  <a:pt x="1262636" y="1020060"/>
                  <a:pt x="1276445" y="1025928"/>
                </a:cubicBezTo>
                <a:cubicBezTo>
                  <a:pt x="1296466" y="1034213"/>
                  <a:pt x="1308204" y="1030070"/>
                  <a:pt x="1316489" y="1009704"/>
                </a:cubicBezTo>
                <a:cubicBezTo>
                  <a:pt x="1325119" y="988991"/>
                  <a:pt x="1335821" y="968968"/>
                  <a:pt x="1345141" y="948602"/>
                </a:cubicBezTo>
                <a:cubicBezTo>
                  <a:pt x="1359640" y="917188"/>
                  <a:pt x="1382079" y="892679"/>
                  <a:pt x="1407624" y="869894"/>
                </a:cubicBezTo>
                <a:cubicBezTo>
                  <a:pt x="1517055" y="771511"/>
                  <a:pt x="1634081" y="682447"/>
                  <a:pt x="1749379" y="590967"/>
                </a:cubicBezTo>
                <a:cubicBezTo>
                  <a:pt x="1768711" y="575432"/>
                  <a:pt x="1788043" y="559898"/>
                  <a:pt x="1808066" y="545399"/>
                </a:cubicBezTo>
                <a:cubicBezTo>
                  <a:pt x="1819802" y="536769"/>
                  <a:pt x="1824634" y="539875"/>
                  <a:pt x="1825326" y="554375"/>
                </a:cubicBezTo>
                <a:cubicBezTo>
                  <a:pt x="1826015" y="568528"/>
                  <a:pt x="1818766" y="579575"/>
                  <a:pt x="1811172" y="590277"/>
                </a:cubicBezTo>
                <a:cubicBezTo>
                  <a:pt x="1783900" y="628594"/>
                  <a:pt x="1751451" y="662770"/>
                  <a:pt x="1721073" y="698326"/>
                </a:cubicBezTo>
                <a:cubicBezTo>
                  <a:pt x="1613023" y="825017"/>
                  <a:pt x="1503592" y="950328"/>
                  <a:pt x="1385877" y="1068389"/>
                </a:cubicBezTo>
                <a:cubicBezTo>
                  <a:pt x="1376900" y="1077364"/>
                  <a:pt x="1378626" y="1088411"/>
                  <a:pt x="1376211" y="1098421"/>
                </a:cubicBezTo>
                <a:cubicBezTo>
                  <a:pt x="1373449" y="1111885"/>
                  <a:pt x="1370342" y="1124658"/>
                  <a:pt x="1361366" y="1135359"/>
                </a:cubicBezTo>
                <a:cubicBezTo>
                  <a:pt x="1352736" y="1145370"/>
                  <a:pt x="1352736" y="1157798"/>
                  <a:pt x="1355153" y="1169879"/>
                </a:cubicBezTo>
                <a:cubicBezTo>
                  <a:pt x="1369651" y="1242374"/>
                  <a:pt x="1391054" y="1312796"/>
                  <a:pt x="1409696" y="1384253"/>
                </a:cubicBezTo>
                <a:cubicBezTo>
                  <a:pt x="1440764" y="1505076"/>
                  <a:pt x="1484260" y="1622102"/>
                  <a:pt x="1524994" y="1739817"/>
                </a:cubicBezTo>
                <a:cubicBezTo>
                  <a:pt x="1577466" y="1890674"/>
                  <a:pt x="1615785" y="2046016"/>
                  <a:pt x="1659971" y="2199288"/>
                </a:cubicBezTo>
                <a:cubicBezTo>
                  <a:pt x="1707264" y="2363607"/>
                  <a:pt x="1746273" y="2529998"/>
                  <a:pt x="1782864" y="2697077"/>
                </a:cubicBezTo>
                <a:cubicBezTo>
                  <a:pt x="1788043" y="2720207"/>
                  <a:pt x="1790460" y="2744026"/>
                  <a:pt x="1794257" y="2767845"/>
                </a:cubicBezTo>
                <a:cubicBezTo>
                  <a:pt x="1794947" y="2771643"/>
                  <a:pt x="1797364" y="2776822"/>
                  <a:pt x="1791840" y="2778202"/>
                </a:cubicBezTo>
                <a:cubicBezTo>
                  <a:pt x="1786662" y="2779583"/>
                  <a:pt x="1785626" y="2774405"/>
                  <a:pt x="1784245" y="2770607"/>
                </a:cubicBezTo>
                <a:cubicBezTo>
                  <a:pt x="1770437" y="2734360"/>
                  <a:pt x="1756975" y="2698113"/>
                  <a:pt x="1746617" y="2660831"/>
                </a:cubicBezTo>
                <a:cubicBezTo>
                  <a:pt x="1673779" y="2397784"/>
                  <a:pt x="1595762" y="2136116"/>
                  <a:pt x="1513602" y="1875484"/>
                </a:cubicBezTo>
                <a:cubicBezTo>
                  <a:pt x="1448704" y="1670431"/>
                  <a:pt x="1380007" y="1466759"/>
                  <a:pt x="1297158" y="1267919"/>
                </a:cubicBezTo>
                <a:cubicBezTo>
                  <a:pt x="1289909" y="1251004"/>
                  <a:pt x="1282659" y="1234089"/>
                  <a:pt x="1275064" y="1217173"/>
                </a:cubicBezTo>
                <a:cubicBezTo>
                  <a:pt x="1269541" y="1205436"/>
                  <a:pt x="1260911" y="1191628"/>
                  <a:pt x="1248483" y="1193353"/>
                </a:cubicBezTo>
                <a:cubicBezTo>
                  <a:pt x="1238128" y="1194734"/>
                  <a:pt x="1235711" y="1211649"/>
                  <a:pt x="1232949" y="1222351"/>
                </a:cubicBezTo>
                <a:cubicBezTo>
                  <a:pt x="1228115" y="1242374"/>
                  <a:pt x="1229843" y="1262740"/>
                  <a:pt x="1230877" y="1283108"/>
                </a:cubicBezTo>
                <a:cubicBezTo>
                  <a:pt x="1226287" y="2417294"/>
                  <a:pt x="1231744" y="3571578"/>
                  <a:pt x="1227154" y="4705764"/>
                </a:cubicBezTo>
                <a:lnTo>
                  <a:pt x="998710" y="4695715"/>
                </a:lnTo>
                <a:cubicBezTo>
                  <a:pt x="1020244" y="4110251"/>
                  <a:pt x="1098940" y="1865978"/>
                  <a:pt x="1125245" y="1293464"/>
                </a:cubicBezTo>
                <a:cubicBezTo>
                  <a:pt x="1126970" y="1262740"/>
                  <a:pt x="1124553" y="1258943"/>
                  <a:pt x="1096247" y="1270681"/>
                </a:cubicBezTo>
                <a:cubicBezTo>
                  <a:pt x="1050679" y="1289666"/>
                  <a:pt x="1018575" y="1263776"/>
                  <a:pt x="984400" y="1242374"/>
                </a:cubicBezTo>
                <a:cubicBezTo>
                  <a:pt x="979221" y="1238921"/>
                  <a:pt x="977841" y="1232017"/>
                  <a:pt x="977149" y="1225458"/>
                </a:cubicBezTo>
                <a:cubicBezTo>
                  <a:pt x="976115" y="1213030"/>
                  <a:pt x="978530" y="1200949"/>
                  <a:pt x="983019" y="1189902"/>
                </a:cubicBezTo>
                <a:cubicBezTo>
                  <a:pt x="995792" y="1159523"/>
                  <a:pt x="1005457" y="1128109"/>
                  <a:pt x="1016158" y="1097041"/>
                </a:cubicBezTo>
                <a:cubicBezTo>
                  <a:pt x="1022717" y="1078055"/>
                  <a:pt x="1036181" y="1071841"/>
                  <a:pt x="1055513" y="1078055"/>
                </a:cubicBezTo>
                <a:cubicBezTo>
                  <a:pt x="1071737" y="1082887"/>
                  <a:pt x="1084855" y="1093934"/>
                  <a:pt x="1097628" y="1104290"/>
                </a:cubicBezTo>
                <a:cubicBezTo>
                  <a:pt x="1103496" y="1108779"/>
                  <a:pt x="1107983" y="1110504"/>
                  <a:pt x="1115579" y="1107743"/>
                </a:cubicBezTo>
                <a:cubicBezTo>
                  <a:pt x="1135945" y="1100147"/>
                  <a:pt x="1156313" y="1093589"/>
                  <a:pt x="1177026" y="1087375"/>
                </a:cubicBezTo>
                <a:cubicBezTo>
                  <a:pt x="1187726" y="1084268"/>
                  <a:pt x="1185655" y="1080126"/>
                  <a:pt x="1179787" y="1073913"/>
                </a:cubicBezTo>
                <a:cubicBezTo>
                  <a:pt x="1166668" y="1060449"/>
                  <a:pt x="1151134" y="1050438"/>
                  <a:pt x="1135255" y="1041117"/>
                </a:cubicBezTo>
                <a:cubicBezTo>
                  <a:pt x="1062417" y="998311"/>
                  <a:pt x="998207" y="944460"/>
                  <a:pt x="939868" y="883702"/>
                </a:cubicBezTo>
                <a:cubicBezTo>
                  <a:pt x="813177" y="751488"/>
                  <a:pt x="683379" y="622035"/>
                  <a:pt x="549783" y="496379"/>
                </a:cubicBezTo>
                <a:cubicBezTo>
                  <a:pt x="385809" y="341382"/>
                  <a:pt x="211479" y="197084"/>
                  <a:pt x="40947" y="48990"/>
                </a:cubicBezTo>
                <a:cubicBezTo>
                  <a:pt x="28864" y="38635"/>
                  <a:pt x="17472" y="27933"/>
                  <a:pt x="5735" y="17231"/>
                </a:cubicBezTo>
                <a:cubicBezTo>
                  <a:pt x="2283" y="13780"/>
                  <a:pt x="-1859" y="9292"/>
                  <a:pt x="902" y="4114"/>
                </a:cubicBezTo>
                <a:cubicBezTo>
                  <a:pt x="4009" y="-1755"/>
                  <a:pt x="10568" y="-29"/>
                  <a:pt x="15747" y="1352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226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ABA80C23-9532-403F-8276-9AD3849FBC9A}"/>
              </a:ext>
            </a:extLst>
          </p:cNvPr>
          <p:cNvSpPr/>
          <p:nvPr userDrawn="1"/>
        </p:nvSpPr>
        <p:spPr>
          <a:xfrm rot="3600000" flipV="1">
            <a:off x="1481922" y="-359510"/>
            <a:ext cx="1739424" cy="2395147"/>
          </a:xfrm>
          <a:custGeom>
            <a:avLst/>
            <a:gdLst>
              <a:gd name="connsiteX0" fmla="*/ 1077528 w 1739424"/>
              <a:gd name="connsiteY0" fmla="*/ 398319 h 2395147"/>
              <a:gd name="connsiteX1" fmla="*/ 1067918 w 1739424"/>
              <a:gd name="connsiteY1" fmla="*/ 380004 h 2395147"/>
              <a:gd name="connsiteX2" fmla="*/ 1092561 w 1739424"/>
              <a:gd name="connsiteY2" fmla="*/ 411557 h 2395147"/>
              <a:gd name="connsiteX3" fmla="*/ 1093901 w 1739424"/>
              <a:gd name="connsiteY3" fmla="*/ 415398 h 2395147"/>
              <a:gd name="connsiteX4" fmla="*/ 1090150 w 1739424"/>
              <a:gd name="connsiteY4" fmla="*/ 414575 h 2395147"/>
              <a:gd name="connsiteX5" fmla="*/ 1077528 w 1739424"/>
              <a:gd name="connsiteY5" fmla="*/ 398319 h 2395147"/>
              <a:gd name="connsiteX6" fmla="*/ 1064970 w 1739424"/>
              <a:gd name="connsiteY6" fmla="*/ 378632 h 2395147"/>
              <a:gd name="connsiteX7" fmla="*/ 1065239 w 1739424"/>
              <a:gd name="connsiteY7" fmla="*/ 377535 h 2395147"/>
              <a:gd name="connsiteX8" fmla="*/ 1067113 w 1739424"/>
              <a:gd name="connsiteY8" fmla="*/ 379456 h 2395147"/>
              <a:gd name="connsiteX9" fmla="*/ 1064970 w 1739424"/>
              <a:gd name="connsiteY9" fmla="*/ 378632 h 2395147"/>
              <a:gd name="connsiteX10" fmla="*/ 1734633 w 1739424"/>
              <a:gd name="connsiteY10" fmla="*/ 2247062 h 2395147"/>
              <a:gd name="connsiteX11" fmla="*/ 1739424 w 1739424"/>
              <a:gd name="connsiteY11" fmla="*/ 2180709 h 2395147"/>
              <a:gd name="connsiteX12" fmla="*/ 1737481 w 1739424"/>
              <a:gd name="connsiteY12" fmla="*/ 2187429 h 2395147"/>
              <a:gd name="connsiteX13" fmla="*/ 1734633 w 1739424"/>
              <a:gd name="connsiteY13" fmla="*/ 2247062 h 2395147"/>
              <a:gd name="connsiteX14" fmla="*/ 51484 w 1739424"/>
              <a:gd name="connsiteY14" fmla="*/ 1299625 h 2395147"/>
              <a:gd name="connsiteX15" fmla="*/ 225973 w 1739424"/>
              <a:gd name="connsiteY15" fmla="*/ 1500814 h 2395147"/>
              <a:gd name="connsiteX16" fmla="*/ 421792 w 1739424"/>
              <a:gd name="connsiteY16" fmla="*/ 1544987 h 2395147"/>
              <a:gd name="connsiteX17" fmla="*/ 528944 w 1739424"/>
              <a:gd name="connsiteY17" fmla="*/ 1408075 h 2395147"/>
              <a:gd name="connsiteX18" fmla="*/ 515014 w 1739424"/>
              <a:gd name="connsiteY18" fmla="*/ 1396279 h 2395147"/>
              <a:gd name="connsiteX19" fmla="*/ 348661 w 1739424"/>
              <a:gd name="connsiteY19" fmla="*/ 1408350 h 2395147"/>
              <a:gd name="connsiteX20" fmla="*/ 279815 w 1739424"/>
              <a:gd name="connsiteY20" fmla="*/ 1396004 h 2395147"/>
              <a:gd name="connsiteX21" fmla="*/ 319463 w 1739424"/>
              <a:gd name="connsiteY21" fmla="*/ 1397376 h 2395147"/>
              <a:gd name="connsiteX22" fmla="*/ 483940 w 1739424"/>
              <a:gd name="connsiteY22" fmla="*/ 1374603 h 2395147"/>
              <a:gd name="connsiteX23" fmla="*/ 539659 w 1739424"/>
              <a:gd name="connsiteY23" fmla="*/ 1360061 h 2395147"/>
              <a:gd name="connsiteX24" fmla="*/ 725033 w 1739424"/>
              <a:gd name="connsiteY24" fmla="*/ 1297230 h 2395147"/>
              <a:gd name="connsiteX25" fmla="*/ 885491 w 1739424"/>
              <a:gd name="connsiteY25" fmla="*/ 1249489 h 2395147"/>
              <a:gd name="connsiteX26" fmla="*/ 965854 w 1739424"/>
              <a:gd name="connsiteY26" fmla="*/ 1237965 h 2395147"/>
              <a:gd name="connsiteX27" fmla="*/ 1140675 w 1739424"/>
              <a:gd name="connsiteY27" fmla="*/ 1261289 h 2395147"/>
              <a:gd name="connsiteX28" fmla="*/ 1430909 w 1739424"/>
              <a:gd name="connsiteY28" fmla="*/ 1481407 h 2395147"/>
              <a:gd name="connsiteX29" fmla="*/ 1549564 w 1739424"/>
              <a:gd name="connsiteY29" fmla="*/ 1651718 h 2395147"/>
              <a:gd name="connsiteX30" fmla="*/ 1557415 w 1739424"/>
              <a:gd name="connsiteY30" fmla="*/ 1670822 h 2395147"/>
              <a:gd name="connsiteX31" fmla="*/ 1555525 w 1739424"/>
              <a:gd name="connsiteY31" fmla="*/ 1670473 h 2395147"/>
              <a:gd name="connsiteX32" fmla="*/ 1398512 w 1739424"/>
              <a:gd name="connsiteY32" fmla="*/ 1652472 h 2395147"/>
              <a:gd name="connsiteX33" fmla="*/ 1046085 w 1739424"/>
              <a:gd name="connsiteY33" fmla="*/ 1706261 h 2395147"/>
              <a:gd name="connsiteX34" fmla="*/ 1003447 w 1739424"/>
              <a:gd name="connsiteY34" fmla="*/ 1719049 h 2395147"/>
              <a:gd name="connsiteX35" fmla="*/ 1087567 w 1739424"/>
              <a:gd name="connsiteY35" fmla="*/ 1688103 h 2395147"/>
              <a:gd name="connsiteX36" fmla="*/ 1370422 w 1739424"/>
              <a:gd name="connsiteY36" fmla="*/ 1632771 h 2395147"/>
              <a:gd name="connsiteX37" fmla="*/ 1376144 w 1739424"/>
              <a:gd name="connsiteY37" fmla="*/ 1623897 h 2395147"/>
              <a:gd name="connsiteX38" fmla="*/ 1329191 w 1739424"/>
              <a:gd name="connsiteY38" fmla="*/ 1578151 h 2395147"/>
              <a:gd name="connsiteX39" fmla="*/ 1229320 w 1739424"/>
              <a:gd name="connsiteY39" fmla="*/ 1559619 h 2395147"/>
              <a:gd name="connsiteX40" fmla="*/ 996653 w 1739424"/>
              <a:gd name="connsiteY40" fmla="*/ 1626677 h 2395147"/>
              <a:gd name="connsiteX41" fmla="*/ 863114 w 1739424"/>
              <a:gd name="connsiteY41" fmla="*/ 1736938 h 2395147"/>
              <a:gd name="connsiteX42" fmla="*/ 811586 w 1739424"/>
              <a:gd name="connsiteY42" fmla="*/ 1832416 h 2395147"/>
              <a:gd name="connsiteX43" fmla="*/ 807916 w 1739424"/>
              <a:gd name="connsiteY43" fmla="*/ 1845357 h 2395147"/>
              <a:gd name="connsiteX44" fmla="*/ 807963 w 1739424"/>
              <a:gd name="connsiteY44" fmla="*/ 1848892 h 2395147"/>
              <a:gd name="connsiteX45" fmla="*/ 879991 w 1739424"/>
              <a:gd name="connsiteY45" fmla="*/ 1820168 h 2395147"/>
              <a:gd name="connsiteX46" fmla="*/ 1011289 w 1739424"/>
              <a:gd name="connsiteY46" fmla="*/ 1801302 h 2395147"/>
              <a:gd name="connsiteX47" fmla="*/ 1249185 w 1739424"/>
              <a:gd name="connsiteY47" fmla="*/ 1765402 h 2395147"/>
              <a:gd name="connsiteX48" fmla="*/ 1343560 w 1739424"/>
              <a:gd name="connsiteY48" fmla="*/ 1722610 h 2395147"/>
              <a:gd name="connsiteX49" fmla="*/ 1376800 w 1739424"/>
              <a:gd name="connsiteY49" fmla="*/ 1677991 h 2395147"/>
              <a:gd name="connsiteX50" fmla="*/ 1387169 w 1739424"/>
              <a:gd name="connsiteY50" fmla="*/ 1672942 h 2395147"/>
              <a:gd name="connsiteX51" fmla="*/ 1500972 w 1739424"/>
              <a:gd name="connsiteY51" fmla="*/ 1682857 h 2395147"/>
              <a:gd name="connsiteX52" fmla="*/ 1566833 w 1739424"/>
              <a:gd name="connsiteY52" fmla="*/ 1693739 h 2395147"/>
              <a:gd name="connsiteX53" fmla="*/ 1593093 w 1739424"/>
              <a:gd name="connsiteY53" fmla="*/ 1757638 h 2395147"/>
              <a:gd name="connsiteX54" fmla="*/ 1627517 w 1739424"/>
              <a:gd name="connsiteY54" fmla="*/ 1871216 h 2395147"/>
              <a:gd name="connsiteX55" fmla="*/ 1642518 w 1739424"/>
              <a:gd name="connsiteY55" fmla="*/ 1943101 h 2395147"/>
              <a:gd name="connsiteX56" fmla="*/ 1641715 w 1739424"/>
              <a:gd name="connsiteY56" fmla="*/ 2189761 h 2395147"/>
              <a:gd name="connsiteX57" fmla="*/ 1669305 w 1739424"/>
              <a:gd name="connsiteY57" fmla="*/ 2379903 h 2395147"/>
              <a:gd name="connsiteX58" fmla="*/ 1669117 w 1739424"/>
              <a:gd name="connsiteY58" fmla="*/ 2383495 h 2395147"/>
              <a:gd name="connsiteX59" fmla="*/ 1722169 w 1739424"/>
              <a:gd name="connsiteY59" fmla="*/ 2376292 h 2395147"/>
              <a:gd name="connsiteX60" fmla="*/ 1680021 w 1739424"/>
              <a:gd name="connsiteY60" fmla="*/ 2119798 h 2395147"/>
              <a:gd name="connsiteX61" fmla="*/ 1684306 w 1739424"/>
              <a:gd name="connsiteY61" fmla="*/ 1712628 h 2395147"/>
              <a:gd name="connsiteX62" fmla="*/ 1631534 w 1739424"/>
              <a:gd name="connsiteY62" fmla="*/ 1258270 h 2395147"/>
              <a:gd name="connsiteX63" fmla="*/ 1545546 w 1739424"/>
              <a:gd name="connsiteY63" fmla="*/ 1033010 h 2395147"/>
              <a:gd name="connsiteX64" fmla="*/ 1482058 w 1739424"/>
              <a:gd name="connsiteY64" fmla="*/ 912011 h 2395147"/>
              <a:gd name="connsiteX65" fmla="*/ 1482326 w 1739424"/>
              <a:gd name="connsiteY65" fmla="*/ 893903 h 2395147"/>
              <a:gd name="connsiteX66" fmla="*/ 1498131 w 1739424"/>
              <a:gd name="connsiteY66" fmla="*/ 852199 h 2395147"/>
              <a:gd name="connsiteX67" fmla="*/ 1490363 w 1739424"/>
              <a:gd name="connsiteY67" fmla="*/ 758088 h 2395147"/>
              <a:gd name="connsiteX68" fmla="*/ 1392854 w 1739424"/>
              <a:gd name="connsiteY68" fmla="*/ 556701 h 2395147"/>
              <a:gd name="connsiteX69" fmla="*/ 1132209 w 1739424"/>
              <a:gd name="connsiteY69" fmla="*/ 271353 h 2395147"/>
              <a:gd name="connsiteX70" fmla="*/ 813699 w 1739424"/>
              <a:gd name="connsiteY70" fmla="*/ 1097 h 2395147"/>
              <a:gd name="connsiteX71" fmla="*/ 810218 w 1739424"/>
              <a:gd name="connsiteY71" fmla="*/ 0 h 2395147"/>
              <a:gd name="connsiteX72" fmla="*/ 810486 w 1739424"/>
              <a:gd name="connsiteY72" fmla="*/ 4391 h 2395147"/>
              <a:gd name="connsiteX73" fmla="*/ 914155 w 1739424"/>
              <a:gd name="connsiteY73" fmla="*/ 340496 h 2395147"/>
              <a:gd name="connsiteX74" fmla="*/ 1228378 w 1739424"/>
              <a:gd name="connsiteY74" fmla="*/ 826682 h 2395147"/>
              <a:gd name="connsiteX75" fmla="*/ 1341690 w 1739424"/>
              <a:gd name="connsiteY75" fmla="*/ 917499 h 2395147"/>
              <a:gd name="connsiteX76" fmla="*/ 1412410 w 1739424"/>
              <a:gd name="connsiteY76" fmla="*/ 934785 h 2395147"/>
              <a:gd name="connsiteX77" fmla="*/ 1420713 w 1739424"/>
              <a:gd name="connsiteY77" fmla="*/ 920793 h 2395147"/>
              <a:gd name="connsiteX78" fmla="*/ 1351601 w 1739424"/>
              <a:gd name="connsiteY78" fmla="*/ 800342 h 2395147"/>
              <a:gd name="connsiteX79" fmla="*/ 1099795 w 1739424"/>
              <a:gd name="connsiteY79" fmla="*/ 430764 h 2395147"/>
              <a:gd name="connsiteX80" fmla="*/ 1092829 w 1739424"/>
              <a:gd name="connsiteY80" fmla="*/ 418142 h 2395147"/>
              <a:gd name="connsiteX81" fmla="*/ 1101403 w 1739424"/>
              <a:gd name="connsiteY81" fmla="*/ 424179 h 2395147"/>
              <a:gd name="connsiteX82" fmla="*/ 1305794 w 1739424"/>
              <a:gd name="connsiteY82" fmla="*/ 694435 h 2395147"/>
              <a:gd name="connsiteX83" fmla="*/ 1424463 w 1739424"/>
              <a:gd name="connsiteY83" fmla="*/ 872227 h 2395147"/>
              <a:gd name="connsiteX84" fmla="*/ 1500810 w 1739424"/>
              <a:gd name="connsiteY84" fmla="*/ 1008316 h 2395147"/>
              <a:gd name="connsiteX85" fmla="*/ 1610640 w 1739424"/>
              <a:gd name="connsiteY85" fmla="*/ 1310125 h 2395147"/>
              <a:gd name="connsiteX86" fmla="*/ 1646268 w 1739424"/>
              <a:gd name="connsiteY86" fmla="*/ 1762565 h 2395147"/>
              <a:gd name="connsiteX87" fmla="*/ 1643589 w 1739424"/>
              <a:gd name="connsiteY87" fmla="*/ 1766407 h 2395147"/>
              <a:gd name="connsiteX88" fmla="*/ 1637160 w 1739424"/>
              <a:gd name="connsiteY88" fmla="*/ 1747474 h 2395147"/>
              <a:gd name="connsiteX89" fmla="*/ 1480720 w 1739424"/>
              <a:gd name="connsiteY89" fmla="*/ 1478590 h 2395147"/>
              <a:gd name="connsiteX90" fmla="*/ 1140741 w 1739424"/>
              <a:gd name="connsiteY90" fmla="*/ 1210217 h 2395147"/>
              <a:gd name="connsiteX91" fmla="*/ 942550 w 1739424"/>
              <a:gd name="connsiteY91" fmla="*/ 1071697 h 2395147"/>
              <a:gd name="connsiteX92" fmla="*/ 710299 w 1739424"/>
              <a:gd name="connsiteY92" fmla="*/ 861253 h 2395147"/>
              <a:gd name="connsiteX93" fmla="*/ 706012 w 1739424"/>
              <a:gd name="connsiteY93" fmla="*/ 845339 h 2395147"/>
              <a:gd name="connsiteX94" fmla="*/ 722086 w 1739424"/>
              <a:gd name="connsiteY94" fmla="*/ 767417 h 2395147"/>
              <a:gd name="connsiteX95" fmla="*/ 679759 w 1739424"/>
              <a:gd name="connsiteY95" fmla="*/ 625567 h 2395147"/>
              <a:gd name="connsiteX96" fmla="*/ 497603 w 1739424"/>
              <a:gd name="connsiteY96" fmla="*/ 336106 h 2395147"/>
              <a:gd name="connsiteX97" fmla="*/ 396076 w 1739424"/>
              <a:gd name="connsiteY97" fmla="*/ 177244 h 2395147"/>
              <a:gd name="connsiteX98" fmla="*/ 359644 w 1739424"/>
              <a:gd name="connsiteY98" fmla="*/ 72707 h 2395147"/>
              <a:gd name="connsiteX99" fmla="*/ 355893 w 1739424"/>
              <a:gd name="connsiteY99" fmla="*/ 76001 h 2395147"/>
              <a:gd name="connsiteX100" fmla="*/ 345714 w 1739424"/>
              <a:gd name="connsiteY100" fmla="*/ 92187 h 2395147"/>
              <a:gd name="connsiteX101" fmla="*/ 293210 w 1739424"/>
              <a:gd name="connsiteY101" fmla="*/ 237881 h 2395147"/>
              <a:gd name="connsiteX102" fmla="*/ 300978 w 1739424"/>
              <a:gd name="connsiteY102" fmla="*/ 485638 h 2395147"/>
              <a:gd name="connsiteX103" fmla="*/ 445633 w 1739424"/>
              <a:gd name="connsiteY103" fmla="*/ 798970 h 2395147"/>
              <a:gd name="connsiteX104" fmla="*/ 557339 w 1739424"/>
              <a:gd name="connsiteY104" fmla="*/ 888690 h 2395147"/>
              <a:gd name="connsiteX105" fmla="*/ 648686 w 1739424"/>
              <a:gd name="connsiteY105" fmla="*/ 895823 h 2395147"/>
              <a:gd name="connsiteX106" fmla="*/ 652705 w 1739424"/>
              <a:gd name="connsiteY106" fmla="*/ 881283 h 2395147"/>
              <a:gd name="connsiteX107" fmla="*/ 449383 w 1739424"/>
              <a:gd name="connsiteY107" fmla="*/ 525148 h 2395147"/>
              <a:gd name="connsiteX108" fmla="*/ 404113 w 1739424"/>
              <a:gd name="connsiteY108" fmla="*/ 405521 h 2395147"/>
              <a:gd name="connsiteX109" fmla="*/ 430098 w 1739424"/>
              <a:gd name="connsiteY109" fmla="*/ 463414 h 2395147"/>
              <a:gd name="connsiteX110" fmla="*/ 699315 w 1739424"/>
              <a:gd name="connsiteY110" fmla="*/ 892806 h 2395147"/>
              <a:gd name="connsiteX111" fmla="*/ 1003893 w 1739424"/>
              <a:gd name="connsiteY111" fmla="*/ 1157849 h 2395147"/>
              <a:gd name="connsiteX112" fmla="*/ 1056131 w 1739424"/>
              <a:gd name="connsiteY112" fmla="*/ 1196809 h 2395147"/>
              <a:gd name="connsiteX113" fmla="*/ 1026396 w 1739424"/>
              <a:gd name="connsiteY113" fmla="*/ 1194890 h 2395147"/>
              <a:gd name="connsiteX114" fmla="*/ 847988 w 1739424"/>
              <a:gd name="connsiteY114" fmla="*/ 1218760 h 2395147"/>
              <a:gd name="connsiteX115" fmla="*/ 525462 w 1739424"/>
              <a:gd name="connsiteY115" fmla="*/ 1334545 h 2395147"/>
              <a:gd name="connsiteX116" fmla="*/ 506711 w 1739424"/>
              <a:gd name="connsiteY116" fmla="*/ 1327960 h 2395147"/>
              <a:gd name="connsiteX117" fmla="*/ 302050 w 1739424"/>
              <a:gd name="connsiteY117" fmla="*/ 1262933 h 2395147"/>
              <a:gd name="connsiteX118" fmla="*/ 0 w 1739424"/>
              <a:gd name="connsiteY118" fmla="*/ 1208733 h 2395147"/>
              <a:gd name="connsiteX119" fmla="*/ 51484 w 1739424"/>
              <a:gd name="connsiteY119" fmla="*/ 1299625 h 2395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1739424" h="2395147">
                <a:moveTo>
                  <a:pt x="1077528" y="398319"/>
                </a:moveTo>
                <a:cubicBezTo>
                  <a:pt x="1073409" y="392832"/>
                  <a:pt x="1069793" y="387001"/>
                  <a:pt x="1067918" y="380004"/>
                </a:cubicBezTo>
                <a:cubicBezTo>
                  <a:pt x="1077560" y="389333"/>
                  <a:pt x="1085061" y="400308"/>
                  <a:pt x="1092561" y="411557"/>
                </a:cubicBezTo>
                <a:cubicBezTo>
                  <a:pt x="1093366" y="412654"/>
                  <a:pt x="1095240" y="413478"/>
                  <a:pt x="1093901" y="415398"/>
                </a:cubicBezTo>
                <a:cubicBezTo>
                  <a:pt x="1092295" y="417319"/>
                  <a:pt x="1091222" y="415673"/>
                  <a:pt x="1090150" y="414575"/>
                </a:cubicBezTo>
                <a:cubicBezTo>
                  <a:pt x="1086267" y="408951"/>
                  <a:pt x="1081646" y="403807"/>
                  <a:pt x="1077528" y="398319"/>
                </a:cubicBezTo>
                <a:close/>
                <a:moveTo>
                  <a:pt x="1064970" y="378632"/>
                </a:moveTo>
                <a:cubicBezTo>
                  <a:pt x="1064970" y="378359"/>
                  <a:pt x="1065239" y="377810"/>
                  <a:pt x="1065239" y="377535"/>
                </a:cubicBezTo>
                <a:lnTo>
                  <a:pt x="1067113" y="379456"/>
                </a:lnTo>
                <a:cubicBezTo>
                  <a:pt x="1066310" y="380279"/>
                  <a:pt x="1065507" y="380004"/>
                  <a:pt x="1064970" y="378632"/>
                </a:cubicBezTo>
                <a:close/>
                <a:moveTo>
                  <a:pt x="1734633" y="2247062"/>
                </a:moveTo>
                <a:lnTo>
                  <a:pt x="1739424" y="2180709"/>
                </a:lnTo>
                <a:lnTo>
                  <a:pt x="1737481" y="2187429"/>
                </a:lnTo>
                <a:cubicBezTo>
                  <a:pt x="1736531" y="2207307"/>
                  <a:pt x="1735583" y="2227184"/>
                  <a:pt x="1734633" y="2247062"/>
                </a:cubicBezTo>
                <a:close/>
                <a:moveTo>
                  <a:pt x="51484" y="1299625"/>
                </a:moveTo>
                <a:cubicBezTo>
                  <a:pt x="107250" y="1386350"/>
                  <a:pt x="173250" y="1458783"/>
                  <a:pt x="225973" y="1500814"/>
                </a:cubicBezTo>
                <a:cubicBezTo>
                  <a:pt x="296271" y="1556856"/>
                  <a:pt x="349466" y="1562823"/>
                  <a:pt x="421792" y="1544987"/>
                </a:cubicBezTo>
                <a:cubicBezTo>
                  <a:pt x="494924" y="1526879"/>
                  <a:pt x="532962" y="1478041"/>
                  <a:pt x="528944" y="1408075"/>
                </a:cubicBezTo>
                <a:cubicBezTo>
                  <a:pt x="528409" y="1397649"/>
                  <a:pt x="526265" y="1394083"/>
                  <a:pt x="515014" y="1396279"/>
                </a:cubicBezTo>
                <a:cubicBezTo>
                  <a:pt x="460099" y="1406978"/>
                  <a:pt x="404648" y="1412191"/>
                  <a:pt x="348661" y="1408350"/>
                </a:cubicBezTo>
                <a:cubicBezTo>
                  <a:pt x="326160" y="1406978"/>
                  <a:pt x="303657" y="1403412"/>
                  <a:pt x="279815" y="1396004"/>
                </a:cubicBezTo>
                <a:cubicBezTo>
                  <a:pt x="294818" y="1392986"/>
                  <a:pt x="307139" y="1396827"/>
                  <a:pt x="319463" y="1397376"/>
                </a:cubicBezTo>
                <a:cubicBezTo>
                  <a:pt x="375717" y="1400120"/>
                  <a:pt x="429829" y="1388870"/>
                  <a:pt x="483940" y="1374603"/>
                </a:cubicBezTo>
                <a:cubicBezTo>
                  <a:pt x="502424" y="1369665"/>
                  <a:pt x="521443" y="1365549"/>
                  <a:pt x="539659" y="1360061"/>
                </a:cubicBezTo>
                <a:cubicBezTo>
                  <a:pt x="602343" y="1341953"/>
                  <a:pt x="663419" y="1318632"/>
                  <a:pt x="725033" y="1297230"/>
                </a:cubicBezTo>
                <a:cubicBezTo>
                  <a:pt x="777804" y="1278847"/>
                  <a:pt x="831379" y="1263208"/>
                  <a:pt x="885491" y="1249489"/>
                </a:cubicBezTo>
                <a:lnTo>
                  <a:pt x="965854" y="1237965"/>
                </a:lnTo>
                <a:cubicBezTo>
                  <a:pt x="1008386" y="1239932"/>
                  <a:pt x="1063167" y="1220715"/>
                  <a:pt x="1140675" y="1261289"/>
                </a:cubicBezTo>
                <a:cubicBezTo>
                  <a:pt x="1218186" y="1301862"/>
                  <a:pt x="1362760" y="1416335"/>
                  <a:pt x="1430909" y="1481407"/>
                </a:cubicBezTo>
                <a:cubicBezTo>
                  <a:pt x="1499057" y="1546478"/>
                  <a:pt x="1516795" y="1586751"/>
                  <a:pt x="1549564" y="1651718"/>
                </a:cubicBezTo>
                <a:lnTo>
                  <a:pt x="1557415" y="1670822"/>
                </a:lnTo>
                <a:lnTo>
                  <a:pt x="1555525" y="1670473"/>
                </a:lnTo>
                <a:cubicBezTo>
                  <a:pt x="1503614" y="1661478"/>
                  <a:pt x="1446534" y="1653334"/>
                  <a:pt x="1398512" y="1652472"/>
                </a:cubicBezTo>
                <a:cubicBezTo>
                  <a:pt x="1277780" y="1650277"/>
                  <a:pt x="1160915" y="1670735"/>
                  <a:pt x="1046085" y="1706261"/>
                </a:cubicBezTo>
                <a:cubicBezTo>
                  <a:pt x="1031962" y="1710529"/>
                  <a:pt x="1017823" y="1715069"/>
                  <a:pt x="1003447" y="1719049"/>
                </a:cubicBezTo>
                <a:cubicBezTo>
                  <a:pt x="1030832" y="1706926"/>
                  <a:pt x="1059271" y="1697451"/>
                  <a:pt x="1087567" y="1688103"/>
                </a:cubicBezTo>
                <a:cubicBezTo>
                  <a:pt x="1179405" y="1657507"/>
                  <a:pt x="1273537" y="1637923"/>
                  <a:pt x="1370422" y="1632771"/>
                </a:cubicBezTo>
                <a:cubicBezTo>
                  <a:pt x="1377778" y="1632422"/>
                  <a:pt x="1379106" y="1630739"/>
                  <a:pt x="1376144" y="1623897"/>
                </a:cubicBezTo>
                <a:cubicBezTo>
                  <a:pt x="1366655" y="1602111"/>
                  <a:pt x="1350034" y="1587888"/>
                  <a:pt x="1329191" y="1578151"/>
                </a:cubicBezTo>
                <a:cubicBezTo>
                  <a:pt x="1297530" y="1563385"/>
                  <a:pt x="1263689" y="1559482"/>
                  <a:pt x="1229320" y="1559619"/>
                </a:cubicBezTo>
                <a:cubicBezTo>
                  <a:pt x="1145365" y="1560020"/>
                  <a:pt x="1068453" y="1584359"/>
                  <a:pt x="996653" y="1626677"/>
                </a:cubicBezTo>
                <a:cubicBezTo>
                  <a:pt x="946428" y="1656370"/>
                  <a:pt x="899719" y="1690631"/>
                  <a:pt x="863114" y="1736938"/>
                </a:cubicBezTo>
                <a:cubicBezTo>
                  <a:pt x="840384" y="1765651"/>
                  <a:pt x="822768" y="1797268"/>
                  <a:pt x="811586" y="1832416"/>
                </a:cubicBezTo>
                <a:cubicBezTo>
                  <a:pt x="810229" y="1836675"/>
                  <a:pt x="809000" y="1841079"/>
                  <a:pt x="807916" y="1845357"/>
                </a:cubicBezTo>
                <a:cubicBezTo>
                  <a:pt x="807864" y="1846169"/>
                  <a:pt x="807939" y="1847124"/>
                  <a:pt x="807963" y="1848892"/>
                </a:cubicBezTo>
                <a:cubicBezTo>
                  <a:pt x="831400" y="1836927"/>
                  <a:pt x="855096" y="1827287"/>
                  <a:pt x="879991" y="1820168"/>
                </a:cubicBezTo>
                <a:cubicBezTo>
                  <a:pt x="922865" y="1807938"/>
                  <a:pt x="966993" y="1803800"/>
                  <a:pt x="1011289" y="1801302"/>
                </a:cubicBezTo>
                <a:cubicBezTo>
                  <a:pt x="1091805" y="1797289"/>
                  <a:pt x="1171657" y="1788752"/>
                  <a:pt x="1249185" y="1765402"/>
                </a:cubicBezTo>
                <a:cubicBezTo>
                  <a:pt x="1282546" y="1755423"/>
                  <a:pt x="1315560" y="1744472"/>
                  <a:pt x="1343560" y="1722610"/>
                </a:cubicBezTo>
                <a:cubicBezTo>
                  <a:pt x="1358845" y="1710673"/>
                  <a:pt x="1371004" y="1696638"/>
                  <a:pt x="1376800" y="1677991"/>
                </a:cubicBezTo>
                <a:cubicBezTo>
                  <a:pt x="1378851" y="1671330"/>
                  <a:pt x="1382967" y="1672813"/>
                  <a:pt x="1387169" y="1672942"/>
                </a:cubicBezTo>
                <a:cubicBezTo>
                  <a:pt x="1424336" y="1673661"/>
                  <a:pt x="1463273" y="1677620"/>
                  <a:pt x="1500972" y="1682857"/>
                </a:cubicBezTo>
                <a:lnTo>
                  <a:pt x="1566833" y="1693739"/>
                </a:lnTo>
                <a:lnTo>
                  <a:pt x="1593093" y="1757638"/>
                </a:lnTo>
                <a:cubicBezTo>
                  <a:pt x="1605907" y="1794995"/>
                  <a:pt x="1617203" y="1833627"/>
                  <a:pt x="1627517" y="1871216"/>
                </a:cubicBezTo>
                <a:cubicBezTo>
                  <a:pt x="1633946" y="1894812"/>
                  <a:pt x="1643322" y="1918133"/>
                  <a:pt x="1642518" y="1943101"/>
                </a:cubicBezTo>
                <a:cubicBezTo>
                  <a:pt x="1640107" y="2025412"/>
                  <a:pt x="1638499" y="2107725"/>
                  <a:pt x="1641715" y="2189761"/>
                </a:cubicBezTo>
                <a:cubicBezTo>
                  <a:pt x="1644125" y="2253964"/>
                  <a:pt x="1644928" y="2318717"/>
                  <a:pt x="1669305" y="2379903"/>
                </a:cubicBezTo>
                <a:cubicBezTo>
                  <a:pt x="1669242" y="2381100"/>
                  <a:pt x="1669180" y="2382297"/>
                  <a:pt x="1669117" y="2383495"/>
                </a:cubicBezTo>
                <a:cubicBezTo>
                  <a:pt x="1673135" y="2372016"/>
                  <a:pt x="1720350" y="2420240"/>
                  <a:pt x="1722169" y="2376292"/>
                </a:cubicBezTo>
                <a:cubicBezTo>
                  <a:pt x="1711719" y="2312911"/>
                  <a:pt x="1681361" y="2183726"/>
                  <a:pt x="1680021" y="2119798"/>
                </a:cubicBezTo>
                <a:cubicBezTo>
                  <a:pt x="1677610" y="1983983"/>
                  <a:pt x="1684308" y="1848168"/>
                  <a:pt x="1684306" y="1712628"/>
                </a:cubicBezTo>
                <a:cubicBezTo>
                  <a:pt x="1684306" y="1558981"/>
                  <a:pt x="1673055" y="1406703"/>
                  <a:pt x="1631534" y="1258270"/>
                </a:cubicBezTo>
                <a:cubicBezTo>
                  <a:pt x="1609835" y="1180348"/>
                  <a:pt x="1581442" y="1105169"/>
                  <a:pt x="1545546" y="1033010"/>
                </a:cubicBezTo>
                <a:cubicBezTo>
                  <a:pt x="1520632" y="975301"/>
                  <a:pt x="1492596" y="935197"/>
                  <a:pt x="1482058" y="912011"/>
                </a:cubicBezTo>
                <a:cubicBezTo>
                  <a:pt x="1478307" y="905426"/>
                  <a:pt x="1477504" y="900763"/>
                  <a:pt x="1482326" y="893903"/>
                </a:cubicBezTo>
                <a:cubicBezTo>
                  <a:pt x="1491434" y="881558"/>
                  <a:pt x="1495452" y="867289"/>
                  <a:pt x="1498131" y="852199"/>
                </a:cubicBezTo>
                <a:cubicBezTo>
                  <a:pt x="1504024" y="820097"/>
                  <a:pt x="1498131" y="788819"/>
                  <a:pt x="1490363" y="758088"/>
                </a:cubicBezTo>
                <a:cubicBezTo>
                  <a:pt x="1471344" y="684284"/>
                  <a:pt x="1433840" y="619531"/>
                  <a:pt x="1392854" y="556701"/>
                </a:cubicBezTo>
                <a:cubicBezTo>
                  <a:pt x="1321331" y="446953"/>
                  <a:pt x="1229715" y="356135"/>
                  <a:pt x="1132209" y="271353"/>
                </a:cubicBezTo>
                <a:cubicBezTo>
                  <a:pt x="1027199" y="179713"/>
                  <a:pt x="917637" y="94109"/>
                  <a:pt x="813699" y="1097"/>
                </a:cubicBezTo>
                <a:cubicBezTo>
                  <a:pt x="812897" y="275"/>
                  <a:pt x="811557" y="275"/>
                  <a:pt x="810218" y="0"/>
                </a:cubicBezTo>
                <a:cubicBezTo>
                  <a:pt x="810218" y="1920"/>
                  <a:pt x="810218" y="3292"/>
                  <a:pt x="810486" y="4391"/>
                </a:cubicBezTo>
                <a:cubicBezTo>
                  <a:pt x="830845" y="120998"/>
                  <a:pt x="868080" y="232118"/>
                  <a:pt x="914155" y="340496"/>
                </a:cubicBezTo>
                <a:cubicBezTo>
                  <a:pt x="991303" y="521307"/>
                  <a:pt x="1092561" y="685930"/>
                  <a:pt x="1228378" y="826682"/>
                </a:cubicBezTo>
                <a:cubicBezTo>
                  <a:pt x="1262397" y="861803"/>
                  <a:pt x="1298293" y="894726"/>
                  <a:pt x="1341690" y="917499"/>
                </a:cubicBezTo>
                <a:cubicBezTo>
                  <a:pt x="1363924" y="929022"/>
                  <a:pt x="1387228" y="936431"/>
                  <a:pt x="1412410" y="934785"/>
                </a:cubicBezTo>
                <a:cubicBezTo>
                  <a:pt x="1427143" y="933960"/>
                  <a:pt x="1427411" y="933688"/>
                  <a:pt x="1420713" y="920793"/>
                </a:cubicBezTo>
                <a:cubicBezTo>
                  <a:pt x="1399015" y="879911"/>
                  <a:pt x="1375709" y="839852"/>
                  <a:pt x="1351601" y="800342"/>
                </a:cubicBezTo>
                <a:cubicBezTo>
                  <a:pt x="1273648" y="672759"/>
                  <a:pt x="1185784" y="552310"/>
                  <a:pt x="1099795" y="430764"/>
                </a:cubicBezTo>
                <a:cubicBezTo>
                  <a:pt x="1097116" y="426923"/>
                  <a:pt x="1093098" y="423630"/>
                  <a:pt x="1092829" y="418142"/>
                </a:cubicBezTo>
                <a:cubicBezTo>
                  <a:pt x="1098455" y="417594"/>
                  <a:pt x="1099527" y="421710"/>
                  <a:pt x="1101403" y="424179"/>
                </a:cubicBezTo>
                <a:cubicBezTo>
                  <a:pt x="1170247" y="513625"/>
                  <a:pt x="1239895" y="602520"/>
                  <a:pt x="1305794" y="694435"/>
                </a:cubicBezTo>
                <a:cubicBezTo>
                  <a:pt x="1347316" y="752328"/>
                  <a:pt x="1387228" y="811318"/>
                  <a:pt x="1424463" y="872227"/>
                </a:cubicBezTo>
                <a:cubicBezTo>
                  <a:pt x="1451519" y="916677"/>
                  <a:pt x="1476165" y="962497"/>
                  <a:pt x="1500810" y="1008316"/>
                </a:cubicBezTo>
                <a:cubicBezTo>
                  <a:pt x="1531839" y="1081300"/>
                  <a:pt x="1586397" y="1184417"/>
                  <a:pt x="1610640" y="1310125"/>
                </a:cubicBezTo>
                <a:cubicBezTo>
                  <a:pt x="1644660" y="1459110"/>
                  <a:pt x="1650018" y="1610562"/>
                  <a:pt x="1646268" y="1762565"/>
                </a:cubicBezTo>
                <a:cubicBezTo>
                  <a:pt x="1646268" y="1763937"/>
                  <a:pt x="1647071" y="1766407"/>
                  <a:pt x="1643589" y="1766407"/>
                </a:cubicBezTo>
                <a:lnTo>
                  <a:pt x="1637160" y="1747474"/>
                </a:lnTo>
                <a:cubicBezTo>
                  <a:pt x="1602603" y="1647053"/>
                  <a:pt x="1563456" y="1568132"/>
                  <a:pt x="1480720" y="1478590"/>
                </a:cubicBezTo>
                <a:cubicBezTo>
                  <a:pt x="1397982" y="1389046"/>
                  <a:pt x="1230435" y="1278034"/>
                  <a:pt x="1140741" y="1210217"/>
                </a:cubicBezTo>
                <a:cubicBezTo>
                  <a:pt x="1051045" y="1142403"/>
                  <a:pt x="1014290" y="1129857"/>
                  <a:pt x="942550" y="1071697"/>
                </a:cubicBezTo>
                <a:cubicBezTo>
                  <a:pt x="870809" y="1013535"/>
                  <a:pt x="780483" y="939723"/>
                  <a:pt x="710299" y="861253"/>
                </a:cubicBezTo>
                <a:cubicBezTo>
                  <a:pt x="706280" y="856863"/>
                  <a:pt x="700922" y="853846"/>
                  <a:pt x="706012" y="845339"/>
                </a:cubicBezTo>
                <a:cubicBezTo>
                  <a:pt x="720210" y="821469"/>
                  <a:pt x="723692" y="795129"/>
                  <a:pt x="722086" y="767417"/>
                </a:cubicBezTo>
                <a:cubicBezTo>
                  <a:pt x="719139" y="716659"/>
                  <a:pt x="700119" y="670839"/>
                  <a:pt x="679759" y="625567"/>
                </a:cubicBezTo>
                <a:cubicBezTo>
                  <a:pt x="632613" y="520209"/>
                  <a:pt x="567787" y="426373"/>
                  <a:pt x="497603" y="336106"/>
                </a:cubicBezTo>
                <a:cubicBezTo>
                  <a:pt x="459296" y="286170"/>
                  <a:pt x="422864" y="234862"/>
                  <a:pt x="396076" y="177244"/>
                </a:cubicBezTo>
                <a:cubicBezTo>
                  <a:pt x="380539" y="143770"/>
                  <a:pt x="368752" y="109200"/>
                  <a:pt x="359644" y="72707"/>
                </a:cubicBezTo>
                <a:cubicBezTo>
                  <a:pt x="357769" y="74354"/>
                  <a:pt x="356698" y="75177"/>
                  <a:pt x="355893" y="76001"/>
                </a:cubicBezTo>
                <a:cubicBezTo>
                  <a:pt x="352411" y="81214"/>
                  <a:pt x="348930" y="86702"/>
                  <a:pt x="345714" y="92187"/>
                </a:cubicBezTo>
                <a:cubicBezTo>
                  <a:pt x="319195" y="137460"/>
                  <a:pt x="302318" y="186298"/>
                  <a:pt x="293210" y="237881"/>
                </a:cubicBezTo>
                <a:cubicBezTo>
                  <a:pt x="278477" y="321014"/>
                  <a:pt x="285709" y="403600"/>
                  <a:pt x="300978" y="485638"/>
                </a:cubicBezTo>
                <a:cubicBezTo>
                  <a:pt x="322945" y="602795"/>
                  <a:pt x="368485" y="708427"/>
                  <a:pt x="445633" y="798970"/>
                </a:cubicBezTo>
                <a:cubicBezTo>
                  <a:pt x="477244" y="836010"/>
                  <a:pt x="512603" y="868661"/>
                  <a:pt x="557339" y="888690"/>
                </a:cubicBezTo>
                <a:cubicBezTo>
                  <a:pt x="586806" y="901860"/>
                  <a:pt x="617075" y="906251"/>
                  <a:pt x="648686" y="895823"/>
                </a:cubicBezTo>
                <a:cubicBezTo>
                  <a:pt x="658597" y="892531"/>
                  <a:pt x="659134" y="889513"/>
                  <a:pt x="652705" y="881283"/>
                </a:cubicBezTo>
                <a:cubicBezTo>
                  <a:pt x="568590" y="772357"/>
                  <a:pt x="502156" y="652731"/>
                  <a:pt x="449383" y="525148"/>
                </a:cubicBezTo>
                <a:cubicBezTo>
                  <a:pt x="433043" y="485913"/>
                  <a:pt x="416703" y="446403"/>
                  <a:pt x="404113" y="405521"/>
                </a:cubicBezTo>
                <a:cubicBezTo>
                  <a:pt x="413219" y="424727"/>
                  <a:pt x="421524" y="444207"/>
                  <a:pt x="430098" y="463414"/>
                </a:cubicBezTo>
                <a:cubicBezTo>
                  <a:pt x="498942" y="620354"/>
                  <a:pt x="585466" y="765223"/>
                  <a:pt x="699315" y="892806"/>
                </a:cubicBezTo>
                <a:cubicBezTo>
                  <a:pt x="789859" y="994324"/>
                  <a:pt x="944425" y="1107182"/>
                  <a:pt x="1003893" y="1157849"/>
                </a:cubicBezTo>
                <a:cubicBezTo>
                  <a:pt x="1063363" y="1208516"/>
                  <a:pt x="1052380" y="1190636"/>
                  <a:pt x="1056131" y="1196809"/>
                </a:cubicBezTo>
                <a:lnTo>
                  <a:pt x="1026396" y="1194890"/>
                </a:lnTo>
                <a:cubicBezTo>
                  <a:pt x="965588" y="1191871"/>
                  <a:pt x="906386" y="1202297"/>
                  <a:pt x="847988" y="1218760"/>
                </a:cubicBezTo>
                <a:cubicBezTo>
                  <a:pt x="737889" y="1250038"/>
                  <a:pt x="632344" y="1294212"/>
                  <a:pt x="525462" y="1334545"/>
                </a:cubicBezTo>
                <a:cubicBezTo>
                  <a:pt x="516622" y="1337837"/>
                  <a:pt x="511532" y="1338934"/>
                  <a:pt x="506711" y="1327960"/>
                </a:cubicBezTo>
                <a:cubicBezTo>
                  <a:pt x="468939" y="1241807"/>
                  <a:pt x="387055" y="1245709"/>
                  <a:pt x="302050" y="1262933"/>
                </a:cubicBezTo>
                <a:cubicBezTo>
                  <a:pt x="225689" y="1278407"/>
                  <a:pt x="119549" y="1258220"/>
                  <a:pt x="0" y="1208733"/>
                </a:cubicBezTo>
                <a:cubicBezTo>
                  <a:pt x="15444" y="1240221"/>
                  <a:pt x="32896" y="1270717"/>
                  <a:pt x="51484" y="129962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672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B11CEBA1-0EDA-4340-A4AD-56B021D0A009}"/>
              </a:ext>
            </a:extLst>
          </p:cNvPr>
          <p:cNvSpPr/>
          <p:nvPr userDrawn="1"/>
        </p:nvSpPr>
        <p:spPr>
          <a:xfrm>
            <a:off x="553627" y="3377149"/>
            <a:ext cx="455455" cy="455455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BCF2F2F2-DE5A-4BD1-85CE-DD9ECFCBD255}"/>
              </a:ext>
            </a:extLst>
          </p:cNvPr>
          <p:cNvSpPr/>
          <p:nvPr userDrawn="1"/>
        </p:nvSpPr>
        <p:spPr>
          <a:xfrm>
            <a:off x="2433278" y="3595190"/>
            <a:ext cx="464131" cy="464131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CC92DCE5-2166-4668-B521-0638D75A07ED}"/>
              </a:ext>
            </a:extLst>
          </p:cNvPr>
          <p:cNvSpPr/>
          <p:nvPr userDrawn="1"/>
        </p:nvSpPr>
        <p:spPr>
          <a:xfrm>
            <a:off x="2314576" y="5741793"/>
            <a:ext cx="715838" cy="715838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09050765-659D-4573-A04D-668C8D965743}"/>
              </a:ext>
            </a:extLst>
          </p:cNvPr>
          <p:cNvSpPr/>
          <p:nvPr userDrawn="1"/>
        </p:nvSpPr>
        <p:spPr>
          <a:xfrm>
            <a:off x="2771987" y="3611116"/>
            <a:ext cx="826317" cy="826317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027A1F9B-E51F-46C1-928E-641E8940A002}"/>
              </a:ext>
            </a:extLst>
          </p:cNvPr>
          <p:cNvSpPr/>
          <p:nvPr userDrawn="1"/>
        </p:nvSpPr>
        <p:spPr>
          <a:xfrm>
            <a:off x="1352551" y="4688929"/>
            <a:ext cx="225712" cy="225712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12E7F8D1-0943-4483-BBC8-C0EA02399BA2}"/>
              </a:ext>
            </a:extLst>
          </p:cNvPr>
          <p:cNvSpPr/>
          <p:nvPr userDrawn="1"/>
        </p:nvSpPr>
        <p:spPr>
          <a:xfrm>
            <a:off x="820518" y="824946"/>
            <a:ext cx="464131" cy="464131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53C29172-A0D3-46ED-9F09-2AB2F89E9419}"/>
              </a:ext>
            </a:extLst>
          </p:cNvPr>
          <p:cNvSpPr/>
          <p:nvPr userDrawn="1"/>
        </p:nvSpPr>
        <p:spPr>
          <a:xfrm>
            <a:off x="245875" y="388836"/>
            <a:ext cx="826317" cy="826317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B5889500-846F-42F1-99B4-64FC8796EC66}"/>
              </a:ext>
            </a:extLst>
          </p:cNvPr>
          <p:cNvSpPr/>
          <p:nvPr userDrawn="1"/>
        </p:nvSpPr>
        <p:spPr>
          <a:xfrm>
            <a:off x="29855" y="5050411"/>
            <a:ext cx="225712" cy="225712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2BD4DB23-347B-441F-B307-6A5452DFA1EB}"/>
              </a:ext>
            </a:extLst>
          </p:cNvPr>
          <p:cNvSpPr/>
          <p:nvPr userDrawn="1"/>
        </p:nvSpPr>
        <p:spPr>
          <a:xfrm>
            <a:off x="692606" y="3716895"/>
            <a:ext cx="255823" cy="255823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4AA81D6F-6D57-49A7-ACE9-4CB76CAB4B5B}"/>
              </a:ext>
            </a:extLst>
          </p:cNvPr>
          <p:cNvSpPr/>
          <p:nvPr userDrawn="1"/>
        </p:nvSpPr>
        <p:spPr>
          <a:xfrm>
            <a:off x="3312555" y="1679029"/>
            <a:ext cx="225712" cy="225712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9FDB441B-A93D-469C-8F26-6C38E82A4BEC}"/>
              </a:ext>
            </a:extLst>
          </p:cNvPr>
          <p:cNvSpPr/>
          <p:nvPr userDrawn="1"/>
        </p:nvSpPr>
        <p:spPr>
          <a:xfrm>
            <a:off x="2959433" y="163124"/>
            <a:ext cx="122626" cy="122626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676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59641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010B2-7721-4304-AD1A-74ADFAD27069}" type="datetime1">
              <a:rPr lang="en-ID" smtClean="0"/>
              <a:t>28/10/2021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D13C3-0870-4DF6-85C8-76D0109E476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07637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2EC5B-4712-431C-9F3A-705E0749C5AF}" type="datetime1">
              <a:rPr lang="en-ID" smtClean="0"/>
              <a:t>28/10/2021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D13C3-0870-4DF6-85C8-76D0109E476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22444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09773" y="3549445"/>
            <a:ext cx="10652964" cy="219259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4800">
                <a:solidFill>
                  <a:srgbClr val="003635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9778" y="2487575"/>
            <a:ext cx="10633977" cy="914388"/>
          </a:xfrm>
        </p:spPr>
        <p:txBody>
          <a:bodyPr>
            <a:normAutofit/>
          </a:bodyPr>
          <a:lstStyle>
            <a:lvl1pPr marL="0" indent="0" algn="l">
              <a:buNone/>
              <a:defRPr sz="3733" b="0" i="0">
                <a:solidFill>
                  <a:srgbClr val="003635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893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123" y="436764"/>
            <a:ext cx="10994760" cy="1018035"/>
          </a:xfrm>
        </p:spPr>
        <p:txBody>
          <a:bodyPr>
            <a:normAutofit/>
          </a:bodyPr>
          <a:lstStyle>
            <a:lvl1pPr algn="l">
              <a:defRPr sz="4800" baseline="0">
                <a:solidFill>
                  <a:srgbClr val="0036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124" y="1681316"/>
            <a:ext cx="10994760" cy="4369160"/>
          </a:xfrm>
        </p:spPr>
        <p:txBody>
          <a:bodyPr/>
          <a:lstStyle>
            <a:lvl1pPr algn="l">
              <a:defRPr sz="3733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806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424" y="601043"/>
            <a:ext cx="8615065" cy="967132"/>
          </a:xfrm>
        </p:spPr>
        <p:txBody>
          <a:bodyPr>
            <a:normAutofit/>
          </a:bodyPr>
          <a:lstStyle>
            <a:lvl1pPr algn="l">
              <a:defRPr sz="4800">
                <a:solidFill>
                  <a:srgbClr val="0036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424" y="1619077"/>
            <a:ext cx="8615065" cy="4681415"/>
          </a:xfrm>
        </p:spPr>
        <p:txBody>
          <a:bodyPr/>
          <a:lstStyle>
            <a:lvl1pPr>
              <a:defRPr sz="3733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34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56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641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256" y="588334"/>
            <a:ext cx="10791153" cy="1018033"/>
          </a:xfrm>
        </p:spPr>
        <p:txBody>
          <a:bodyPr>
            <a:normAutofit/>
          </a:bodyPr>
          <a:lstStyle>
            <a:lvl1pPr algn="l">
              <a:defRPr sz="4800" baseline="0">
                <a:solidFill>
                  <a:srgbClr val="0036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5839" y="2128713"/>
            <a:ext cx="5386917" cy="639763"/>
          </a:xfrm>
        </p:spPr>
        <p:txBody>
          <a:bodyPr anchor="b"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839" y="2758576"/>
            <a:ext cx="5386917" cy="3035059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  <a:lvl2pPr algn="ctr">
              <a:defRPr sz="2667">
                <a:solidFill>
                  <a:schemeClr val="tx1"/>
                </a:solidFill>
              </a:defRPr>
            </a:lvl2pPr>
            <a:lvl3pPr algn="ctr">
              <a:defRPr sz="2400">
                <a:solidFill>
                  <a:schemeClr val="tx1"/>
                </a:solidFill>
              </a:defRPr>
            </a:lvl3pPr>
            <a:lvl4pPr algn="ctr">
              <a:defRPr sz="2133">
                <a:solidFill>
                  <a:schemeClr val="tx1"/>
                </a:solidFill>
              </a:defRPr>
            </a:lvl4pPr>
            <a:lvl5pPr algn="ctr">
              <a:defRPr sz="2133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1" y="2128713"/>
            <a:ext cx="5389033" cy="639763"/>
          </a:xfrm>
        </p:spPr>
        <p:txBody>
          <a:bodyPr anchor="b"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1" y="2758576"/>
            <a:ext cx="5389033" cy="3035059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  <a:lvl2pPr algn="ctr">
              <a:defRPr sz="2667">
                <a:solidFill>
                  <a:schemeClr val="tx1"/>
                </a:solidFill>
              </a:defRPr>
            </a:lvl2pPr>
            <a:lvl3pPr algn="ctr">
              <a:defRPr sz="2400">
                <a:solidFill>
                  <a:schemeClr val="tx1"/>
                </a:solidFill>
              </a:defRPr>
            </a:lvl3pPr>
            <a:lvl4pPr algn="ctr">
              <a:defRPr sz="2133">
                <a:solidFill>
                  <a:schemeClr val="tx1"/>
                </a:solidFill>
              </a:defRPr>
            </a:lvl4pPr>
            <a:lvl5pPr algn="ctr">
              <a:defRPr sz="2133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775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1759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2823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448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923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675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=""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77967" y="3101618"/>
            <a:ext cx="1951712" cy="70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09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600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F3E69537-CC5A-4694-B61B-401CDCE14E9F}"/>
              </a:ext>
            </a:extLst>
          </p:cNvPr>
          <p:cNvGrpSpPr/>
          <p:nvPr userDrawn="1"/>
        </p:nvGrpSpPr>
        <p:grpSpPr>
          <a:xfrm>
            <a:off x="323529" y="4603539"/>
            <a:ext cx="11654798" cy="2035618"/>
            <a:chOff x="323529" y="4603539"/>
            <a:chExt cx="11654798" cy="203561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F2045BAE-2033-4781-88D7-3316C0868B69}"/>
                </a:ext>
              </a:extLst>
            </p:cNvPr>
            <p:cNvSpPr/>
            <p:nvPr/>
          </p:nvSpPr>
          <p:spPr>
            <a:xfrm rot="16200000">
              <a:off x="363852" y="6186863"/>
              <a:ext cx="411971" cy="492617"/>
            </a:xfrm>
            <a:custGeom>
              <a:avLst/>
              <a:gdLst>
                <a:gd name="connsiteX0" fmla="*/ 182559 w 565444"/>
                <a:gd name="connsiteY0" fmla="*/ 37056 h 676134"/>
                <a:gd name="connsiteX1" fmla="*/ 182559 w 565444"/>
                <a:gd name="connsiteY1" fmla="*/ 175472 h 676134"/>
                <a:gd name="connsiteX2" fmla="*/ 108447 w 565444"/>
                <a:gd name="connsiteY2" fmla="*/ 175472 h 676134"/>
                <a:gd name="connsiteX3" fmla="*/ 108447 w 565444"/>
                <a:gd name="connsiteY3" fmla="*/ 37056 h 676134"/>
                <a:gd name="connsiteX4" fmla="*/ 145503 w 565444"/>
                <a:gd name="connsiteY4" fmla="*/ 0 h 676134"/>
                <a:gd name="connsiteX5" fmla="*/ 182559 w 565444"/>
                <a:gd name="connsiteY5" fmla="*/ 37056 h 676134"/>
                <a:gd name="connsiteX6" fmla="*/ 456997 w 565444"/>
                <a:gd name="connsiteY6" fmla="*/ 37056 h 676134"/>
                <a:gd name="connsiteX7" fmla="*/ 456997 w 565444"/>
                <a:gd name="connsiteY7" fmla="*/ 175472 h 676134"/>
                <a:gd name="connsiteX8" fmla="*/ 382885 w 565444"/>
                <a:gd name="connsiteY8" fmla="*/ 175472 h 676134"/>
                <a:gd name="connsiteX9" fmla="*/ 382885 w 565444"/>
                <a:gd name="connsiteY9" fmla="*/ 37056 h 676134"/>
                <a:gd name="connsiteX10" fmla="*/ 419941 w 565444"/>
                <a:gd name="connsiteY10" fmla="*/ 0 h 676134"/>
                <a:gd name="connsiteX11" fmla="*/ 456997 w 565444"/>
                <a:gd name="connsiteY11" fmla="*/ 37056 h 676134"/>
                <a:gd name="connsiteX12" fmla="*/ 486829 w 565444"/>
                <a:gd name="connsiteY12" fmla="*/ 382985 h 676134"/>
                <a:gd name="connsiteX13" fmla="*/ 483130 w 565444"/>
                <a:gd name="connsiteY13" fmla="*/ 374057 h 676134"/>
                <a:gd name="connsiteX14" fmla="*/ 474202 w 565444"/>
                <a:gd name="connsiteY14" fmla="*/ 370359 h 676134"/>
                <a:gd name="connsiteX15" fmla="*/ 91243 w 565444"/>
                <a:gd name="connsiteY15" fmla="*/ 370358 h 676134"/>
                <a:gd name="connsiteX16" fmla="*/ 78616 w 565444"/>
                <a:gd name="connsiteY16" fmla="*/ 382985 h 676134"/>
                <a:gd name="connsiteX17" fmla="*/ 78615 w 565444"/>
                <a:gd name="connsiteY17" fmla="*/ 382985 h 676134"/>
                <a:gd name="connsiteX18" fmla="*/ 91242 w 565444"/>
                <a:gd name="connsiteY18" fmla="*/ 395612 h 676134"/>
                <a:gd name="connsiteX19" fmla="*/ 474202 w 565444"/>
                <a:gd name="connsiteY19" fmla="*/ 395612 h 676134"/>
                <a:gd name="connsiteX20" fmla="*/ 483130 w 565444"/>
                <a:gd name="connsiteY20" fmla="*/ 391914 h 676134"/>
                <a:gd name="connsiteX21" fmla="*/ 486829 w 565444"/>
                <a:gd name="connsiteY21" fmla="*/ 329550 h 676134"/>
                <a:gd name="connsiteX22" fmla="*/ 483130 w 565444"/>
                <a:gd name="connsiteY22" fmla="*/ 320622 h 676134"/>
                <a:gd name="connsiteX23" fmla="*/ 474202 w 565444"/>
                <a:gd name="connsiteY23" fmla="*/ 316924 h 676134"/>
                <a:gd name="connsiteX24" fmla="*/ 91243 w 565444"/>
                <a:gd name="connsiteY24" fmla="*/ 316923 h 676134"/>
                <a:gd name="connsiteX25" fmla="*/ 78616 w 565444"/>
                <a:gd name="connsiteY25" fmla="*/ 329550 h 676134"/>
                <a:gd name="connsiteX26" fmla="*/ 78615 w 565444"/>
                <a:gd name="connsiteY26" fmla="*/ 329550 h 676134"/>
                <a:gd name="connsiteX27" fmla="*/ 91242 w 565444"/>
                <a:gd name="connsiteY27" fmla="*/ 342177 h 676134"/>
                <a:gd name="connsiteX28" fmla="*/ 474202 w 565444"/>
                <a:gd name="connsiteY28" fmla="*/ 342177 h 676134"/>
                <a:gd name="connsiteX29" fmla="*/ 483130 w 565444"/>
                <a:gd name="connsiteY29" fmla="*/ 338479 h 676134"/>
                <a:gd name="connsiteX30" fmla="*/ 486829 w 565444"/>
                <a:gd name="connsiteY30" fmla="*/ 276115 h 676134"/>
                <a:gd name="connsiteX31" fmla="*/ 483130 w 565444"/>
                <a:gd name="connsiteY31" fmla="*/ 267187 h 676134"/>
                <a:gd name="connsiteX32" fmla="*/ 474202 w 565444"/>
                <a:gd name="connsiteY32" fmla="*/ 263489 h 676134"/>
                <a:gd name="connsiteX33" fmla="*/ 91243 w 565444"/>
                <a:gd name="connsiteY33" fmla="*/ 263488 h 676134"/>
                <a:gd name="connsiteX34" fmla="*/ 78616 w 565444"/>
                <a:gd name="connsiteY34" fmla="*/ 276115 h 676134"/>
                <a:gd name="connsiteX35" fmla="*/ 78615 w 565444"/>
                <a:gd name="connsiteY35" fmla="*/ 276115 h 676134"/>
                <a:gd name="connsiteX36" fmla="*/ 91242 w 565444"/>
                <a:gd name="connsiteY36" fmla="*/ 288742 h 676134"/>
                <a:gd name="connsiteX37" fmla="*/ 474202 w 565444"/>
                <a:gd name="connsiteY37" fmla="*/ 288742 h 676134"/>
                <a:gd name="connsiteX38" fmla="*/ 483130 w 565444"/>
                <a:gd name="connsiteY38" fmla="*/ 285044 h 676134"/>
                <a:gd name="connsiteX39" fmla="*/ 565444 w 565444"/>
                <a:gd name="connsiteY39" fmla="*/ 194687 h 676134"/>
                <a:gd name="connsiteX40" fmla="*/ 546230 w 565444"/>
                <a:gd name="connsiteY40" fmla="*/ 213901 h 676134"/>
                <a:gd name="connsiteX41" fmla="*/ 525276 w 565444"/>
                <a:gd name="connsiteY41" fmla="*/ 213901 h 676134"/>
                <a:gd name="connsiteX42" fmla="*/ 508899 w 565444"/>
                <a:gd name="connsiteY42" fmla="*/ 524387 h 676134"/>
                <a:gd name="connsiteX43" fmla="*/ 378242 w 565444"/>
                <a:gd name="connsiteY43" fmla="*/ 676134 h 676134"/>
                <a:gd name="connsiteX44" fmla="*/ 184454 w 565444"/>
                <a:gd name="connsiteY44" fmla="*/ 676134 h 676134"/>
                <a:gd name="connsiteX45" fmla="*/ 53798 w 565444"/>
                <a:gd name="connsiteY45" fmla="*/ 524387 h 676134"/>
                <a:gd name="connsiteX46" fmla="*/ 37421 w 565444"/>
                <a:gd name="connsiteY46" fmla="*/ 213901 h 676134"/>
                <a:gd name="connsiteX47" fmla="*/ 19214 w 565444"/>
                <a:gd name="connsiteY47" fmla="*/ 213901 h 676134"/>
                <a:gd name="connsiteX48" fmla="*/ 0 w 565444"/>
                <a:gd name="connsiteY48" fmla="*/ 194687 h 676134"/>
                <a:gd name="connsiteX49" fmla="*/ 19214 w 565444"/>
                <a:gd name="connsiteY49" fmla="*/ 175473 h 676134"/>
                <a:gd name="connsiteX50" fmla="*/ 546230 w 565444"/>
                <a:gd name="connsiteY50" fmla="*/ 175473 h 676134"/>
                <a:gd name="connsiteX51" fmla="*/ 565444 w 565444"/>
                <a:gd name="connsiteY51" fmla="*/ 194687 h 676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65444" h="676134">
                  <a:moveTo>
                    <a:pt x="182559" y="37056"/>
                  </a:moveTo>
                  <a:lnTo>
                    <a:pt x="182559" y="175472"/>
                  </a:lnTo>
                  <a:lnTo>
                    <a:pt x="108447" y="175472"/>
                  </a:lnTo>
                  <a:lnTo>
                    <a:pt x="108447" y="37056"/>
                  </a:lnTo>
                  <a:cubicBezTo>
                    <a:pt x="108447" y="16591"/>
                    <a:pt x="125038" y="0"/>
                    <a:pt x="145503" y="0"/>
                  </a:cubicBezTo>
                  <a:cubicBezTo>
                    <a:pt x="165968" y="0"/>
                    <a:pt x="182559" y="16591"/>
                    <a:pt x="182559" y="37056"/>
                  </a:cubicBezTo>
                  <a:close/>
                  <a:moveTo>
                    <a:pt x="456997" y="37056"/>
                  </a:moveTo>
                  <a:lnTo>
                    <a:pt x="456997" y="175472"/>
                  </a:lnTo>
                  <a:lnTo>
                    <a:pt x="382885" y="175472"/>
                  </a:lnTo>
                  <a:lnTo>
                    <a:pt x="382885" y="37056"/>
                  </a:lnTo>
                  <a:cubicBezTo>
                    <a:pt x="382885" y="16591"/>
                    <a:pt x="399476" y="0"/>
                    <a:pt x="419941" y="0"/>
                  </a:cubicBezTo>
                  <a:cubicBezTo>
                    <a:pt x="440406" y="0"/>
                    <a:pt x="456997" y="16591"/>
                    <a:pt x="456997" y="37056"/>
                  </a:cubicBezTo>
                  <a:close/>
                  <a:moveTo>
                    <a:pt x="486829" y="382985"/>
                  </a:moveTo>
                  <a:lnTo>
                    <a:pt x="483130" y="374057"/>
                  </a:lnTo>
                  <a:cubicBezTo>
                    <a:pt x="480845" y="371772"/>
                    <a:pt x="477689" y="370359"/>
                    <a:pt x="474202" y="370359"/>
                  </a:cubicBezTo>
                  <a:lnTo>
                    <a:pt x="91243" y="370358"/>
                  </a:lnTo>
                  <a:cubicBezTo>
                    <a:pt x="84269" y="370358"/>
                    <a:pt x="78616" y="376011"/>
                    <a:pt x="78616" y="382985"/>
                  </a:cubicBezTo>
                  <a:lnTo>
                    <a:pt x="78615" y="382985"/>
                  </a:lnTo>
                  <a:cubicBezTo>
                    <a:pt x="78615" y="389959"/>
                    <a:pt x="84268" y="395612"/>
                    <a:pt x="91242" y="395612"/>
                  </a:cubicBezTo>
                  <a:lnTo>
                    <a:pt x="474202" y="395612"/>
                  </a:lnTo>
                  <a:cubicBezTo>
                    <a:pt x="477689" y="395612"/>
                    <a:pt x="480845" y="394199"/>
                    <a:pt x="483130" y="391914"/>
                  </a:cubicBezTo>
                  <a:close/>
                  <a:moveTo>
                    <a:pt x="486829" y="329550"/>
                  </a:moveTo>
                  <a:lnTo>
                    <a:pt x="483130" y="320622"/>
                  </a:lnTo>
                  <a:cubicBezTo>
                    <a:pt x="480845" y="318337"/>
                    <a:pt x="477689" y="316924"/>
                    <a:pt x="474202" y="316924"/>
                  </a:cubicBezTo>
                  <a:lnTo>
                    <a:pt x="91243" y="316923"/>
                  </a:lnTo>
                  <a:cubicBezTo>
                    <a:pt x="84269" y="316923"/>
                    <a:pt x="78616" y="322576"/>
                    <a:pt x="78616" y="329550"/>
                  </a:cubicBezTo>
                  <a:lnTo>
                    <a:pt x="78615" y="329550"/>
                  </a:lnTo>
                  <a:cubicBezTo>
                    <a:pt x="78615" y="336524"/>
                    <a:pt x="84268" y="342177"/>
                    <a:pt x="91242" y="342177"/>
                  </a:cubicBezTo>
                  <a:lnTo>
                    <a:pt x="474202" y="342177"/>
                  </a:lnTo>
                  <a:cubicBezTo>
                    <a:pt x="477689" y="342177"/>
                    <a:pt x="480845" y="340764"/>
                    <a:pt x="483130" y="338479"/>
                  </a:cubicBezTo>
                  <a:close/>
                  <a:moveTo>
                    <a:pt x="486829" y="276115"/>
                  </a:moveTo>
                  <a:lnTo>
                    <a:pt x="483130" y="267187"/>
                  </a:lnTo>
                  <a:cubicBezTo>
                    <a:pt x="480845" y="264902"/>
                    <a:pt x="477689" y="263489"/>
                    <a:pt x="474202" y="263489"/>
                  </a:cubicBezTo>
                  <a:lnTo>
                    <a:pt x="91243" y="263488"/>
                  </a:lnTo>
                  <a:cubicBezTo>
                    <a:pt x="84269" y="263488"/>
                    <a:pt x="78616" y="269141"/>
                    <a:pt x="78616" y="276115"/>
                  </a:cubicBezTo>
                  <a:lnTo>
                    <a:pt x="78615" y="276115"/>
                  </a:lnTo>
                  <a:cubicBezTo>
                    <a:pt x="78615" y="283089"/>
                    <a:pt x="84268" y="288742"/>
                    <a:pt x="91242" y="288742"/>
                  </a:cubicBezTo>
                  <a:lnTo>
                    <a:pt x="474202" y="288742"/>
                  </a:lnTo>
                  <a:cubicBezTo>
                    <a:pt x="477689" y="288742"/>
                    <a:pt x="480845" y="287329"/>
                    <a:pt x="483130" y="285044"/>
                  </a:cubicBezTo>
                  <a:close/>
                  <a:moveTo>
                    <a:pt x="565444" y="194687"/>
                  </a:moveTo>
                  <a:cubicBezTo>
                    <a:pt x="565444" y="205299"/>
                    <a:pt x="556842" y="213901"/>
                    <a:pt x="546230" y="213901"/>
                  </a:cubicBezTo>
                  <a:lnTo>
                    <a:pt x="525276" y="213901"/>
                  </a:lnTo>
                  <a:lnTo>
                    <a:pt x="508899" y="524387"/>
                  </a:lnTo>
                  <a:cubicBezTo>
                    <a:pt x="504507" y="609787"/>
                    <a:pt x="447139" y="676134"/>
                    <a:pt x="378242" y="676134"/>
                  </a:cubicBezTo>
                  <a:lnTo>
                    <a:pt x="184454" y="676134"/>
                  </a:lnTo>
                  <a:cubicBezTo>
                    <a:pt x="115558" y="676134"/>
                    <a:pt x="58190" y="609787"/>
                    <a:pt x="53798" y="524387"/>
                  </a:cubicBezTo>
                  <a:lnTo>
                    <a:pt x="37421" y="213901"/>
                  </a:lnTo>
                  <a:lnTo>
                    <a:pt x="19214" y="213901"/>
                  </a:lnTo>
                  <a:cubicBezTo>
                    <a:pt x="8602" y="213901"/>
                    <a:pt x="0" y="205299"/>
                    <a:pt x="0" y="194687"/>
                  </a:cubicBezTo>
                  <a:cubicBezTo>
                    <a:pt x="0" y="184075"/>
                    <a:pt x="8602" y="175473"/>
                    <a:pt x="19214" y="175473"/>
                  </a:cubicBezTo>
                  <a:lnTo>
                    <a:pt x="546230" y="175473"/>
                  </a:lnTo>
                  <a:cubicBezTo>
                    <a:pt x="556842" y="175473"/>
                    <a:pt x="565444" y="184075"/>
                    <a:pt x="565444" y="1946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Arrow: Bent 11">
              <a:extLst>
                <a:ext uri="{FF2B5EF4-FFF2-40B4-BE49-F238E27FC236}">
                  <a16:creationId xmlns="" xmlns:a16="http://schemas.microsoft.com/office/drawing/2014/main" id="{4C701790-911F-49B9-B58C-72E9534D4C93}"/>
                </a:ext>
              </a:extLst>
            </p:cNvPr>
            <p:cNvSpPr/>
            <p:nvPr/>
          </p:nvSpPr>
          <p:spPr>
            <a:xfrm flipH="1" flipV="1">
              <a:off x="816143" y="5935877"/>
              <a:ext cx="10779743" cy="582611"/>
            </a:xfrm>
            <a:prstGeom prst="bentArrow">
              <a:avLst>
                <a:gd name="adj1" fmla="val 14113"/>
                <a:gd name="adj2" fmla="val 12152"/>
                <a:gd name="adj3" fmla="val 0"/>
                <a:gd name="adj4" fmla="val 5453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A2CAA496-8808-490A-A588-30FACF8CED72}"/>
                </a:ext>
              </a:extLst>
            </p:cNvPr>
            <p:cNvSpPr/>
            <p:nvPr userDrawn="1"/>
          </p:nvSpPr>
          <p:spPr>
            <a:xfrm flipH="1">
              <a:off x="11086249" y="4603539"/>
              <a:ext cx="892078" cy="1332338"/>
            </a:xfrm>
            <a:custGeom>
              <a:avLst/>
              <a:gdLst>
                <a:gd name="connsiteX0" fmla="*/ 501893 w 892078"/>
                <a:gd name="connsiteY0" fmla="*/ 0 h 1332338"/>
                <a:gd name="connsiteX1" fmla="*/ 498205 w 892078"/>
                <a:gd name="connsiteY1" fmla="*/ 53000 h 1332338"/>
                <a:gd name="connsiteX2" fmla="*/ 456830 w 892078"/>
                <a:gd name="connsiteY2" fmla="*/ 120945 h 1332338"/>
                <a:gd name="connsiteX3" fmla="*/ 387912 w 892078"/>
                <a:gd name="connsiteY3" fmla="*/ 218109 h 1332338"/>
                <a:gd name="connsiteX4" fmla="*/ 391667 w 892078"/>
                <a:gd name="connsiteY4" fmla="*/ 334412 h 1332338"/>
                <a:gd name="connsiteX5" fmla="*/ 407219 w 892078"/>
                <a:gd name="connsiteY5" fmla="*/ 351214 h 1332338"/>
                <a:gd name="connsiteX6" fmla="*/ 413637 w 892078"/>
                <a:gd name="connsiteY6" fmla="*/ 474030 h 1332338"/>
                <a:gd name="connsiteX7" fmla="*/ 416812 w 892078"/>
                <a:gd name="connsiteY7" fmla="*/ 504492 h 1332338"/>
                <a:gd name="connsiteX8" fmla="*/ 402754 w 892078"/>
                <a:gd name="connsiteY8" fmla="*/ 505610 h 1332338"/>
                <a:gd name="connsiteX9" fmla="*/ 369924 w 892078"/>
                <a:gd name="connsiteY9" fmla="*/ 475906 h 1332338"/>
                <a:gd name="connsiteX10" fmla="*/ 126043 w 892078"/>
                <a:gd name="connsiteY10" fmla="*/ 282053 h 1332338"/>
                <a:gd name="connsiteX11" fmla="*/ 204209 w 892078"/>
                <a:gd name="connsiteY11" fmla="*/ 408681 h 1332338"/>
                <a:gd name="connsiteX12" fmla="*/ 344910 w 892078"/>
                <a:gd name="connsiteY12" fmla="*/ 500918 h 1332338"/>
                <a:gd name="connsiteX13" fmla="*/ 418387 w 892078"/>
                <a:gd name="connsiteY13" fmla="*/ 565015 h 1332338"/>
                <a:gd name="connsiteX14" fmla="*/ 404318 w 892078"/>
                <a:gd name="connsiteY14" fmla="*/ 841726 h 1332338"/>
                <a:gd name="connsiteX15" fmla="*/ 354290 w 892078"/>
                <a:gd name="connsiteY15" fmla="*/ 830783 h 1332338"/>
                <a:gd name="connsiteX16" fmla="*/ 353526 w 892078"/>
                <a:gd name="connsiteY16" fmla="*/ 831058 h 1332338"/>
                <a:gd name="connsiteX17" fmla="*/ 350580 w 892078"/>
                <a:gd name="connsiteY17" fmla="*/ 827584 h 1332338"/>
                <a:gd name="connsiteX18" fmla="*/ 347061 w 892078"/>
                <a:gd name="connsiteY18" fmla="*/ 800105 h 1332338"/>
                <a:gd name="connsiteX19" fmla="*/ 281402 w 892078"/>
                <a:gd name="connsiteY19" fmla="*/ 603126 h 1332338"/>
                <a:gd name="connsiteX20" fmla="*/ 0 w 892078"/>
                <a:gd name="connsiteY20" fmla="*/ 531211 h 1332338"/>
                <a:gd name="connsiteX21" fmla="*/ 87546 w 892078"/>
                <a:gd name="connsiteY21" fmla="*/ 639081 h 1332338"/>
                <a:gd name="connsiteX22" fmla="*/ 156335 w 892078"/>
                <a:gd name="connsiteY22" fmla="*/ 770401 h 1332338"/>
                <a:gd name="connsiteX23" fmla="*/ 309542 w 892078"/>
                <a:gd name="connsiteY23" fmla="*/ 829808 h 1332338"/>
                <a:gd name="connsiteX24" fmla="*/ 340979 w 892078"/>
                <a:gd name="connsiteY24" fmla="*/ 837942 h 1332338"/>
                <a:gd name="connsiteX25" fmla="*/ 348283 w 892078"/>
                <a:gd name="connsiteY25" fmla="*/ 838787 h 1332338"/>
                <a:gd name="connsiteX26" fmla="*/ 348036 w 892078"/>
                <a:gd name="connsiteY26" fmla="*/ 840162 h 1332338"/>
                <a:gd name="connsiteX27" fmla="*/ 405880 w 892078"/>
                <a:gd name="connsiteY27" fmla="*/ 949596 h 1332338"/>
                <a:gd name="connsiteX28" fmla="*/ 392717 w 892078"/>
                <a:gd name="connsiteY28" fmla="*/ 1332338 h 1332338"/>
                <a:gd name="connsiteX29" fmla="*/ 473368 w 892078"/>
                <a:gd name="connsiteY29" fmla="*/ 1332338 h 1332338"/>
                <a:gd name="connsiteX30" fmla="*/ 463724 w 892078"/>
                <a:gd name="connsiteY30" fmla="*/ 999622 h 1332338"/>
                <a:gd name="connsiteX31" fmla="*/ 476231 w 892078"/>
                <a:gd name="connsiteY31" fmla="*/ 908949 h 1332338"/>
                <a:gd name="connsiteX32" fmla="*/ 523131 w 892078"/>
                <a:gd name="connsiteY32" fmla="*/ 880809 h 1332338"/>
                <a:gd name="connsiteX33" fmla="*/ 827981 w 892078"/>
                <a:gd name="connsiteY33" fmla="*/ 722913 h 1332338"/>
                <a:gd name="connsiteX34" fmla="*/ 892078 w 892078"/>
                <a:gd name="connsiteY34" fmla="*/ 391486 h 1332338"/>
                <a:gd name="connsiteX35" fmla="*/ 671648 w 892078"/>
                <a:gd name="connsiteY35" fmla="*/ 560326 h 1332338"/>
                <a:gd name="connsiteX36" fmla="*/ 535636 w 892078"/>
                <a:gd name="connsiteY36" fmla="*/ 646309 h 1332338"/>
                <a:gd name="connsiteX37" fmla="*/ 480920 w 892078"/>
                <a:gd name="connsiteY37" fmla="*/ 830783 h 1332338"/>
                <a:gd name="connsiteX38" fmla="*/ 448091 w 892078"/>
                <a:gd name="connsiteY38" fmla="*/ 882373 h 1332338"/>
                <a:gd name="connsiteX39" fmla="*/ 448091 w 892078"/>
                <a:gd name="connsiteY39" fmla="*/ 608790 h 1332338"/>
                <a:gd name="connsiteX40" fmla="*/ 513752 w 892078"/>
                <a:gd name="connsiteY40" fmla="*/ 546257 h 1332338"/>
                <a:gd name="connsiteX41" fmla="*/ 582537 w 892078"/>
                <a:gd name="connsiteY41" fmla="*/ 540003 h 1332338"/>
                <a:gd name="connsiteX42" fmla="*/ 748253 w 892078"/>
                <a:gd name="connsiteY42" fmla="*/ 207012 h 1332338"/>
                <a:gd name="connsiteX43" fmla="*/ 596608 w 892078"/>
                <a:gd name="connsiteY43" fmla="*/ 313318 h 1332338"/>
                <a:gd name="connsiteX44" fmla="*/ 451217 w 892078"/>
                <a:gd name="connsiteY44" fmla="*/ 482159 h 1332338"/>
                <a:gd name="connsiteX45" fmla="*/ 445183 w 892078"/>
                <a:gd name="connsiteY45" fmla="*/ 497255 h 1332338"/>
                <a:gd name="connsiteX46" fmla="*/ 439086 w 892078"/>
                <a:gd name="connsiteY46" fmla="*/ 500090 h 1332338"/>
                <a:gd name="connsiteX47" fmla="*/ 435706 w 892078"/>
                <a:gd name="connsiteY47" fmla="*/ 482384 h 1332338"/>
                <a:gd name="connsiteX48" fmla="*/ 420305 w 892078"/>
                <a:gd name="connsiteY48" fmla="*/ 370688 h 1332338"/>
                <a:gd name="connsiteX49" fmla="*/ 426244 w 892078"/>
                <a:gd name="connsiteY49" fmla="*/ 360755 h 1332338"/>
                <a:gd name="connsiteX50" fmla="*/ 485748 w 892078"/>
                <a:gd name="connsiteY50" fmla="*/ 335852 h 1332338"/>
                <a:gd name="connsiteX51" fmla="*/ 556629 w 892078"/>
                <a:gd name="connsiteY51" fmla="*/ 224791 h 1332338"/>
                <a:gd name="connsiteX52" fmla="*/ 533558 w 892078"/>
                <a:gd name="connsiteY52" fmla="*/ 68029 h 1332338"/>
                <a:gd name="connsiteX53" fmla="*/ 501893 w 892078"/>
                <a:gd name="connsiteY53" fmla="*/ 0 h 133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92078" h="1332338">
                  <a:moveTo>
                    <a:pt x="501893" y="0"/>
                  </a:moveTo>
                  <a:cubicBezTo>
                    <a:pt x="505496" y="20041"/>
                    <a:pt x="503339" y="36518"/>
                    <a:pt x="498205" y="53000"/>
                  </a:cubicBezTo>
                  <a:cubicBezTo>
                    <a:pt x="489909" y="79014"/>
                    <a:pt x="474662" y="101069"/>
                    <a:pt x="456830" y="120945"/>
                  </a:cubicBezTo>
                  <a:cubicBezTo>
                    <a:pt x="430082" y="150759"/>
                    <a:pt x="404129" y="181166"/>
                    <a:pt x="387912" y="218109"/>
                  </a:cubicBezTo>
                  <a:cubicBezTo>
                    <a:pt x="370904" y="257435"/>
                    <a:pt x="367592" y="296342"/>
                    <a:pt x="391667" y="334412"/>
                  </a:cubicBezTo>
                  <a:cubicBezTo>
                    <a:pt x="396044" y="341153"/>
                    <a:pt x="402085" y="346893"/>
                    <a:pt x="407219" y="351214"/>
                  </a:cubicBezTo>
                  <a:cubicBezTo>
                    <a:pt x="406074" y="380095"/>
                    <a:pt x="409823" y="433373"/>
                    <a:pt x="413637" y="474030"/>
                  </a:cubicBezTo>
                  <a:lnTo>
                    <a:pt x="416812" y="504492"/>
                  </a:lnTo>
                  <a:lnTo>
                    <a:pt x="402754" y="505610"/>
                  </a:lnTo>
                  <a:cubicBezTo>
                    <a:pt x="393375" y="507174"/>
                    <a:pt x="371487" y="502482"/>
                    <a:pt x="369924" y="475906"/>
                  </a:cubicBezTo>
                  <a:cubicBezTo>
                    <a:pt x="358979" y="328953"/>
                    <a:pt x="269870" y="258602"/>
                    <a:pt x="126043" y="282053"/>
                  </a:cubicBezTo>
                  <a:cubicBezTo>
                    <a:pt x="168253" y="316446"/>
                    <a:pt x="180759" y="364908"/>
                    <a:pt x="204209" y="408681"/>
                  </a:cubicBezTo>
                  <a:cubicBezTo>
                    <a:pt x="232351" y="463399"/>
                    <a:pt x="265180" y="511863"/>
                    <a:pt x="344910" y="500918"/>
                  </a:cubicBezTo>
                  <a:cubicBezTo>
                    <a:pt x="371487" y="496228"/>
                    <a:pt x="423077" y="507174"/>
                    <a:pt x="418387" y="565015"/>
                  </a:cubicBezTo>
                  <a:cubicBezTo>
                    <a:pt x="412133" y="655690"/>
                    <a:pt x="409008" y="747925"/>
                    <a:pt x="404318" y="841726"/>
                  </a:cubicBezTo>
                  <a:cubicBezTo>
                    <a:pt x="387119" y="838598"/>
                    <a:pt x="371487" y="833909"/>
                    <a:pt x="354290" y="830783"/>
                  </a:cubicBezTo>
                  <a:lnTo>
                    <a:pt x="353526" y="831058"/>
                  </a:lnTo>
                  <a:lnTo>
                    <a:pt x="350580" y="827584"/>
                  </a:lnTo>
                  <a:cubicBezTo>
                    <a:pt x="345889" y="820623"/>
                    <a:pt x="344717" y="813002"/>
                    <a:pt x="347061" y="800105"/>
                  </a:cubicBezTo>
                  <a:cubicBezTo>
                    <a:pt x="362694" y="723500"/>
                    <a:pt x="339244" y="656278"/>
                    <a:pt x="281402" y="603126"/>
                  </a:cubicBezTo>
                  <a:cubicBezTo>
                    <a:pt x="218869" y="545282"/>
                    <a:pt x="87546" y="512451"/>
                    <a:pt x="0" y="531211"/>
                  </a:cubicBezTo>
                  <a:cubicBezTo>
                    <a:pt x="43773" y="554661"/>
                    <a:pt x="68787" y="595308"/>
                    <a:pt x="87546" y="639081"/>
                  </a:cubicBezTo>
                  <a:cubicBezTo>
                    <a:pt x="106307" y="684418"/>
                    <a:pt x="123503" y="731318"/>
                    <a:pt x="156335" y="770401"/>
                  </a:cubicBezTo>
                  <a:cubicBezTo>
                    <a:pt x="196980" y="818865"/>
                    <a:pt x="240755" y="856384"/>
                    <a:pt x="309542" y="829808"/>
                  </a:cubicBezTo>
                  <a:cubicBezTo>
                    <a:pt x="322440" y="823945"/>
                    <a:pt x="330940" y="833912"/>
                    <a:pt x="340979" y="837942"/>
                  </a:cubicBezTo>
                  <a:lnTo>
                    <a:pt x="348283" y="838787"/>
                  </a:lnTo>
                  <a:lnTo>
                    <a:pt x="348036" y="840162"/>
                  </a:lnTo>
                  <a:cubicBezTo>
                    <a:pt x="404318" y="857359"/>
                    <a:pt x="409008" y="898006"/>
                    <a:pt x="405880" y="949596"/>
                  </a:cubicBezTo>
                  <a:lnTo>
                    <a:pt x="392717" y="1332338"/>
                  </a:lnTo>
                  <a:lnTo>
                    <a:pt x="473368" y="1332338"/>
                  </a:lnTo>
                  <a:lnTo>
                    <a:pt x="463724" y="999622"/>
                  </a:lnTo>
                  <a:cubicBezTo>
                    <a:pt x="463724" y="968357"/>
                    <a:pt x="463724" y="938653"/>
                    <a:pt x="476231" y="908949"/>
                  </a:cubicBezTo>
                  <a:cubicBezTo>
                    <a:pt x="485610" y="887063"/>
                    <a:pt x="490302" y="874556"/>
                    <a:pt x="523131" y="880809"/>
                  </a:cubicBezTo>
                  <a:cubicBezTo>
                    <a:pt x="652888" y="904260"/>
                    <a:pt x="767011" y="840162"/>
                    <a:pt x="827981" y="722913"/>
                  </a:cubicBezTo>
                  <a:cubicBezTo>
                    <a:pt x="878009" y="624423"/>
                    <a:pt x="884261" y="516553"/>
                    <a:pt x="892078" y="391486"/>
                  </a:cubicBezTo>
                  <a:cubicBezTo>
                    <a:pt x="840488" y="494664"/>
                    <a:pt x="756068" y="525932"/>
                    <a:pt x="671648" y="560326"/>
                  </a:cubicBezTo>
                  <a:cubicBezTo>
                    <a:pt x="621620" y="580648"/>
                    <a:pt x="573158" y="607226"/>
                    <a:pt x="535636" y="646309"/>
                  </a:cubicBezTo>
                  <a:cubicBezTo>
                    <a:pt x="485610" y="697899"/>
                    <a:pt x="448091" y="754179"/>
                    <a:pt x="480920" y="830783"/>
                  </a:cubicBezTo>
                  <a:cubicBezTo>
                    <a:pt x="488738" y="849542"/>
                    <a:pt x="477793" y="868302"/>
                    <a:pt x="448091" y="882373"/>
                  </a:cubicBezTo>
                  <a:cubicBezTo>
                    <a:pt x="448091" y="787008"/>
                    <a:pt x="448091" y="697899"/>
                    <a:pt x="448091" y="608790"/>
                  </a:cubicBezTo>
                  <a:cubicBezTo>
                    <a:pt x="448091" y="565015"/>
                    <a:pt x="455908" y="533749"/>
                    <a:pt x="513752" y="546257"/>
                  </a:cubicBezTo>
                  <a:cubicBezTo>
                    <a:pt x="535636" y="550946"/>
                    <a:pt x="559087" y="546257"/>
                    <a:pt x="582537" y="540003"/>
                  </a:cubicBezTo>
                  <a:cubicBezTo>
                    <a:pt x="701352" y="504046"/>
                    <a:pt x="779518" y="347712"/>
                    <a:pt x="748253" y="207012"/>
                  </a:cubicBezTo>
                  <a:cubicBezTo>
                    <a:pt x="716985" y="269546"/>
                    <a:pt x="652888" y="285178"/>
                    <a:pt x="596608" y="313318"/>
                  </a:cubicBezTo>
                  <a:cubicBezTo>
                    <a:pt x="524693" y="349275"/>
                    <a:pt x="454344" y="386797"/>
                    <a:pt x="451217" y="482159"/>
                  </a:cubicBezTo>
                  <a:cubicBezTo>
                    <a:pt x="450826" y="489194"/>
                    <a:pt x="448579" y="493982"/>
                    <a:pt x="445183" y="497255"/>
                  </a:cubicBezTo>
                  <a:lnTo>
                    <a:pt x="439086" y="500090"/>
                  </a:lnTo>
                  <a:lnTo>
                    <a:pt x="435706" y="482384"/>
                  </a:lnTo>
                  <a:cubicBezTo>
                    <a:pt x="429401" y="445321"/>
                    <a:pt x="420625" y="384681"/>
                    <a:pt x="420305" y="370688"/>
                  </a:cubicBezTo>
                  <a:cubicBezTo>
                    <a:pt x="420100" y="366322"/>
                    <a:pt x="417511" y="361166"/>
                    <a:pt x="426244" y="360755"/>
                  </a:cubicBezTo>
                  <a:cubicBezTo>
                    <a:pt x="449067" y="359727"/>
                    <a:pt x="467310" y="348584"/>
                    <a:pt x="485748" y="335852"/>
                  </a:cubicBezTo>
                  <a:cubicBezTo>
                    <a:pt x="524607" y="308401"/>
                    <a:pt x="549757" y="272437"/>
                    <a:pt x="556629" y="224791"/>
                  </a:cubicBezTo>
                  <a:cubicBezTo>
                    <a:pt x="564085" y="170396"/>
                    <a:pt x="553286" y="118213"/>
                    <a:pt x="533558" y="68029"/>
                  </a:cubicBezTo>
                  <a:cubicBezTo>
                    <a:pt x="524789" y="45615"/>
                    <a:pt x="518004" y="22205"/>
                    <a:pt x="501893" y="0"/>
                  </a:cubicBezTo>
                  <a:close/>
                </a:path>
              </a:pathLst>
            </a:custGeom>
            <a:grpFill/>
            <a:ln w="808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150909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7089E-D17B-41EF-96C6-6A30D7520855}" type="datetimeFigureOut">
              <a:rPr lang="id-ID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28/10/2021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8295E-5D40-4A8D-9AE6-E1CDA9F83A78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47964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DC438-9558-49AC-805F-803E0F1539DE}" type="datetimeFigureOut">
              <a:rPr lang="id-ID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28/10/2021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821A4D-80E2-4AFF-8019-BED045BE6BE9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85586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3AEEA-18C1-4A53-BBD6-9A92DAB13B3E}" type="datetimeFigureOut">
              <a:rPr lang="id-ID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28/10/2021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AA36DA-6FDE-40D7-9063-401E669F4EEC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844947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46731-7E8F-4901-89D5-7739827D740C}" type="datetimeFigureOut">
              <a:rPr lang="id-ID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28/10/2021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60C19-8A18-40B7-82A1-FCD57E7CC2B3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09668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70D69-F801-4F27-85CC-CECE8382928D}" type="datetimeFigureOut">
              <a:rPr lang="id-ID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28/10/2021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5F8FC3-B8A5-4962-B3C3-E5FB52B19716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571188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16C7A-AC85-40F6-82A0-0395403EAB13}" type="datetimeFigureOut">
              <a:rPr lang="id-ID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28/10/2021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FA7C06-263B-4C07-B3F7-33CA6CA42C12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457093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F1046-055F-4F96-9C96-637583AB000F}" type="datetimeFigureOut">
              <a:rPr lang="id-ID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28/10/2021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2FB96C-CA27-44A6-8F2E-8F1165DEAB08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989101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FE5C8-F255-4B09-AE76-E522E974F81D}" type="datetimeFigureOut">
              <a:rPr lang="id-ID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28/10/2021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AA975-5EDD-433F-88C9-9962D4DA7EF5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996846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d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0234C-2C4C-4231-89E5-3B8890307980}" type="datetimeFigureOut">
              <a:rPr lang="id-ID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28/10/2021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A92AB-0C93-4016-BE96-EA22B2433255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632046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413D5-BD85-4978-A1CC-B09BB37FCEE4}" type="datetimeFigureOut">
              <a:rPr lang="id-ID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28/10/2021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5978DD-C48C-4F2C-9305-0424C9D48A32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53156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D1DE2E88-6A87-4923-A695-C08C6C89DECA}"/>
              </a:ext>
            </a:extLst>
          </p:cNvPr>
          <p:cNvSpPr/>
          <p:nvPr userDrawn="1"/>
        </p:nvSpPr>
        <p:spPr>
          <a:xfrm>
            <a:off x="173631" y="0"/>
            <a:ext cx="942221" cy="1583239"/>
          </a:xfrm>
          <a:custGeom>
            <a:avLst/>
            <a:gdLst>
              <a:gd name="connsiteX0" fmla="*/ 238907 w 561676"/>
              <a:gd name="connsiteY0" fmla="*/ 482 h 943801"/>
              <a:gd name="connsiteX1" fmla="*/ 358608 w 561676"/>
              <a:gd name="connsiteY1" fmla="*/ 22 h 943801"/>
              <a:gd name="connsiteX2" fmla="*/ 390836 w 561676"/>
              <a:gd name="connsiteY2" fmla="*/ 22581 h 943801"/>
              <a:gd name="connsiteX3" fmla="*/ 563022 w 561676"/>
              <a:gd name="connsiteY3" fmla="*/ 488036 h 943801"/>
              <a:gd name="connsiteX4" fmla="*/ 540923 w 561676"/>
              <a:gd name="connsiteY4" fmla="*/ 517501 h 943801"/>
              <a:gd name="connsiteX5" fmla="*/ 319015 w 561676"/>
              <a:gd name="connsiteY5" fmla="*/ 517501 h 943801"/>
              <a:gd name="connsiteX6" fmla="*/ 295075 w 561676"/>
              <a:gd name="connsiteY6" fmla="*/ 551109 h 943801"/>
              <a:gd name="connsiteX7" fmla="*/ 434573 w 561676"/>
              <a:gd name="connsiteY7" fmla="*/ 912056 h 943801"/>
              <a:gd name="connsiteX8" fmla="*/ 437796 w 561676"/>
              <a:gd name="connsiteY8" fmla="*/ 920343 h 943801"/>
              <a:gd name="connsiteX9" fmla="*/ 431811 w 561676"/>
              <a:gd name="connsiteY9" fmla="*/ 944743 h 943801"/>
              <a:gd name="connsiteX10" fmla="*/ 408331 w 561676"/>
              <a:gd name="connsiteY10" fmla="*/ 935996 h 943801"/>
              <a:gd name="connsiteX11" fmla="*/ 288169 w 561676"/>
              <a:gd name="connsiteY11" fmla="*/ 771176 h 943801"/>
              <a:gd name="connsiteX12" fmla="*/ 10553 w 561676"/>
              <a:gd name="connsiteY12" fmla="*/ 389973 h 943801"/>
              <a:gd name="connsiteX13" fmla="*/ 2266 w 561676"/>
              <a:gd name="connsiteY13" fmla="*/ 361428 h 943801"/>
              <a:gd name="connsiteX14" fmla="*/ 28969 w 561676"/>
              <a:gd name="connsiteY14" fmla="*/ 352681 h 943801"/>
              <a:gd name="connsiteX15" fmla="*/ 185502 w 561676"/>
              <a:gd name="connsiteY15" fmla="*/ 352681 h 943801"/>
              <a:gd name="connsiteX16" fmla="*/ 208061 w 561676"/>
              <a:gd name="connsiteY16" fmla="*/ 319993 h 943801"/>
              <a:gd name="connsiteX17" fmla="*/ 97567 w 561676"/>
              <a:gd name="connsiteY17" fmla="*/ 34551 h 943801"/>
              <a:gd name="connsiteX18" fmla="*/ 120587 w 561676"/>
              <a:gd name="connsiteY18" fmla="*/ 482 h 943801"/>
              <a:gd name="connsiteX19" fmla="*/ 238907 w 561676"/>
              <a:gd name="connsiteY19" fmla="*/ 482 h 9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1676" h="943801">
                <a:moveTo>
                  <a:pt x="238907" y="482"/>
                </a:moveTo>
                <a:cubicBezTo>
                  <a:pt x="278961" y="482"/>
                  <a:pt x="318555" y="1403"/>
                  <a:pt x="358608" y="22"/>
                </a:cubicBezTo>
                <a:cubicBezTo>
                  <a:pt x="376103" y="-439"/>
                  <a:pt x="384851" y="6467"/>
                  <a:pt x="390836" y="22581"/>
                </a:cubicBezTo>
                <a:cubicBezTo>
                  <a:pt x="447924" y="178193"/>
                  <a:pt x="505473" y="333344"/>
                  <a:pt x="563022" y="488036"/>
                </a:cubicBezTo>
                <a:cubicBezTo>
                  <a:pt x="570388" y="508293"/>
                  <a:pt x="563943" y="517501"/>
                  <a:pt x="540923" y="517501"/>
                </a:cubicBezTo>
                <a:cubicBezTo>
                  <a:pt x="466800" y="517501"/>
                  <a:pt x="393138" y="517501"/>
                  <a:pt x="319015" y="517501"/>
                </a:cubicBezTo>
                <a:cubicBezTo>
                  <a:pt x="290010" y="517501"/>
                  <a:pt x="284946" y="524407"/>
                  <a:pt x="295075" y="551109"/>
                </a:cubicBezTo>
                <a:cubicBezTo>
                  <a:pt x="341574" y="671271"/>
                  <a:pt x="388074" y="791894"/>
                  <a:pt x="434573" y="912056"/>
                </a:cubicBezTo>
                <a:cubicBezTo>
                  <a:pt x="435494" y="914818"/>
                  <a:pt x="436875" y="917580"/>
                  <a:pt x="437796" y="920343"/>
                </a:cubicBezTo>
                <a:cubicBezTo>
                  <a:pt x="441018" y="930011"/>
                  <a:pt x="442400" y="939219"/>
                  <a:pt x="431811" y="944743"/>
                </a:cubicBezTo>
                <a:cubicBezTo>
                  <a:pt x="421222" y="950268"/>
                  <a:pt x="414316" y="944283"/>
                  <a:pt x="408331" y="935996"/>
                </a:cubicBezTo>
                <a:cubicBezTo>
                  <a:pt x="368277" y="880749"/>
                  <a:pt x="328223" y="825963"/>
                  <a:pt x="288169" y="771176"/>
                </a:cubicBezTo>
                <a:cubicBezTo>
                  <a:pt x="195630" y="644108"/>
                  <a:pt x="103092" y="517040"/>
                  <a:pt x="10553" y="389973"/>
                </a:cubicBezTo>
                <a:cubicBezTo>
                  <a:pt x="4568" y="381685"/>
                  <a:pt x="-4179" y="373398"/>
                  <a:pt x="2266" y="361428"/>
                </a:cubicBezTo>
                <a:cubicBezTo>
                  <a:pt x="8251" y="350839"/>
                  <a:pt x="19301" y="352681"/>
                  <a:pt x="28969" y="352681"/>
                </a:cubicBezTo>
                <a:cubicBezTo>
                  <a:pt x="80993" y="352681"/>
                  <a:pt x="133477" y="352681"/>
                  <a:pt x="185502" y="352681"/>
                </a:cubicBezTo>
                <a:cubicBezTo>
                  <a:pt x="211744" y="352681"/>
                  <a:pt x="217269" y="344394"/>
                  <a:pt x="208061" y="319993"/>
                </a:cubicBezTo>
                <a:cubicBezTo>
                  <a:pt x="171230" y="224692"/>
                  <a:pt x="134398" y="129391"/>
                  <a:pt x="97567" y="34551"/>
                </a:cubicBezTo>
                <a:cubicBezTo>
                  <a:pt x="86978" y="7388"/>
                  <a:pt x="91582" y="482"/>
                  <a:pt x="120587" y="482"/>
                </a:cubicBezTo>
                <a:cubicBezTo>
                  <a:pt x="160180" y="482"/>
                  <a:pt x="199313" y="482"/>
                  <a:pt x="238907" y="48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4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5115276D-F3BF-43F2-930C-943D3CCC450E}"/>
              </a:ext>
            </a:extLst>
          </p:cNvPr>
          <p:cNvSpPr/>
          <p:nvPr userDrawn="1"/>
        </p:nvSpPr>
        <p:spPr>
          <a:xfrm>
            <a:off x="1265750" y="0"/>
            <a:ext cx="542368" cy="911356"/>
          </a:xfrm>
          <a:custGeom>
            <a:avLst/>
            <a:gdLst>
              <a:gd name="connsiteX0" fmla="*/ 238907 w 561676"/>
              <a:gd name="connsiteY0" fmla="*/ 482 h 943801"/>
              <a:gd name="connsiteX1" fmla="*/ 358608 w 561676"/>
              <a:gd name="connsiteY1" fmla="*/ 22 h 943801"/>
              <a:gd name="connsiteX2" fmla="*/ 390836 w 561676"/>
              <a:gd name="connsiteY2" fmla="*/ 22581 h 943801"/>
              <a:gd name="connsiteX3" fmla="*/ 563022 w 561676"/>
              <a:gd name="connsiteY3" fmla="*/ 488036 h 943801"/>
              <a:gd name="connsiteX4" fmla="*/ 540923 w 561676"/>
              <a:gd name="connsiteY4" fmla="*/ 517501 h 943801"/>
              <a:gd name="connsiteX5" fmla="*/ 319015 w 561676"/>
              <a:gd name="connsiteY5" fmla="*/ 517501 h 943801"/>
              <a:gd name="connsiteX6" fmla="*/ 295075 w 561676"/>
              <a:gd name="connsiteY6" fmla="*/ 551109 h 943801"/>
              <a:gd name="connsiteX7" fmla="*/ 434573 w 561676"/>
              <a:gd name="connsiteY7" fmla="*/ 912056 h 943801"/>
              <a:gd name="connsiteX8" fmla="*/ 437796 w 561676"/>
              <a:gd name="connsiteY8" fmla="*/ 920343 h 943801"/>
              <a:gd name="connsiteX9" fmla="*/ 431811 w 561676"/>
              <a:gd name="connsiteY9" fmla="*/ 944743 h 943801"/>
              <a:gd name="connsiteX10" fmla="*/ 408331 w 561676"/>
              <a:gd name="connsiteY10" fmla="*/ 935996 h 943801"/>
              <a:gd name="connsiteX11" fmla="*/ 288169 w 561676"/>
              <a:gd name="connsiteY11" fmla="*/ 771176 h 943801"/>
              <a:gd name="connsiteX12" fmla="*/ 10553 w 561676"/>
              <a:gd name="connsiteY12" fmla="*/ 389973 h 943801"/>
              <a:gd name="connsiteX13" fmla="*/ 2266 w 561676"/>
              <a:gd name="connsiteY13" fmla="*/ 361428 h 943801"/>
              <a:gd name="connsiteX14" fmla="*/ 28969 w 561676"/>
              <a:gd name="connsiteY14" fmla="*/ 352681 h 943801"/>
              <a:gd name="connsiteX15" fmla="*/ 185502 w 561676"/>
              <a:gd name="connsiteY15" fmla="*/ 352681 h 943801"/>
              <a:gd name="connsiteX16" fmla="*/ 208061 w 561676"/>
              <a:gd name="connsiteY16" fmla="*/ 319993 h 943801"/>
              <a:gd name="connsiteX17" fmla="*/ 97567 w 561676"/>
              <a:gd name="connsiteY17" fmla="*/ 34551 h 943801"/>
              <a:gd name="connsiteX18" fmla="*/ 120587 w 561676"/>
              <a:gd name="connsiteY18" fmla="*/ 482 h 943801"/>
              <a:gd name="connsiteX19" fmla="*/ 238907 w 561676"/>
              <a:gd name="connsiteY19" fmla="*/ 482 h 9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1676" h="943801">
                <a:moveTo>
                  <a:pt x="238907" y="482"/>
                </a:moveTo>
                <a:cubicBezTo>
                  <a:pt x="278961" y="482"/>
                  <a:pt x="318555" y="1403"/>
                  <a:pt x="358608" y="22"/>
                </a:cubicBezTo>
                <a:cubicBezTo>
                  <a:pt x="376103" y="-439"/>
                  <a:pt x="384851" y="6467"/>
                  <a:pt x="390836" y="22581"/>
                </a:cubicBezTo>
                <a:cubicBezTo>
                  <a:pt x="447924" y="178193"/>
                  <a:pt x="505473" y="333344"/>
                  <a:pt x="563022" y="488036"/>
                </a:cubicBezTo>
                <a:cubicBezTo>
                  <a:pt x="570388" y="508293"/>
                  <a:pt x="563943" y="517501"/>
                  <a:pt x="540923" y="517501"/>
                </a:cubicBezTo>
                <a:cubicBezTo>
                  <a:pt x="466800" y="517501"/>
                  <a:pt x="393138" y="517501"/>
                  <a:pt x="319015" y="517501"/>
                </a:cubicBezTo>
                <a:cubicBezTo>
                  <a:pt x="290010" y="517501"/>
                  <a:pt x="284946" y="524407"/>
                  <a:pt x="295075" y="551109"/>
                </a:cubicBezTo>
                <a:cubicBezTo>
                  <a:pt x="341574" y="671271"/>
                  <a:pt x="388074" y="791894"/>
                  <a:pt x="434573" y="912056"/>
                </a:cubicBezTo>
                <a:cubicBezTo>
                  <a:pt x="435494" y="914818"/>
                  <a:pt x="436875" y="917580"/>
                  <a:pt x="437796" y="920343"/>
                </a:cubicBezTo>
                <a:cubicBezTo>
                  <a:pt x="441018" y="930011"/>
                  <a:pt x="442400" y="939219"/>
                  <a:pt x="431811" y="944743"/>
                </a:cubicBezTo>
                <a:cubicBezTo>
                  <a:pt x="421222" y="950268"/>
                  <a:pt x="414316" y="944283"/>
                  <a:pt x="408331" y="935996"/>
                </a:cubicBezTo>
                <a:cubicBezTo>
                  <a:pt x="368277" y="880749"/>
                  <a:pt x="328223" y="825963"/>
                  <a:pt x="288169" y="771176"/>
                </a:cubicBezTo>
                <a:cubicBezTo>
                  <a:pt x="195630" y="644108"/>
                  <a:pt x="103092" y="517040"/>
                  <a:pt x="10553" y="389973"/>
                </a:cubicBezTo>
                <a:cubicBezTo>
                  <a:pt x="4568" y="381685"/>
                  <a:pt x="-4179" y="373398"/>
                  <a:pt x="2266" y="361428"/>
                </a:cubicBezTo>
                <a:cubicBezTo>
                  <a:pt x="8251" y="350839"/>
                  <a:pt x="19301" y="352681"/>
                  <a:pt x="28969" y="352681"/>
                </a:cubicBezTo>
                <a:cubicBezTo>
                  <a:pt x="80993" y="352681"/>
                  <a:pt x="133477" y="352681"/>
                  <a:pt x="185502" y="352681"/>
                </a:cubicBezTo>
                <a:cubicBezTo>
                  <a:pt x="211744" y="352681"/>
                  <a:pt x="217269" y="344394"/>
                  <a:pt x="208061" y="319993"/>
                </a:cubicBezTo>
                <a:cubicBezTo>
                  <a:pt x="171230" y="224692"/>
                  <a:pt x="134398" y="129391"/>
                  <a:pt x="97567" y="34551"/>
                </a:cubicBezTo>
                <a:cubicBezTo>
                  <a:pt x="86978" y="7388"/>
                  <a:pt x="91582" y="482"/>
                  <a:pt x="120587" y="482"/>
                </a:cubicBezTo>
                <a:cubicBezTo>
                  <a:pt x="160180" y="482"/>
                  <a:pt x="199313" y="482"/>
                  <a:pt x="238907" y="48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4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5AA93-1D8F-41A0-885F-3574C8AB405F}" type="datetimeFigureOut">
              <a:rPr lang="id-ID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28/10/2021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ED737B-5D11-4B09-A3EC-46D48AD14367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429622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991707-3237-4A02-81DF-F0BEE1C83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D0444E9-C0CC-4303-BDB7-ED2243D656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38D586F-E414-4D99-B065-9F62CBC14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3712-60BA-425A-9FB3-A676578A6271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28/10/2021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B771F2D-87C2-4337-8CD9-32FE2661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294E96-25D1-49ED-A038-FE9B83917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6D7ED-4953-4BC9-BCD1-690197137BCF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3793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58BF23-E9FB-40BD-A911-D498C354A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949AA-C205-4898-86CE-70F01F86B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88397A5-3D37-4C72-BB9C-36B5AF9B2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3712-60BA-425A-9FB3-A676578A6271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28/10/2021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23EAA6D-4D61-4577-A5F3-65E41379F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A47A8D-FD5E-460D-9189-4BBEDCC97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6D7ED-4953-4BC9-BCD1-690197137BCF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7609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51CEC6-DF8B-4DB9-BA87-30220330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05E5C90-C0B9-4363-B195-E1C82189C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79B915-634E-4575-B835-AE84686A6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3712-60BA-425A-9FB3-A676578A6271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28/10/2021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BAA3D7C-9DE5-43AE-A27C-D67F036AB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F19495-77EF-46B4-9EB1-4122C1B0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6D7ED-4953-4BC9-BCD1-690197137BCF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1468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1C4038-E699-4B3A-AF5A-242D0E4A9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6A52C71-3293-407F-A36B-17F83A057A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9632A02-1FF6-4F66-9BC5-940C00CAD5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B008531-940E-41F2-B727-3DFD3C4D8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3712-60BA-425A-9FB3-A676578A6271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28/10/2021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104260B-08C4-4E70-B58E-655DA2A24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88AB3A3-26E0-47ED-8B7E-CE303007F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6D7ED-4953-4BC9-BCD1-690197137BCF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2562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44EB6B-5535-476B-98C1-3E260BA7A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5469ADA-FA3F-4D5E-B092-60162C83B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145ABB7-F4A8-408B-B57C-21DB02FBB5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FDDE0BF-C885-4516-956F-8BCD7F741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CDB12A0-F00A-41BA-88BA-7AC89D654F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5BB336F-D5D3-4F1D-8AF2-5A7EDBAA7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3712-60BA-425A-9FB3-A676578A6271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28/10/2021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A10A89B-EACF-4AD6-B460-BE11F1446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8D66628-FEF2-469F-B028-2F4D3F96D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6D7ED-4953-4BC9-BCD1-690197137BCF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4384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418E9B-D686-4851-8386-7A5730229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04E53BB-C865-446A-AFBF-738602C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3712-60BA-425A-9FB3-A676578A6271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28/10/2021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D605D50-842B-4E21-9B8D-F99AEB453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E8CFCF9-F7ED-4463-B0AF-9E45529E0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6D7ED-4953-4BC9-BCD1-690197137BCF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488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B1C3742-A46D-46DA-8298-4088CB819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3712-60BA-425A-9FB3-A676578A6271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28/10/2021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B665BB7-0F88-4627-BF4B-D53A851F2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0028838-9C9F-486E-8F84-7CA548803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6D7ED-4953-4BC9-BCD1-690197137BCF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189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DC5E7F-572E-40AF-9FCF-C160E799F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500747-97A8-45AA-9FAA-0240D23E3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51B5B2F-C06E-4532-8634-0BB42B6DA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7810733-F3D3-4678-9684-A141C1F2C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3712-60BA-425A-9FB3-A676578A6271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28/10/2021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860F43A-BE38-4FD8-B11D-7A42AEAE5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ED71107-B360-4318-8404-79861EBDD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6D7ED-4953-4BC9-BCD1-690197137BCF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5301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D6ADD1-6309-47E8-84A3-288BB6F91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003A8FC-DE31-44E9-9157-D2D45A4B2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F9AF03D-D3DB-4A57-BE8F-E0570D5A5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1C59E49-1AB6-461D-9D14-CA4B56AF6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3712-60BA-425A-9FB3-A676578A6271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28/10/2021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4DF01DF-19F5-478F-A722-783D50F4C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E2F1893-0A17-437E-9D8F-8505114E1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6D7ED-4953-4BC9-BCD1-690197137BCF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015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F3E69537-CC5A-4694-B61B-401CDCE14E9F}"/>
              </a:ext>
            </a:extLst>
          </p:cNvPr>
          <p:cNvGrpSpPr/>
          <p:nvPr userDrawn="1"/>
        </p:nvGrpSpPr>
        <p:grpSpPr>
          <a:xfrm>
            <a:off x="323529" y="4603539"/>
            <a:ext cx="11654798" cy="2035618"/>
            <a:chOff x="323529" y="4603539"/>
            <a:chExt cx="11654798" cy="203561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F2045BAE-2033-4781-88D7-3316C0868B69}"/>
                </a:ext>
              </a:extLst>
            </p:cNvPr>
            <p:cNvSpPr/>
            <p:nvPr/>
          </p:nvSpPr>
          <p:spPr>
            <a:xfrm rot="16200000">
              <a:off x="363852" y="6186863"/>
              <a:ext cx="411971" cy="492617"/>
            </a:xfrm>
            <a:custGeom>
              <a:avLst/>
              <a:gdLst>
                <a:gd name="connsiteX0" fmla="*/ 182559 w 565444"/>
                <a:gd name="connsiteY0" fmla="*/ 37056 h 676134"/>
                <a:gd name="connsiteX1" fmla="*/ 182559 w 565444"/>
                <a:gd name="connsiteY1" fmla="*/ 175472 h 676134"/>
                <a:gd name="connsiteX2" fmla="*/ 108447 w 565444"/>
                <a:gd name="connsiteY2" fmla="*/ 175472 h 676134"/>
                <a:gd name="connsiteX3" fmla="*/ 108447 w 565444"/>
                <a:gd name="connsiteY3" fmla="*/ 37056 h 676134"/>
                <a:gd name="connsiteX4" fmla="*/ 145503 w 565444"/>
                <a:gd name="connsiteY4" fmla="*/ 0 h 676134"/>
                <a:gd name="connsiteX5" fmla="*/ 182559 w 565444"/>
                <a:gd name="connsiteY5" fmla="*/ 37056 h 676134"/>
                <a:gd name="connsiteX6" fmla="*/ 456997 w 565444"/>
                <a:gd name="connsiteY6" fmla="*/ 37056 h 676134"/>
                <a:gd name="connsiteX7" fmla="*/ 456997 w 565444"/>
                <a:gd name="connsiteY7" fmla="*/ 175472 h 676134"/>
                <a:gd name="connsiteX8" fmla="*/ 382885 w 565444"/>
                <a:gd name="connsiteY8" fmla="*/ 175472 h 676134"/>
                <a:gd name="connsiteX9" fmla="*/ 382885 w 565444"/>
                <a:gd name="connsiteY9" fmla="*/ 37056 h 676134"/>
                <a:gd name="connsiteX10" fmla="*/ 419941 w 565444"/>
                <a:gd name="connsiteY10" fmla="*/ 0 h 676134"/>
                <a:gd name="connsiteX11" fmla="*/ 456997 w 565444"/>
                <a:gd name="connsiteY11" fmla="*/ 37056 h 676134"/>
                <a:gd name="connsiteX12" fmla="*/ 486829 w 565444"/>
                <a:gd name="connsiteY12" fmla="*/ 382985 h 676134"/>
                <a:gd name="connsiteX13" fmla="*/ 483130 w 565444"/>
                <a:gd name="connsiteY13" fmla="*/ 374057 h 676134"/>
                <a:gd name="connsiteX14" fmla="*/ 474202 w 565444"/>
                <a:gd name="connsiteY14" fmla="*/ 370359 h 676134"/>
                <a:gd name="connsiteX15" fmla="*/ 91243 w 565444"/>
                <a:gd name="connsiteY15" fmla="*/ 370358 h 676134"/>
                <a:gd name="connsiteX16" fmla="*/ 78616 w 565444"/>
                <a:gd name="connsiteY16" fmla="*/ 382985 h 676134"/>
                <a:gd name="connsiteX17" fmla="*/ 78615 w 565444"/>
                <a:gd name="connsiteY17" fmla="*/ 382985 h 676134"/>
                <a:gd name="connsiteX18" fmla="*/ 91242 w 565444"/>
                <a:gd name="connsiteY18" fmla="*/ 395612 h 676134"/>
                <a:gd name="connsiteX19" fmla="*/ 474202 w 565444"/>
                <a:gd name="connsiteY19" fmla="*/ 395612 h 676134"/>
                <a:gd name="connsiteX20" fmla="*/ 483130 w 565444"/>
                <a:gd name="connsiteY20" fmla="*/ 391914 h 676134"/>
                <a:gd name="connsiteX21" fmla="*/ 486829 w 565444"/>
                <a:gd name="connsiteY21" fmla="*/ 329550 h 676134"/>
                <a:gd name="connsiteX22" fmla="*/ 483130 w 565444"/>
                <a:gd name="connsiteY22" fmla="*/ 320622 h 676134"/>
                <a:gd name="connsiteX23" fmla="*/ 474202 w 565444"/>
                <a:gd name="connsiteY23" fmla="*/ 316924 h 676134"/>
                <a:gd name="connsiteX24" fmla="*/ 91243 w 565444"/>
                <a:gd name="connsiteY24" fmla="*/ 316923 h 676134"/>
                <a:gd name="connsiteX25" fmla="*/ 78616 w 565444"/>
                <a:gd name="connsiteY25" fmla="*/ 329550 h 676134"/>
                <a:gd name="connsiteX26" fmla="*/ 78615 w 565444"/>
                <a:gd name="connsiteY26" fmla="*/ 329550 h 676134"/>
                <a:gd name="connsiteX27" fmla="*/ 91242 w 565444"/>
                <a:gd name="connsiteY27" fmla="*/ 342177 h 676134"/>
                <a:gd name="connsiteX28" fmla="*/ 474202 w 565444"/>
                <a:gd name="connsiteY28" fmla="*/ 342177 h 676134"/>
                <a:gd name="connsiteX29" fmla="*/ 483130 w 565444"/>
                <a:gd name="connsiteY29" fmla="*/ 338479 h 676134"/>
                <a:gd name="connsiteX30" fmla="*/ 486829 w 565444"/>
                <a:gd name="connsiteY30" fmla="*/ 276115 h 676134"/>
                <a:gd name="connsiteX31" fmla="*/ 483130 w 565444"/>
                <a:gd name="connsiteY31" fmla="*/ 267187 h 676134"/>
                <a:gd name="connsiteX32" fmla="*/ 474202 w 565444"/>
                <a:gd name="connsiteY32" fmla="*/ 263489 h 676134"/>
                <a:gd name="connsiteX33" fmla="*/ 91243 w 565444"/>
                <a:gd name="connsiteY33" fmla="*/ 263488 h 676134"/>
                <a:gd name="connsiteX34" fmla="*/ 78616 w 565444"/>
                <a:gd name="connsiteY34" fmla="*/ 276115 h 676134"/>
                <a:gd name="connsiteX35" fmla="*/ 78615 w 565444"/>
                <a:gd name="connsiteY35" fmla="*/ 276115 h 676134"/>
                <a:gd name="connsiteX36" fmla="*/ 91242 w 565444"/>
                <a:gd name="connsiteY36" fmla="*/ 288742 h 676134"/>
                <a:gd name="connsiteX37" fmla="*/ 474202 w 565444"/>
                <a:gd name="connsiteY37" fmla="*/ 288742 h 676134"/>
                <a:gd name="connsiteX38" fmla="*/ 483130 w 565444"/>
                <a:gd name="connsiteY38" fmla="*/ 285044 h 676134"/>
                <a:gd name="connsiteX39" fmla="*/ 565444 w 565444"/>
                <a:gd name="connsiteY39" fmla="*/ 194687 h 676134"/>
                <a:gd name="connsiteX40" fmla="*/ 546230 w 565444"/>
                <a:gd name="connsiteY40" fmla="*/ 213901 h 676134"/>
                <a:gd name="connsiteX41" fmla="*/ 525276 w 565444"/>
                <a:gd name="connsiteY41" fmla="*/ 213901 h 676134"/>
                <a:gd name="connsiteX42" fmla="*/ 508899 w 565444"/>
                <a:gd name="connsiteY42" fmla="*/ 524387 h 676134"/>
                <a:gd name="connsiteX43" fmla="*/ 378242 w 565444"/>
                <a:gd name="connsiteY43" fmla="*/ 676134 h 676134"/>
                <a:gd name="connsiteX44" fmla="*/ 184454 w 565444"/>
                <a:gd name="connsiteY44" fmla="*/ 676134 h 676134"/>
                <a:gd name="connsiteX45" fmla="*/ 53798 w 565444"/>
                <a:gd name="connsiteY45" fmla="*/ 524387 h 676134"/>
                <a:gd name="connsiteX46" fmla="*/ 37421 w 565444"/>
                <a:gd name="connsiteY46" fmla="*/ 213901 h 676134"/>
                <a:gd name="connsiteX47" fmla="*/ 19214 w 565444"/>
                <a:gd name="connsiteY47" fmla="*/ 213901 h 676134"/>
                <a:gd name="connsiteX48" fmla="*/ 0 w 565444"/>
                <a:gd name="connsiteY48" fmla="*/ 194687 h 676134"/>
                <a:gd name="connsiteX49" fmla="*/ 19214 w 565444"/>
                <a:gd name="connsiteY49" fmla="*/ 175473 h 676134"/>
                <a:gd name="connsiteX50" fmla="*/ 546230 w 565444"/>
                <a:gd name="connsiteY50" fmla="*/ 175473 h 676134"/>
                <a:gd name="connsiteX51" fmla="*/ 565444 w 565444"/>
                <a:gd name="connsiteY51" fmla="*/ 194687 h 676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65444" h="676134">
                  <a:moveTo>
                    <a:pt x="182559" y="37056"/>
                  </a:moveTo>
                  <a:lnTo>
                    <a:pt x="182559" y="175472"/>
                  </a:lnTo>
                  <a:lnTo>
                    <a:pt x="108447" y="175472"/>
                  </a:lnTo>
                  <a:lnTo>
                    <a:pt x="108447" y="37056"/>
                  </a:lnTo>
                  <a:cubicBezTo>
                    <a:pt x="108447" y="16591"/>
                    <a:pt x="125038" y="0"/>
                    <a:pt x="145503" y="0"/>
                  </a:cubicBezTo>
                  <a:cubicBezTo>
                    <a:pt x="165968" y="0"/>
                    <a:pt x="182559" y="16591"/>
                    <a:pt x="182559" y="37056"/>
                  </a:cubicBezTo>
                  <a:close/>
                  <a:moveTo>
                    <a:pt x="456997" y="37056"/>
                  </a:moveTo>
                  <a:lnTo>
                    <a:pt x="456997" y="175472"/>
                  </a:lnTo>
                  <a:lnTo>
                    <a:pt x="382885" y="175472"/>
                  </a:lnTo>
                  <a:lnTo>
                    <a:pt x="382885" y="37056"/>
                  </a:lnTo>
                  <a:cubicBezTo>
                    <a:pt x="382885" y="16591"/>
                    <a:pt x="399476" y="0"/>
                    <a:pt x="419941" y="0"/>
                  </a:cubicBezTo>
                  <a:cubicBezTo>
                    <a:pt x="440406" y="0"/>
                    <a:pt x="456997" y="16591"/>
                    <a:pt x="456997" y="37056"/>
                  </a:cubicBezTo>
                  <a:close/>
                  <a:moveTo>
                    <a:pt x="486829" y="382985"/>
                  </a:moveTo>
                  <a:lnTo>
                    <a:pt x="483130" y="374057"/>
                  </a:lnTo>
                  <a:cubicBezTo>
                    <a:pt x="480845" y="371772"/>
                    <a:pt x="477689" y="370359"/>
                    <a:pt x="474202" y="370359"/>
                  </a:cubicBezTo>
                  <a:lnTo>
                    <a:pt x="91243" y="370358"/>
                  </a:lnTo>
                  <a:cubicBezTo>
                    <a:pt x="84269" y="370358"/>
                    <a:pt x="78616" y="376011"/>
                    <a:pt x="78616" y="382985"/>
                  </a:cubicBezTo>
                  <a:lnTo>
                    <a:pt x="78615" y="382985"/>
                  </a:lnTo>
                  <a:cubicBezTo>
                    <a:pt x="78615" y="389959"/>
                    <a:pt x="84268" y="395612"/>
                    <a:pt x="91242" y="395612"/>
                  </a:cubicBezTo>
                  <a:lnTo>
                    <a:pt x="474202" y="395612"/>
                  </a:lnTo>
                  <a:cubicBezTo>
                    <a:pt x="477689" y="395612"/>
                    <a:pt x="480845" y="394199"/>
                    <a:pt x="483130" y="391914"/>
                  </a:cubicBezTo>
                  <a:close/>
                  <a:moveTo>
                    <a:pt x="486829" y="329550"/>
                  </a:moveTo>
                  <a:lnTo>
                    <a:pt x="483130" y="320622"/>
                  </a:lnTo>
                  <a:cubicBezTo>
                    <a:pt x="480845" y="318337"/>
                    <a:pt x="477689" y="316924"/>
                    <a:pt x="474202" y="316924"/>
                  </a:cubicBezTo>
                  <a:lnTo>
                    <a:pt x="91243" y="316923"/>
                  </a:lnTo>
                  <a:cubicBezTo>
                    <a:pt x="84269" y="316923"/>
                    <a:pt x="78616" y="322576"/>
                    <a:pt x="78616" y="329550"/>
                  </a:cubicBezTo>
                  <a:lnTo>
                    <a:pt x="78615" y="329550"/>
                  </a:lnTo>
                  <a:cubicBezTo>
                    <a:pt x="78615" y="336524"/>
                    <a:pt x="84268" y="342177"/>
                    <a:pt x="91242" y="342177"/>
                  </a:cubicBezTo>
                  <a:lnTo>
                    <a:pt x="474202" y="342177"/>
                  </a:lnTo>
                  <a:cubicBezTo>
                    <a:pt x="477689" y="342177"/>
                    <a:pt x="480845" y="340764"/>
                    <a:pt x="483130" y="338479"/>
                  </a:cubicBezTo>
                  <a:close/>
                  <a:moveTo>
                    <a:pt x="486829" y="276115"/>
                  </a:moveTo>
                  <a:lnTo>
                    <a:pt x="483130" y="267187"/>
                  </a:lnTo>
                  <a:cubicBezTo>
                    <a:pt x="480845" y="264902"/>
                    <a:pt x="477689" y="263489"/>
                    <a:pt x="474202" y="263489"/>
                  </a:cubicBezTo>
                  <a:lnTo>
                    <a:pt x="91243" y="263488"/>
                  </a:lnTo>
                  <a:cubicBezTo>
                    <a:pt x="84269" y="263488"/>
                    <a:pt x="78616" y="269141"/>
                    <a:pt x="78616" y="276115"/>
                  </a:cubicBezTo>
                  <a:lnTo>
                    <a:pt x="78615" y="276115"/>
                  </a:lnTo>
                  <a:cubicBezTo>
                    <a:pt x="78615" y="283089"/>
                    <a:pt x="84268" y="288742"/>
                    <a:pt x="91242" y="288742"/>
                  </a:cubicBezTo>
                  <a:lnTo>
                    <a:pt x="474202" y="288742"/>
                  </a:lnTo>
                  <a:cubicBezTo>
                    <a:pt x="477689" y="288742"/>
                    <a:pt x="480845" y="287329"/>
                    <a:pt x="483130" y="285044"/>
                  </a:cubicBezTo>
                  <a:close/>
                  <a:moveTo>
                    <a:pt x="565444" y="194687"/>
                  </a:moveTo>
                  <a:cubicBezTo>
                    <a:pt x="565444" y="205299"/>
                    <a:pt x="556842" y="213901"/>
                    <a:pt x="546230" y="213901"/>
                  </a:cubicBezTo>
                  <a:lnTo>
                    <a:pt x="525276" y="213901"/>
                  </a:lnTo>
                  <a:lnTo>
                    <a:pt x="508899" y="524387"/>
                  </a:lnTo>
                  <a:cubicBezTo>
                    <a:pt x="504507" y="609787"/>
                    <a:pt x="447139" y="676134"/>
                    <a:pt x="378242" y="676134"/>
                  </a:cubicBezTo>
                  <a:lnTo>
                    <a:pt x="184454" y="676134"/>
                  </a:lnTo>
                  <a:cubicBezTo>
                    <a:pt x="115558" y="676134"/>
                    <a:pt x="58190" y="609787"/>
                    <a:pt x="53798" y="524387"/>
                  </a:cubicBezTo>
                  <a:lnTo>
                    <a:pt x="37421" y="213901"/>
                  </a:lnTo>
                  <a:lnTo>
                    <a:pt x="19214" y="213901"/>
                  </a:lnTo>
                  <a:cubicBezTo>
                    <a:pt x="8602" y="213901"/>
                    <a:pt x="0" y="205299"/>
                    <a:pt x="0" y="194687"/>
                  </a:cubicBezTo>
                  <a:cubicBezTo>
                    <a:pt x="0" y="184075"/>
                    <a:pt x="8602" y="175473"/>
                    <a:pt x="19214" y="175473"/>
                  </a:cubicBezTo>
                  <a:lnTo>
                    <a:pt x="546230" y="175473"/>
                  </a:lnTo>
                  <a:cubicBezTo>
                    <a:pt x="556842" y="175473"/>
                    <a:pt x="565444" y="184075"/>
                    <a:pt x="565444" y="1946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Arrow: Bent 11">
              <a:extLst>
                <a:ext uri="{FF2B5EF4-FFF2-40B4-BE49-F238E27FC236}">
                  <a16:creationId xmlns="" xmlns:a16="http://schemas.microsoft.com/office/drawing/2014/main" id="{4C701790-911F-49B9-B58C-72E9534D4C93}"/>
                </a:ext>
              </a:extLst>
            </p:cNvPr>
            <p:cNvSpPr/>
            <p:nvPr/>
          </p:nvSpPr>
          <p:spPr>
            <a:xfrm flipH="1" flipV="1">
              <a:off x="816143" y="5935877"/>
              <a:ext cx="10779743" cy="582611"/>
            </a:xfrm>
            <a:prstGeom prst="bentArrow">
              <a:avLst>
                <a:gd name="adj1" fmla="val 14113"/>
                <a:gd name="adj2" fmla="val 12152"/>
                <a:gd name="adj3" fmla="val 0"/>
                <a:gd name="adj4" fmla="val 5453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A2CAA496-8808-490A-A588-30FACF8CED72}"/>
                </a:ext>
              </a:extLst>
            </p:cNvPr>
            <p:cNvSpPr/>
            <p:nvPr userDrawn="1"/>
          </p:nvSpPr>
          <p:spPr>
            <a:xfrm flipH="1">
              <a:off x="11086249" y="4603539"/>
              <a:ext cx="892078" cy="1332338"/>
            </a:xfrm>
            <a:custGeom>
              <a:avLst/>
              <a:gdLst>
                <a:gd name="connsiteX0" fmla="*/ 501893 w 892078"/>
                <a:gd name="connsiteY0" fmla="*/ 0 h 1332338"/>
                <a:gd name="connsiteX1" fmla="*/ 498205 w 892078"/>
                <a:gd name="connsiteY1" fmla="*/ 53000 h 1332338"/>
                <a:gd name="connsiteX2" fmla="*/ 456830 w 892078"/>
                <a:gd name="connsiteY2" fmla="*/ 120945 h 1332338"/>
                <a:gd name="connsiteX3" fmla="*/ 387912 w 892078"/>
                <a:gd name="connsiteY3" fmla="*/ 218109 h 1332338"/>
                <a:gd name="connsiteX4" fmla="*/ 391667 w 892078"/>
                <a:gd name="connsiteY4" fmla="*/ 334412 h 1332338"/>
                <a:gd name="connsiteX5" fmla="*/ 407219 w 892078"/>
                <a:gd name="connsiteY5" fmla="*/ 351214 h 1332338"/>
                <a:gd name="connsiteX6" fmla="*/ 413637 w 892078"/>
                <a:gd name="connsiteY6" fmla="*/ 474030 h 1332338"/>
                <a:gd name="connsiteX7" fmla="*/ 416812 w 892078"/>
                <a:gd name="connsiteY7" fmla="*/ 504492 h 1332338"/>
                <a:gd name="connsiteX8" fmla="*/ 402754 w 892078"/>
                <a:gd name="connsiteY8" fmla="*/ 505610 h 1332338"/>
                <a:gd name="connsiteX9" fmla="*/ 369924 w 892078"/>
                <a:gd name="connsiteY9" fmla="*/ 475906 h 1332338"/>
                <a:gd name="connsiteX10" fmla="*/ 126043 w 892078"/>
                <a:gd name="connsiteY10" fmla="*/ 282053 h 1332338"/>
                <a:gd name="connsiteX11" fmla="*/ 204209 w 892078"/>
                <a:gd name="connsiteY11" fmla="*/ 408681 h 1332338"/>
                <a:gd name="connsiteX12" fmla="*/ 344910 w 892078"/>
                <a:gd name="connsiteY12" fmla="*/ 500918 h 1332338"/>
                <a:gd name="connsiteX13" fmla="*/ 418387 w 892078"/>
                <a:gd name="connsiteY13" fmla="*/ 565015 h 1332338"/>
                <a:gd name="connsiteX14" fmla="*/ 404318 w 892078"/>
                <a:gd name="connsiteY14" fmla="*/ 841726 h 1332338"/>
                <a:gd name="connsiteX15" fmla="*/ 354290 w 892078"/>
                <a:gd name="connsiteY15" fmla="*/ 830783 h 1332338"/>
                <a:gd name="connsiteX16" fmla="*/ 353526 w 892078"/>
                <a:gd name="connsiteY16" fmla="*/ 831058 h 1332338"/>
                <a:gd name="connsiteX17" fmla="*/ 350580 w 892078"/>
                <a:gd name="connsiteY17" fmla="*/ 827584 h 1332338"/>
                <a:gd name="connsiteX18" fmla="*/ 347061 w 892078"/>
                <a:gd name="connsiteY18" fmla="*/ 800105 h 1332338"/>
                <a:gd name="connsiteX19" fmla="*/ 281402 w 892078"/>
                <a:gd name="connsiteY19" fmla="*/ 603126 h 1332338"/>
                <a:gd name="connsiteX20" fmla="*/ 0 w 892078"/>
                <a:gd name="connsiteY20" fmla="*/ 531211 h 1332338"/>
                <a:gd name="connsiteX21" fmla="*/ 87546 w 892078"/>
                <a:gd name="connsiteY21" fmla="*/ 639081 h 1332338"/>
                <a:gd name="connsiteX22" fmla="*/ 156335 w 892078"/>
                <a:gd name="connsiteY22" fmla="*/ 770401 h 1332338"/>
                <a:gd name="connsiteX23" fmla="*/ 309542 w 892078"/>
                <a:gd name="connsiteY23" fmla="*/ 829808 h 1332338"/>
                <a:gd name="connsiteX24" fmla="*/ 340979 w 892078"/>
                <a:gd name="connsiteY24" fmla="*/ 837942 h 1332338"/>
                <a:gd name="connsiteX25" fmla="*/ 348283 w 892078"/>
                <a:gd name="connsiteY25" fmla="*/ 838787 h 1332338"/>
                <a:gd name="connsiteX26" fmla="*/ 348036 w 892078"/>
                <a:gd name="connsiteY26" fmla="*/ 840162 h 1332338"/>
                <a:gd name="connsiteX27" fmla="*/ 405880 w 892078"/>
                <a:gd name="connsiteY27" fmla="*/ 949596 h 1332338"/>
                <a:gd name="connsiteX28" fmla="*/ 392717 w 892078"/>
                <a:gd name="connsiteY28" fmla="*/ 1332338 h 1332338"/>
                <a:gd name="connsiteX29" fmla="*/ 473368 w 892078"/>
                <a:gd name="connsiteY29" fmla="*/ 1332338 h 1332338"/>
                <a:gd name="connsiteX30" fmla="*/ 463724 w 892078"/>
                <a:gd name="connsiteY30" fmla="*/ 999622 h 1332338"/>
                <a:gd name="connsiteX31" fmla="*/ 476231 w 892078"/>
                <a:gd name="connsiteY31" fmla="*/ 908949 h 1332338"/>
                <a:gd name="connsiteX32" fmla="*/ 523131 w 892078"/>
                <a:gd name="connsiteY32" fmla="*/ 880809 h 1332338"/>
                <a:gd name="connsiteX33" fmla="*/ 827981 w 892078"/>
                <a:gd name="connsiteY33" fmla="*/ 722913 h 1332338"/>
                <a:gd name="connsiteX34" fmla="*/ 892078 w 892078"/>
                <a:gd name="connsiteY34" fmla="*/ 391486 h 1332338"/>
                <a:gd name="connsiteX35" fmla="*/ 671648 w 892078"/>
                <a:gd name="connsiteY35" fmla="*/ 560326 h 1332338"/>
                <a:gd name="connsiteX36" fmla="*/ 535636 w 892078"/>
                <a:gd name="connsiteY36" fmla="*/ 646309 h 1332338"/>
                <a:gd name="connsiteX37" fmla="*/ 480920 w 892078"/>
                <a:gd name="connsiteY37" fmla="*/ 830783 h 1332338"/>
                <a:gd name="connsiteX38" fmla="*/ 448091 w 892078"/>
                <a:gd name="connsiteY38" fmla="*/ 882373 h 1332338"/>
                <a:gd name="connsiteX39" fmla="*/ 448091 w 892078"/>
                <a:gd name="connsiteY39" fmla="*/ 608790 h 1332338"/>
                <a:gd name="connsiteX40" fmla="*/ 513752 w 892078"/>
                <a:gd name="connsiteY40" fmla="*/ 546257 h 1332338"/>
                <a:gd name="connsiteX41" fmla="*/ 582537 w 892078"/>
                <a:gd name="connsiteY41" fmla="*/ 540003 h 1332338"/>
                <a:gd name="connsiteX42" fmla="*/ 748253 w 892078"/>
                <a:gd name="connsiteY42" fmla="*/ 207012 h 1332338"/>
                <a:gd name="connsiteX43" fmla="*/ 596608 w 892078"/>
                <a:gd name="connsiteY43" fmla="*/ 313318 h 1332338"/>
                <a:gd name="connsiteX44" fmla="*/ 451217 w 892078"/>
                <a:gd name="connsiteY44" fmla="*/ 482159 h 1332338"/>
                <a:gd name="connsiteX45" fmla="*/ 445183 w 892078"/>
                <a:gd name="connsiteY45" fmla="*/ 497255 h 1332338"/>
                <a:gd name="connsiteX46" fmla="*/ 439086 w 892078"/>
                <a:gd name="connsiteY46" fmla="*/ 500090 h 1332338"/>
                <a:gd name="connsiteX47" fmla="*/ 435706 w 892078"/>
                <a:gd name="connsiteY47" fmla="*/ 482384 h 1332338"/>
                <a:gd name="connsiteX48" fmla="*/ 420305 w 892078"/>
                <a:gd name="connsiteY48" fmla="*/ 370688 h 1332338"/>
                <a:gd name="connsiteX49" fmla="*/ 426244 w 892078"/>
                <a:gd name="connsiteY49" fmla="*/ 360755 h 1332338"/>
                <a:gd name="connsiteX50" fmla="*/ 485748 w 892078"/>
                <a:gd name="connsiteY50" fmla="*/ 335852 h 1332338"/>
                <a:gd name="connsiteX51" fmla="*/ 556629 w 892078"/>
                <a:gd name="connsiteY51" fmla="*/ 224791 h 1332338"/>
                <a:gd name="connsiteX52" fmla="*/ 533558 w 892078"/>
                <a:gd name="connsiteY52" fmla="*/ 68029 h 1332338"/>
                <a:gd name="connsiteX53" fmla="*/ 501893 w 892078"/>
                <a:gd name="connsiteY53" fmla="*/ 0 h 133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92078" h="1332338">
                  <a:moveTo>
                    <a:pt x="501893" y="0"/>
                  </a:moveTo>
                  <a:cubicBezTo>
                    <a:pt x="505496" y="20041"/>
                    <a:pt x="503339" y="36518"/>
                    <a:pt x="498205" y="53000"/>
                  </a:cubicBezTo>
                  <a:cubicBezTo>
                    <a:pt x="489909" y="79014"/>
                    <a:pt x="474662" y="101069"/>
                    <a:pt x="456830" y="120945"/>
                  </a:cubicBezTo>
                  <a:cubicBezTo>
                    <a:pt x="430082" y="150759"/>
                    <a:pt x="404129" y="181166"/>
                    <a:pt x="387912" y="218109"/>
                  </a:cubicBezTo>
                  <a:cubicBezTo>
                    <a:pt x="370904" y="257435"/>
                    <a:pt x="367592" y="296342"/>
                    <a:pt x="391667" y="334412"/>
                  </a:cubicBezTo>
                  <a:cubicBezTo>
                    <a:pt x="396044" y="341153"/>
                    <a:pt x="402085" y="346893"/>
                    <a:pt x="407219" y="351214"/>
                  </a:cubicBezTo>
                  <a:cubicBezTo>
                    <a:pt x="406074" y="380095"/>
                    <a:pt x="409823" y="433373"/>
                    <a:pt x="413637" y="474030"/>
                  </a:cubicBezTo>
                  <a:lnTo>
                    <a:pt x="416812" y="504492"/>
                  </a:lnTo>
                  <a:lnTo>
                    <a:pt x="402754" y="505610"/>
                  </a:lnTo>
                  <a:cubicBezTo>
                    <a:pt x="393375" y="507174"/>
                    <a:pt x="371487" y="502482"/>
                    <a:pt x="369924" y="475906"/>
                  </a:cubicBezTo>
                  <a:cubicBezTo>
                    <a:pt x="358979" y="328953"/>
                    <a:pt x="269870" y="258602"/>
                    <a:pt x="126043" y="282053"/>
                  </a:cubicBezTo>
                  <a:cubicBezTo>
                    <a:pt x="168253" y="316446"/>
                    <a:pt x="180759" y="364908"/>
                    <a:pt x="204209" y="408681"/>
                  </a:cubicBezTo>
                  <a:cubicBezTo>
                    <a:pt x="232351" y="463399"/>
                    <a:pt x="265180" y="511863"/>
                    <a:pt x="344910" y="500918"/>
                  </a:cubicBezTo>
                  <a:cubicBezTo>
                    <a:pt x="371487" y="496228"/>
                    <a:pt x="423077" y="507174"/>
                    <a:pt x="418387" y="565015"/>
                  </a:cubicBezTo>
                  <a:cubicBezTo>
                    <a:pt x="412133" y="655690"/>
                    <a:pt x="409008" y="747925"/>
                    <a:pt x="404318" y="841726"/>
                  </a:cubicBezTo>
                  <a:cubicBezTo>
                    <a:pt x="387119" y="838598"/>
                    <a:pt x="371487" y="833909"/>
                    <a:pt x="354290" y="830783"/>
                  </a:cubicBezTo>
                  <a:lnTo>
                    <a:pt x="353526" y="831058"/>
                  </a:lnTo>
                  <a:lnTo>
                    <a:pt x="350580" y="827584"/>
                  </a:lnTo>
                  <a:cubicBezTo>
                    <a:pt x="345889" y="820623"/>
                    <a:pt x="344717" y="813002"/>
                    <a:pt x="347061" y="800105"/>
                  </a:cubicBezTo>
                  <a:cubicBezTo>
                    <a:pt x="362694" y="723500"/>
                    <a:pt x="339244" y="656278"/>
                    <a:pt x="281402" y="603126"/>
                  </a:cubicBezTo>
                  <a:cubicBezTo>
                    <a:pt x="218869" y="545282"/>
                    <a:pt x="87546" y="512451"/>
                    <a:pt x="0" y="531211"/>
                  </a:cubicBezTo>
                  <a:cubicBezTo>
                    <a:pt x="43773" y="554661"/>
                    <a:pt x="68787" y="595308"/>
                    <a:pt x="87546" y="639081"/>
                  </a:cubicBezTo>
                  <a:cubicBezTo>
                    <a:pt x="106307" y="684418"/>
                    <a:pt x="123503" y="731318"/>
                    <a:pt x="156335" y="770401"/>
                  </a:cubicBezTo>
                  <a:cubicBezTo>
                    <a:pt x="196980" y="818865"/>
                    <a:pt x="240755" y="856384"/>
                    <a:pt x="309542" y="829808"/>
                  </a:cubicBezTo>
                  <a:cubicBezTo>
                    <a:pt x="322440" y="823945"/>
                    <a:pt x="330940" y="833912"/>
                    <a:pt x="340979" y="837942"/>
                  </a:cubicBezTo>
                  <a:lnTo>
                    <a:pt x="348283" y="838787"/>
                  </a:lnTo>
                  <a:lnTo>
                    <a:pt x="348036" y="840162"/>
                  </a:lnTo>
                  <a:cubicBezTo>
                    <a:pt x="404318" y="857359"/>
                    <a:pt x="409008" y="898006"/>
                    <a:pt x="405880" y="949596"/>
                  </a:cubicBezTo>
                  <a:lnTo>
                    <a:pt x="392717" y="1332338"/>
                  </a:lnTo>
                  <a:lnTo>
                    <a:pt x="473368" y="1332338"/>
                  </a:lnTo>
                  <a:lnTo>
                    <a:pt x="463724" y="999622"/>
                  </a:lnTo>
                  <a:cubicBezTo>
                    <a:pt x="463724" y="968357"/>
                    <a:pt x="463724" y="938653"/>
                    <a:pt x="476231" y="908949"/>
                  </a:cubicBezTo>
                  <a:cubicBezTo>
                    <a:pt x="485610" y="887063"/>
                    <a:pt x="490302" y="874556"/>
                    <a:pt x="523131" y="880809"/>
                  </a:cubicBezTo>
                  <a:cubicBezTo>
                    <a:pt x="652888" y="904260"/>
                    <a:pt x="767011" y="840162"/>
                    <a:pt x="827981" y="722913"/>
                  </a:cubicBezTo>
                  <a:cubicBezTo>
                    <a:pt x="878009" y="624423"/>
                    <a:pt x="884261" y="516553"/>
                    <a:pt x="892078" y="391486"/>
                  </a:cubicBezTo>
                  <a:cubicBezTo>
                    <a:pt x="840488" y="494664"/>
                    <a:pt x="756068" y="525932"/>
                    <a:pt x="671648" y="560326"/>
                  </a:cubicBezTo>
                  <a:cubicBezTo>
                    <a:pt x="621620" y="580648"/>
                    <a:pt x="573158" y="607226"/>
                    <a:pt x="535636" y="646309"/>
                  </a:cubicBezTo>
                  <a:cubicBezTo>
                    <a:pt x="485610" y="697899"/>
                    <a:pt x="448091" y="754179"/>
                    <a:pt x="480920" y="830783"/>
                  </a:cubicBezTo>
                  <a:cubicBezTo>
                    <a:pt x="488738" y="849542"/>
                    <a:pt x="477793" y="868302"/>
                    <a:pt x="448091" y="882373"/>
                  </a:cubicBezTo>
                  <a:cubicBezTo>
                    <a:pt x="448091" y="787008"/>
                    <a:pt x="448091" y="697899"/>
                    <a:pt x="448091" y="608790"/>
                  </a:cubicBezTo>
                  <a:cubicBezTo>
                    <a:pt x="448091" y="565015"/>
                    <a:pt x="455908" y="533749"/>
                    <a:pt x="513752" y="546257"/>
                  </a:cubicBezTo>
                  <a:cubicBezTo>
                    <a:pt x="535636" y="550946"/>
                    <a:pt x="559087" y="546257"/>
                    <a:pt x="582537" y="540003"/>
                  </a:cubicBezTo>
                  <a:cubicBezTo>
                    <a:pt x="701352" y="504046"/>
                    <a:pt x="779518" y="347712"/>
                    <a:pt x="748253" y="207012"/>
                  </a:cubicBezTo>
                  <a:cubicBezTo>
                    <a:pt x="716985" y="269546"/>
                    <a:pt x="652888" y="285178"/>
                    <a:pt x="596608" y="313318"/>
                  </a:cubicBezTo>
                  <a:cubicBezTo>
                    <a:pt x="524693" y="349275"/>
                    <a:pt x="454344" y="386797"/>
                    <a:pt x="451217" y="482159"/>
                  </a:cubicBezTo>
                  <a:cubicBezTo>
                    <a:pt x="450826" y="489194"/>
                    <a:pt x="448579" y="493982"/>
                    <a:pt x="445183" y="497255"/>
                  </a:cubicBezTo>
                  <a:lnTo>
                    <a:pt x="439086" y="500090"/>
                  </a:lnTo>
                  <a:lnTo>
                    <a:pt x="435706" y="482384"/>
                  </a:lnTo>
                  <a:cubicBezTo>
                    <a:pt x="429401" y="445321"/>
                    <a:pt x="420625" y="384681"/>
                    <a:pt x="420305" y="370688"/>
                  </a:cubicBezTo>
                  <a:cubicBezTo>
                    <a:pt x="420100" y="366322"/>
                    <a:pt x="417511" y="361166"/>
                    <a:pt x="426244" y="360755"/>
                  </a:cubicBezTo>
                  <a:cubicBezTo>
                    <a:pt x="449067" y="359727"/>
                    <a:pt x="467310" y="348584"/>
                    <a:pt x="485748" y="335852"/>
                  </a:cubicBezTo>
                  <a:cubicBezTo>
                    <a:pt x="524607" y="308401"/>
                    <a:pt x="549757" y="272437"/>
                    <a:pt x="556629" y="224791"/>
                  </a:cubicBezTo>
                  <a:cubicBezTo>
                    <a:pt x="564085" y="170396"/>
                    <a:pt x="553286" y="118213"/>
                    <a:pt x="533558" y="68029"/>
                  </a:cubicBezTo>
                  <a:cubicBezTo>
                    <a:pt x="524789" y="45615"/>
                    <a:pt x="518004" y="22205"/>
                    <a:pt x="501893" y="0"/>
                  </a:cubicBezTo>
                  <a:close/>
                </a:path>
              </a:pathLst>
            </a:custGeom>
            <a:grpFill/>
            <a:ln w="808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102319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145EDB-DDD8-4BD5-AE4C-F0D47FE3E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24D11CE-30BC-45DE-883D-E5E22C65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6B9EED-CBF2-45FB-AAAC-268F22635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3712-60BA-425A-9FB3-A676578A6271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28/10/2021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C6AF2A3-BAE7-4FBE-82E2-941774AF4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46FA2E-5448-4E17-A6C0-5A5827B26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6D7ED-4953-4BC9-BCD1-690197137BCF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5020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19D4A4F-1FB5-44E6-89E8-B5CBF74C5C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AA28A31-233A-4A20-B146-D46730DBD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B740B5F-79C9-44D5-822A-50FE2D6ED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3712-60BA-425A-9FB3-A676578A6271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28/10/2021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A3CF5E-6933-407D-9AE6-586D60DC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835ECB-B2E8-49F7-AF24-AAD6C801C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6D7ED-4953-4BC9-BCD1-690197137BCF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4813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="" xmlns:a16="http://schemas.microsoft.com/office/drawing/2014/main" id="{DCA10AF6-AE9F-480B-B8DE-0048AEEC8A32}"/>
              </a:ext>
            </a:extLst>
          </p:cNvPr>
          <p:cNvSpPr/>
          <p:nvPr userDrawn="1"/>
        </p:nvSpPr>
        <p:spPr>
          <a:xfrm>
            <a:off x="4765528" y="0"/>
            <a:ext cx="6337415" cy="6856506"/>
          </a:xfrm>
          <a:custGeom>
            <a:avLst/>
            <a:gdLst>
              <a:gd name="connsiteX0" fmla="*/ 2415079 w 6337415"/>
              <a:gd name="connsiteY0" fmla="*/ 0 h 6856506"/>
              <a:gd name="connsiteX1" fmla="*/ 5187972 w 6337415"/>
              <a:gd name="connsiteY1" fmla="*/ 0 h 6856506"/>
              <a:gd name="connsiteX2" fmla="*/ 6072084 w 6337415"/>
              <a:gd name="connsiteY2" fmla="*/ 513156 h 6856506"/>
              <a:gd name="connsiteX3" fmla="*/ 6337415 w 6337415"/>
              <a:gd name="connsiteY3" fmla="*/ 972315 h 6856506"/>
              <a:gd name="connsiteX4" fmla="*/ 6337415 w 6337415"/>
              <a:gd name="connsiteY4" fmla="*/ 5884192 h 6856506"/>
              <a:gd name="connsiteX5" fmla="*/ 6072084 w 6337415"/>
              <a:gd name="connsiteY5" fmla="*/ 6343350 h 6856506"/>
              <a:gd name="connsiteX6" fmla="*/ 5184883 w 6337415"/>
              <a:gd name="connsiteY6" fmla="*/ 6856506 h 6856506"/>
              <a:gd name="connsiteX7" fmla="*/ 2411986 w 6337415"/>
              <a:gd name="connsiteY7" fmla="*/ 6856506 h 6856506"/>
              <a:gd name="connsiteX8" fmla="*/ 1524785 w 6337415"/>
              <a:gd name="connsiteY8" fmla="*/ 6343350 h 6856506"/>
              <a:gd name="connsiteX9" fmla="*/ 136790 w 6337415"/>
              <a:gd name="connsiteY9" fmla="*/ 3941411 h 6856506"/>
              <a:gd name="connsiteX10" fmla="*/ 136790 w 6337415"/>
              <a:gd name="connsiteY10" fmla="*/ 2915099 h 6856506"/>
              <a:gd name="connsiteX11" fmla="*/ 1524785 w 6337415"/>
              <a:gd name="connsiteY11" fmla="*/ 513156 h 6856506"/>
              <a:gd name="connsiteX12" fmla="*/ 2415079 w 6337415"/>
              <a:gd name="connsiteY12" fmla="*/ 0 h 685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337415" h="6856506">
                <a:moveTo>
                  <a:pt x="2415079" y="0"/>
                </a:moveTo>
                <a:lnTo>
                  <a:pt x="5187972" y="0"/>
                </a:lnTo>
                <a:cubicBezTo>
                  <a:pt x="5555839" y="0"/>
                  <a:pt x="5892789" y="194754"/>
                  <a:pt x="6072084" y="513156"/>
                </a:cubicBezTo>
                <a:lnTo>
                  <a:pt x="6337415" y="972315"/>
                </a:lnTo>
                <a:lnTo>
                  <a:pt x="6337415" y="5884192"/>
                </a:lnTo>
                <a:lnTo>
                  <a:pt x="6072084" y="6343350"/>
                </a:lnTo>
                <a:cubicBezTo>
                  <a:pt x="5889699" y="6661756"/>
                  <a:pt x="5552745" y="6856506"/>
                  <a:pt x="5184883" y="6856506"/>
                </a:cubicBezTo>
                <a:lnTo>
                  <a:pt x="2411986" y="6856506"/>
                </a:lnTo>
                <a:cubicBezTo>
                  <a:pt x="2047213" y="6856506"/>
                  <a:pt x="1707170" y="6661756"/>
                  <a:pt x="1524785" y="6343350"/>
                </a:cubicBezTo>
                <a:lnTo>
                  <a:pt x="136790" y="3941411"/>
                </a:lnTo>
                <a:cubicBezTo>
                  <a:pt x="-45596" y="3623005"/>
                  <a:pt x="-45596" y="3233501"/>
                  <a:pt x="136790" y="2915099"/>
                </a:cubicBezTo>
                <a:lnTo>
                  <a:pt x="1524785" y="513156"/>
                </a:lnTo>
                <a:cubicBezTo>
                  <a:pt x="1707170" y="194754"/>
                  <a:pt x="2047213" y="0"/>
                  <a:pt x="241507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701">
              <a:solidFill>
                <a:prstClr val="black"/>
              </a:solidFill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="" xmlns:a16="http://schemas.microsoft.com/office/drawing/2014/main" id="{9F1CCBC8-2DEC-4648-8372-311676E798CC}"/>
              </a:ext>
            </a:extLst>
          </p:cNvPr>
          <p:cNvSpPr/>
          <p:nvPr userDrawn="1"/>
        </p:nvSpPr>
        <p:spPr>
          <a:xfrm>
            <a:off x="5085740" y="0"/>
            <a:ext cx="6017203" cy="6856506"/>
          </a:xfrm>
          <a:custGeom>
            <a:avLst/>
            <a:gdLst>
              <a:gd name="connsiteX0" fmla="*/ 2415079 w 6017203"/>
              <a:gd name="connsiteY0" fmla="*/ 0 h 6856506"/>
              <a:gd name="connsiteX1" fmla="*/ 5187972 w 6017203"/>
              <a:gd name="connsiteY1" fmla="*/ 0 h 6856506"/>
              <a:gd name="connsiteX2" fmla="*/ 5997706 w 6017203"/>
              <a:gd name="connsiteY2" fmla="*/ 399690 h 6856506"/>
              <a:gd name="connsiteX3" fmla="*/ 6017203 w 6017203"/>
              <a:gd name="connsiteY3" fmla="*/ 429434 h 6856506"/>
              <a:gd name="connsiteX4" fmla="*/ 6017203 w 6017203"/>
              <a:gd name="connsiteY4" fmla="*/ 6425941 h 6856506"/>
              <a:gd name="connsiteX5" fmla="*/ 5996686 w 6017203"/>
              <a:gd name="connsiteY5" fmla="*/ 6456817 h 6856506"/>
              <a:gd name="connsiteX6" fmla="*/ 5184883 w 6017203"/>
              <a:gd name="connsiteY6" fmla="*/ 6856506 h 6856506"/>
              <a:gd name="connsiteX7" fmla="*/ 2411986 w 6017203"/>
              <a:gd name="connsiteY7" fmla="*/ 6856506 h 6856506"/>
              <a:gd name="connsiteX8" fmla="*/ 1524785 w 6017203"/>
              <a:gd name="connsiteY8" fmla="*/ 6343350 h 6856506"/>
              <a:gd name="connsiteX9" fmla="*/ 136790 w 6017203"/>
              <a:gd name="connsiteY9" fmla="*/ 3941411 h 6856506"/>
              <a:gd name="connsiteX10" fmla="*/ 136790 w 6017203"/>
              <a:gd name="connsiteY10" fmla="*/ 2915099 h 6856506"/>
              <a:gd name="connsiteX11" fmla="*/ 1524785 w 6017203"/>
              <a:gd name="connsiteY11" fmla="*/ 513156 h 6856506"/>
              <a:gd name="connsiteX12" fmla="*/ 2415079 w 6017203"/>
              <a:gd name="connsiteY12" fmla="*/ 0 h 685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17203" h="6856506">
                <a:moveTo>
                  <a:pt x="2415079" y="0"/>
                </a:moveTo>
                <a:lnTo>
                  <a:pt x="5187972" y="0"/>
                </a:lnTo>
                <a:cubicBezTo>
                  <a:pt x="5509856" y="0"/>
                  <a:pt x="5808068" y="149109"/>
                  <a:pt x="5997706" y="399690"/>
                </a:cubicBezTo>
                <a:lnTo>
                  <a:pt x="6017203" y="429434"/>
                </a:lnTo>
                <a:lnTo>
                  <a:pt x="6017203" y="6425941"/>
                </a:lnTo>
                <a:lnTo>
                  <a:pt x="5996686" y="6456817"/>
                </a:lnTo>
                <a:cubicBezTo>
                  <a:pt x="5804978" y="6707401"/>
                  <a:pt x="5506762" y="6856506"/>
                  <a:pt x="5184883" y="6856506"/>
                </a:cubicBezTo>
                <a:lnTo>
                  <a:pt x="2411986" y="6856506"/>
                </a:lnTo>
                <a:cubicBezTo>
                  <a:pt x="2047213" y="6856506"/>
                  <a:pt x="1707170" y="6661756"/>
                  <a:pt x="1524785" y="6343350"/>
                </a:cubicBezTo>
                <a:lnTo>
                  <a:pt x="136790" y="3941411"/>
                </a:lnTo>
                <a:cubicBezTo>
                  <a:pt x="-45596" y="3623005"/>
                  <a:pt x="-45596" y="3233501"/>
                  <a:pt x="136790" y="2915099"/>
                </a:cubicBezTo>
                <a:lnTo>
                  <a:pt x="1524785" y="513156"/>
                </a:lnTo>
                <a:cubicBezTo>
                  <a:pt x="1707170" y="194754"/>
                  <a:pt x="2047213" y="0"/>
                  <a:pt x="2415079" y="0"/>
                </a:cubicBezTo>
                <a:close/>
              </a:path>
            </a:pathLst>
          </a:custGeom>
          <a:solidFill>
            <a:schemeClr val="accent2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701">
              <a:solidFill>
                <a:prstClr val="black"/>
              </a:solidFill>
            </a:endParaRPr>
          </a:p>
        </p:txBody>
      </p:sp>
      <p:sp>
        <p:nvSpPr>
          <p:cNvPr id="62" name="Picture Placeholder 61">
            <a:extLst>
              <a:ext uri="{FF2B5EF4-FFF2-40B4-BE49-F238E27FC236}">
                <a16:creationId xmlns="" xmlns:a16="http://schemas.microsoft.com/office/drawing/2014/main" id="{E7A5EAFD-E3F5-4EE4-BEE8-EDCA0F3D20A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11683" y="0"/>
            <a:ext cx="6180317" cy="6856499"/>
          </a:xfrm>
          <a:custGeom>
            <a:avLst/>
            <a:gdLst>
              <a:gd name="connsiteX0" fmla="*/ 2415079 w 6180317"/>
              <a:gd name="connsiteY0" fmla="*/ 0 h 6856499"/>
              <a:gd name="connsiteX1" fmla="*/ 6180317 w 6180317"/>
              <a:gd name="connsiteY1" fmla="*/ 1 h 6856499"/>
              <a:gd name="connsiteX2" fmla="*/ 6180317 w 6180317"/>
              <a:gd name="connsiteY2" fmla="*/ 6856499 h 6856499"/>
              <a:gd name="connsiteX3" fmla="*/ 2411986 w 6180317"/>
              <a:gd name="connsiteY3" fmla="*/ 6856498 h 6856499"/>
              <a:gd name="connsiteX4" fmla="*/ 1524785 w 6180317"/>
              <a:gd name="connsiteY4" fmla="*/ 6343343 h 6856499"/>
              <a:gd name="connsiteX5" fmla="*/ 136790 w 6180317"/>
              <a:gd name="connsiteY5" fmla="*/ 3941406 h 6856499"/>
              <a:gd name="connsiteX6" fmla="*/ 136790 w 6180317"/>
              <a:gd name="connsiteY6" fmla="*/ 2915095 h 6856499"/>
              <a:gd name="connsiteX7" fmla="*/ 1524785 w 6180317"/>
              <a:gd name="connsiteY7" fmla="*/ 513155 h 6856499"/>
              <a:gd name="connsiteX8" fmla="*/ 2415079 w 6180317"/>
              <a:gd name="connsiteY8" fmla="*/ 0 h 6856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80317" h="6856499">
                <a:moveTo>
                  <a:pt x="2415079" y="0"/>
                </a:moveTo>
                <a:lnTo>
                  <a:pt x="6180317" y="1"/>
                </a:lnTo>
                <a:lnTo>
                  <a:pt x="6180317" y="6856499"/>
                </a:lnTo>
                <a:lnTo>
                  <a:pt x="2411986" y="6856498"/>
                </a:lnTo>
                <a:cubicBezTo>
                  <a:pt x="2047213" y="6856498"/>
                  <a:pt x="1707170" y="6661748"/>
                  <a:pt x="1524785" y="6343343"/>
                </a:cubicBezTo>
                <a:lnTo>
                  <a:pt x="136790" y="3941406"/>
                </a:lnTo>
                <a:cubicBezTo>
                  <a:pt x="-45596" y="3623001"/>
                  <a:pt x="-45596" y="3233498"/>
                  <a:pt x="136790" y="2915095"/>
                </a:cubicBezTo>
                <a:lnTo>
                  <a:pt x="1524785" y="513155"/>
                </a:lnTo>
                <a:cubicBezTo>
                  <a:pt x="1707170" y="194753"/>
                  <a:pt x="2047213" y="0"/>
                  <a:pt x="241507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2701" dirty="0"/>
            </a:lvl1pPr>
          </a:lstStyle>
          <a:p>
            <a:pPr marL="0" lvl="0" algn="ctr"/>
            <a:r>
              <a:rPr lang="en-US" altLang="ko-KR" dirty="0"/>
              <a:t>Your Picture Here and</a:t>
            </a:r>
            <a:r>
              <a:rPr lang="ko-KR" altLang="en-US" dirty="0"/>
              <a:t> </a:t>
            </a:r>
            <a:r>
              <a:rPr lang="en-US" altLang="ko-KR" dirty="0"/>
              <a:t>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2158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937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6337300"/>
            <a:ext cx="9334500" cy="4603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8"/>
          <p:cNvSpPr txBox="1">
            <a:spLocks noChangeArrowheads="1"/>
          </p:cNvSpPr>
          <p:nvPr userDrawn="1"/>
        </p:nvSpPr>
        <p:spPr bwMode="auto">
          <a:xfrm>
            <a:off x="9396413" y="6159500"/>
            <a:ext cx="2770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2060"/>
                </a:solidFill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Kementerian Pertanian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99A6278-8DFA-4D79-9DB3-E59888A9828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3191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A computer on a bed&#10;&#10;Description automatically generated">
            <a:extLst>
              <a:ext uri="{FF2B5EF4-FFF2-40B4-BE49-F238E27FC236}">
                <a16:creationId xmlns="" xmlns:a16="http://schemas.microsoft.com/office/drawing/2014/main" id="{B0F9E5FB-A104-4EA3-ABD7-5E5CF5D1F6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E70B0BE5-E2D6-44AB-88BA-35D0D06D2162}"/>
              </a:ext>
            </a:extLst>
          </p:cNvPr>
          <p:cNvSpPr/>
          <p:nvPr userDrawn="1"/>
        </p:nvSpPr>
        <p:spPr>
          <a:xfrm>
            <a:off x="0" y="4497388"/>
            <a:ext cx="2735263" cy="2360612"/>
          </a:xfrm>
          <a:custGeom>
            <a:avLst/>
            <a:gdLst>
              <a:gd name="connsiteX0" fmla="*/ 204698 w 2735992"/>
              <a:gd name="connsiteY0" fmla="*/ 35 h 2360287"/>
              <a:gd name="connsiteX1" fmla="*/ 311417 w 2735992"/>
              <a:gd name="connsiteY1" fmla="*/ 27666 h 2360287"/>
              <a:gd name="connsiteX2" fmla="*/ 1472048 w 2735992"/>
              <a:gd name="connsiteY2" fmla="*/ 696413 h 2360287"/>
              <a:gd name="connsiteX3" fmla="*/ 2632678 w 2735992"/>
              <a:gd name="connsiteY3" fmla="*/ 1365307 h 2360287"/>
              <a:gd name="connsiteX4" fmla="*/ 2632678 w 2735992"/>
              <a:gd name="connsiteY4" fmla="*/ 1722721 h 2360287"/>
              <a:gd name="connsiteX5" fmla="*/ 1526406 w 2735992"/>
              <a:gd name="connsiteY5" fmla="*/ 2360287 h 2360287"/>
              <a:gd name="connsiteX6" fmla="*/ 0 w 2735992"/>
              <a:gd name="connsiteY6" fmla="*/ 2360287 h 2360287"/>
              <a:gd name="connsiteX7" fmla="*/ 0 w 2735992"/>
              <a:gd name="connsiteY7" fmla="*/ 1548888 h 2360287"/>
              <a:gd name="connsiteX8" fmla="*/ 0 w 2735992"/>
              <a:gd name="connsiteY8" fmla="*/ 207997 h 2360287"/>
              <a:gd name="connsiteX9" fmla="*/ 204698 w 2735992"/>
              <a:gd name="connsiteY9" fmla="*/ 35 h 236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35992" h="2360287">
                <a:moveTo>
                  <a:pt x="204698" y="35"/>
                </a:moveTo>
                <a:cubicBezTo>
                  <a:pt x="240345" y="-627"/>
                  <a:pt x="277011" y="7986"/>
                  <a:pt x="311417" y="27666"/>
                </a:cubicBezTo>
                <a:lnTo>
                  <a:pt x="1472048" y="696413"/>
                </a:lnTo>
                <a:lnTo>
                  <a:pt x="2632678" y="1365307"/>
                </a:lnTo>
                <a:cubicBezTo>
                  <a:pt x="2770430" y="1444027"/>
                  <a:pt x="2770430" y="1644001"/>
                  <a:pt x="2632678" y="1722721"/>
                </a:cubicBezTo>
                <a:lnTo>
                  <a:pt x="1526406" y="2360287"/>
                </a:lnTo>
                <a:lnTo>
                  <a:pt x="0" y="2360287"/>
                </a:lnTo>
                <a:lnTo>
                  <a:pt x="0" y="1548888"/>
                </a:lnTo>
                <a:lnTo>
                  <a:pt x="0" y="207997"/>
                </a:lnTo>
                <a:cubicBezTo>
                  <a:pt x="0" y="87481"/>
                  <a:pt x="97759" y="2023"/>
                  <a:pt x="204698" y="35"/>
                </a:cubicBezTo>
                <a:close/>
              </a:path>
            </a:pathLst>
          </a:custGeom>
          <a:solidFill>
            <a:schemeClr val="accent6">
              <a:alpha val="8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12" name="Shape">
            <a:extLst>
              <a:ext uri="{FF2B5EF4-FFF2-40B4-BE49-F238E27FC236}">
                <a16:creationId xmlns="" xmlns:a16="http://schemas.microsoft.com/office/drawing/2014/main" id="{DA61F80A-1B0F-449B-AA16-61E815F1B3C2}"/>
              </a:ext>
            </a:extLst>
          </p:cNvPr>
          <p:cNvSpPr/>
          <p:nvPr userDrawn="1"/>
        </p:nvSpPr>
        <p:spPr>
          <a:xfrm>
            <a:off x="3724275" y="741363"/>
            <a:ext cx="1265238" cy="13858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68" h="19972" extrusionOk="0">
                <a:moveTo>
                  <a:pt x="0" y="10012"/>
                </a:moveTo>
                <a:lnTo>
                  <a:pt x="0" y="3318"/>
                </a:lnTo>
                <a:cubicBezTo>
                  <a:pt x="0" y="755"/>
                  <a:pt x="3189" y="-814"/>
                  <a:pt x="5716" y="441"/>
                </a:cubicBezTo>
                <a:lnTo>
                  <a:pt x="12394" y="3788"/>
                </a:lnTo>
                <a:lnTo>
                  <a:pt x="19073" y="7136"/>
                </a:lnTo>
                <a:cubicBezTo>
                  <a:pt x="21600" y="8391"/>
                  <a:pt x="21600" y="11581"/>
                  <a:pt x="19073" y="12836"/>
                </a:cubicBezTo>
                <a:lnTo>
                  <a:pt x="12394" y="16184"/>
                </a:lnTo>
                <a:lnTo>
                  <a:pt x="5716" y="19531"/>
                </a:lnTo>
                <a:cubicBezTo>
                  <a:pt x="3189" y="20786"/>
                  <a:pt x="0" y="19217"/>
                  <a:pt x="0" y="16654"/>
                </a:cubicBezTo>
                <a:lnTo>
                  <a:pt x="0" y="10012"/>
                </a:lnTo>
                <a:close/>
              </a:path>
            </a:pathLst>
          </a:custGeom>
          <a:solidFill>
            <a:schemeClr val="accent4">
              <a:alpha val="8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13" name="Freeform: Shape 16">
            <a:extLst>
              <a:ext uri="{FF2B5EF4-FFF2-40B4-BE49-F238E27FC236}">
                <a16:creationId xmlns="" xmlns:a16="http://schemas.microsoft.com/office/drawing/2014/main" id="{FA6D85F6-E288-4918-829E-5CDBFD2B8045}"/>
              </a:ext>
            </a:extLst>
          </p:cNvPr>
          <p:cNvSpPr>
            <a:spLocks/>
          </p:cNvSpPr>
          <p:nvPr userDrawn="1"/>
        </p:nvSpPr>
        <p:spPr bwMode="auto">
          <a:xfrm>
            <a:off x="6167438" y="5140325"/>
            <a:ext cx="1920875" cy="1717675"/>
          </a:xfrm>
          <a:custGeom>
            <a:avLst/>
            <a:gdLst>
              <a:gd name="T0" fmla="*/ 343950 w 1919727"/>
              <a:gd name="T1" fmla="*/ 61 h 1718092"/>
              <a:gd name="T2" fmla="*/ 523323 w 1919727"/>
              <a:gd name="T3" fmla="*/ 46440 h 1718092"/>
              <a:gd name="T4" fmla="*/ 1134721 w 1919727"/>
              <a:gd name="T5" fmla="*/ 398955 h 1718092"/>
              <a:gd name="T6" fmla="*/ 1746210 w 1919727"/>
              <a:gd name="T7" fmla="*/ 751576 h 1718092"/>
              <a:gd name="T8" fmla="*/ 1746210 w 1919727"/>
              <a:gd name="T9" fmla="*/ 1351916 h 1718092"/>
              <a:gd name="T10" fmla="*/ 1134721 w 1919727"/>
              <a:gd name="T11" fmla="*/ 1704536 h 1718092"/>
              <a:gd name="T12" fmla="*/ 1111210 w 1919727"/>
              <a:gd name="T13" fmla="*/ 1718092 h 1718092"/>
              <a:gd name="T14" fmla="*/ 0 w 1919727"/>
              <a:gd name="T15" fmla="*/ 1718092 h 1718092"/>
              <a:gd name="T16" fmla="*/ 0 w 1919727"/>
              <a:gd name="T17" fmla="*/ 1054484 h 1718092"/>
              <a:gd name="T18" fmla="*/ 0 w 1919727"/>
              <a:gd name="T19" fmla="*/ 349453 h 1718092"/>
              <a:gd name="T20" fmla="*/ 343950 w 1919727"/>
              <a:gd name="T21" fmla="*/ 61 h 171809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919727" h="1718092">
                <a:moveTo>
                  <a:pt x="343950" y="61"/>
                </a:moveTo>
                <a:cubicBezTo>
                  <a:pt x="403857" y="-1061"/>
                  <a:pt x="465484" y="13395"/>
                  <a:pt x="523323" y="46440"/>
                </a:cubicBezTo>
                <a:lnTo>
                  <a:pt x="1134721" y="398955"/>
                </a:lnTo>
                <a:lnTo>
                  <a:pt x="1746210" y="751576"/>
                </a:lnTo>
                <a:cubicBezTo>
                  <a:pt x="1977567" y="883756"/>
                  <a:pt x="1977567" y="1219736"/>
                  <a:pt x="1746210" y="1351916"/>
                </a:cubicBezTo>
                <a:lnTo>
                  <a:pt x="1134721" y="1704536"/>
                </a:lnTo>
                <a:lnTo>
                  <a:pt x="1111210" y="1718092"/>
                </a:lnTo>
                <a:lnTo>
                  <a:pt x="0" y="1718092"/>
                </a:lnTo>
                <a:lnTo>
                  <a:pt x="0" y="1054484"/>
                </a:lnTo>
                <a:lnTo>
                  <a:pt x="0" y="349453"/>
                </a:lnTo>
                <a:cubicBezTo>
                  <a:pt x="0" y="146996"/>
                  <a:pt x="164231" y="3428"/>
                  <a:pt x="343950" y="61"/>
                </a:cubicBezTo>
                <a:close/>
              </a:path>
            </a:pathLst>
          </a:custGeom>
          <a:solidFill>
            <a:schemeClr val="accent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ID">
              <a:solidFill>
                <a:prstClr val="black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33983" y="3225658"/>
            <a:ext cx="4684067" cy="13970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1633983" y="4660230"/>
            <a:ext cx="4684067" cy="720066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10408784" y="652440"/>
            <a:ext cx="1333500" cy="1333500"/>
          </a:xfrm>
          <a:prstGeom prst="ellipse">
            <a:avLst/>
          </a:prstGeom>
          <a:solidFill>
            <a:schemeClr val="accent5"/>
          </a:solidFill>
        </p:spPr>
        <p:txBody>
          <a:bodyPr rtlCol="0"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0224634" y="2049440"/>
            <a:ext cx="1701800" cy="22860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0224634" y="2279367"/>
            <a:ext cx="1701800" cy="22860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10224634" y="2509293"/>
            <a:ext cx="1701800" cy="22860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="" xmlns:a16="http://schemas.microsoft.com/office/drawing/2014/main" id="{4CCDCE19-A1C6-4C21-AF29-7F89BF7FCC33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838200" y="6356350"/>
            <a:ext cx="1689100" cy="365125"/>
          </a:xfrm>
        </p:spPr>
        <p:txBody>
          <a:bodyPr/>
          <a:lstStyle>
            <a:lvl1pPr>
              <a:defRPr dirty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Date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="" xmlns:a16="http://schemas.microsoft.com/office/drawing/2014/main" id="{339E0ECC-028F-478C-A345-2DB6E632A80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628900" y="6356350"/>
            <a:ext cx="7758113" cy="365125"/>
          </a:xfrm>
        </p:spPr>
        <p:txBody>
          <a:bodyPr/>
          <a:lstStyle>
            <a:lvl1pPr>
              <a:defRPr dirty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Your Footer Here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="" xmlns:a16="http://schemas.microsoft.com/office/drawing/2014/main" id="{176F02F5-7FDF-4851-B570-51A236620D2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550525" y="6356350"/>
            <a:ext cx="803275" cy="365125"/>
          </a:xfrm>
        </p:spPr>
        <p:txBody>
          <a:bodyPr/>
          <a:lstStyle>
            <a:lvl1pPr>
              <a:defRPr smtClean="0">
                <a:solidFill>
                  <a:srgbClr val="4E68EA"/>
                </a:solidFill>
              </a:defRPr>
            </a:lvl1pPr>
          </a:lstStyle>
          <a:p>
            <a:pPr>
              <a:defRPr/>
            </a:pPr>
            <a:fld id="{2DCA2DF9-7587-4E56-BA4E-3CBB163ABA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4508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6;p5"/>
          <p:cNvSpPr/>
          <p:nvPr/>
        </p:nvSpPr>
        <p:spPr>
          <a:xfrm>
            <a:off x="0" y="6330949"/>
            <a:ext cx="10001251" cy="5270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865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27;p5"/>
          <p:cNvSpPr txBox="1">
            <a:spLocks noChangeArrowheads="1"/>
          </p:cNvSpPr>
          <p:nvPr/>
        </p:nvSpPr>
        <p:spPr bwMode="auto">
          <a:xfrm>
            <a:off x="6996114" y="6183313"/>
            <a:ext cx="4575175" cy="42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GB" sz="1200">
                <a:solidFill>
                  <a:srgbClr val="00C3B1"/>
                </a:solidFill>
                <a:cs typeface="Arial" panose="020B0604020202020204" pitchFamily="34" charset="0"/>
                <a:sym typeface="Arial" panose="020B0604020202020204" pitchFamily="34" charset="0"/>
              </a:rPr>
              <a:t>COVID-19</a:t>
            </a:r>
            <a:endParaRPr lang="en-US" sz="1200">
              <a:solidFill>
                <a:srgbClr val="00C3B1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9" name="Google Shape;28;p5"/>
          <p:cNvCxnSpPr>
            <a:cxnSpLocks noChangeShapeType="1"/>
          </p:cNvCxnSpPr>
          <p:nvPr/>
        </p:nvCxnSpPr>
        <p:spPr bwMode="auto">
          <a:xfrm rot="10800000">
            <a:off x="1041401" y="6586539"/>
            <a:ext cx="9032875" cy="0"/>
          </a:xfrm>
          <a:prstGeom prst="straightConnector1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Google Shape;29;p5"/>
          <p:cNvCxnSpPr>
            <a:cxnSpLocks noChangeShapeType="1"/>
          </p:cNvCxnSpPr>
          <p:nvPr/>
        </p:nvCxnSpPr>
        <p:spPr bwMode="auto">
          <a:xfrm rot="10800000">
            <a:off x="9996489" y="6586539"/>
            <a:ext cx="1460500" cy="0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1637400" y="2611400"/>
            <a:ext cx="3756800" cy="332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42353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170" lvl="1" indent="-42353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53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53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53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53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53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53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53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6797800" y="2611400"/>
            <a:ext cx="3756800" cy="332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42353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170" lvl="1" indent="-42353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53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53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53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53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53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53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53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940296" y="593367"/>
            <a:ext cx="108148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 idx="3"/>
          </p:nvPr>
        </p:nvSpPr>
        <p:spPr>
          <a:xfrm>
            <a:off x="1637397" y="1551584"/>
            <a:ext cx="3342000" cy="763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 idx="4"/>
          </p:nvPr>
        </p:nvSpPr>
        <p:spPr>
          <a:xfrm>
            <a:off x="6797797" y="1551567"/>
            <a:ext cx="3342000" cy="763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05528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6;p9"/>
          <p:cNvSpPr/>
          <p:nvPr/>
        </p:nvSpPr>
        <p:spPr>
          <a:xfrm>
            <a:off x="5657850" y="833438"/>
            <a:ext cx="6534151" cy="6011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865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6" name="Google Shape;58;p9"/>
          <p:cNvCxnSpPr>
            <a:cxnSpLocks noChangeShapeType="1"/>
          </p:cNvCxnSpPr>
          <p:nvPr/>
        </p:nvCxnSpPr>
        <p:spPr bwMode="auto">
          <a:xfrm rot="10800000">
            <a:off x="1041400" y="6586539"/>
            <a:ext cx="11144251" cy="0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Google Shape;59;p9"/>
          <p:cNvSpPr txBox="1">
            <a:spLocks noChangeArrowheads="1"/>
          </p:cNvSpPr>
          <p:nvPr/>
        </p:nvSpPr>
        <p:spPr bwMode="auto">
          <a:xfrm>
            <a:off x="6996114" y="6183313"/>
            <a:ext cx="4575175" cy="42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GB" sz="12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rPr>
              <a:t>COVID-19</a:t>
            </a:r>
            <a:endParaRPr lang="en-US" sz="1200">
              <a:solidFill>
                <a:srgbClr val="FFFFFF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8" name="Google Shape;60;p9"/>
          <p:cNvCxnSpPr>
            <a:cxnSpLocks noChangeShapeType="1"/>
          </p:cNvCxnSpPr>
          <p:nvPr/>
        </p:nvCxnSpPr>
        <p:spPr bwMode="auto">
          <a:xfrm rot="10800000">
            <a:off x="5664201" y="6586539"/>
            <a:ext cx="5792788" cy="0"/>
          </a:xfrm>
          <a:prstGeom prst="straightConnector1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940300" y="1513500"/>
            <a:ext cx="3450800" cy="369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940296" y="593367"/>
            <a:ext cx="108148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6264767" y="4232633"/>
            <a:ext cx="4746000" cy="1886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42353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5">
                <a:solidFill>
                  <a:srgbClr val="FFFFFF"/>
                </a:solidFill>
              </a:defRPr>
            </a:lvl1pPr>
            <a:lvl2pPr marL="1219170" lvl="1" indent="-423535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828754" lvl="2" indent="-423535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2438339" lvl="3" indent="-423535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3047924" lvl="4" indent="-423535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3657509" lvl="5" indent="-423535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4267093" lvl="6" indent="-423535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4876678" lvl="7" indent="-423535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5486263" lvl="8" indent="-423535">
              <a:spcBef>
                <a:spcPts val="2135"/>
              </a:spcBef>
              <a:spcAft>
                <a:spcPts val="2135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67775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6912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A9F1964-53E8-43B8-9463-13A18E87F74C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Tx/>
              <a:buFontTx/>
              <a:buNone/>
              <a:defRPr>
                <a:solidFill>
                  <a:srgbClr val="898989"/>
                </a:solidFill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93EFCF29-7DD4-4087-823A-FD02AF1FD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966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pPr>
              <a:spcBef>
                <a:spcPts val="20"/>
              </a:spcBef>
            </a:pPr>
            <a:endParaRPr sz="1350">
              <a:solidFill>
                <a:prstClr val="white"/>
              </a:solidFill>
              <a:latin typeface="Times New Roman"/>
              <a:cs typeface="Times New Roman"/>
            </a:endParaRPr>
          </a:p>
          <a:p>
            <a:pPr marL="38100"/>
            <a:fld id="{81D60167-4931-47E6-BA6A-407CBD079E47}" type="slidenum">
              <a:rPr dirty="0">
                <a:solidFill>
                  <a:prstClr val="white"/>
                </a:solidFill>
              </a:rPr>
              <a:pPr marL="38100"/>
              <a:t>‹#›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115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4524873-6BE5-4879-B50F-EC3ECF1F2BA1}"/>
              </a:ext>
            </a:extLst>
          </p:cNvPr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69DB7680-BCD7-4C1B-97B4-C82E082C47C2}"/>
              </a:ext>
            </a:extLst>
          </p:cNvPr>
          <p:cNvGrpSpPr/>
          <p:nvPr userDrawn="1"/>
        </p:nvGrpSpPr>
        <p:grpSpPr>
          <a:xfrm>
            <a:off x="623567" y="-9292"/>
            <a:ext cx="2434936" cy="1219200"/>
            <a:chOff x="623567" y="20852"/>
            <a:chExt cx="2434936" cy="1219200"/>
          </a:xfrm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60C6E2EE-321A-47CB-9B17-01A6C7F54C53}"/>
                </a:ext>
              </a:extLst>
            </p:cNvPr>
            <p:cNvSpPr/>
            <p:nvPr userDrawn="1"/>
          </p:nvSpPr>
          <p:spPr>
            <a:xfrm>
              <a:off x="1538287" y="20852"/>
              <a:ext cx="704850" cy="1219200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C81EE286-F844-4771-9CFC-94BF60D78565}"/>
                </a:ext>
              </a:extLst>
            </p:cNvPr>
            <p:cNvSpPr/>
            <p:nvPr userDrawn="1"/>
          </p:nvSpPr>
          <p:spPr>
            <a:xfrm>
              <a:off x="2161853" y="284463"/>
              <a:ext cx="552450" cy="9555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819794EC-70B7-4CA7-B86F-B7DD5B250116}"/>
                </a:ext>
              </a:extLst>
            </p:cNvPr>
            <p:cNvSpPr/>
            <p:nvPr userDrawn="1"/>
          </p:nvSpPr>
          <p:spPr>
            <a:xfrm>
              <a:off x="1378101" y="436863"/>
              <a:ext cx="464344" cy="8031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05923C14-7C77-40CC-82DB-9E1F4A7524AB}"/>
                </a:ext>
              </a:extLst>
            </p:cNvPr>
            <p:cNvSpPr/>
            <p:nvPr userDrawn="1"/>
          </p:nvSpPr>
          <p:spPr>
            <a:xfrm>
              <a:off x="745171" y="282011"/>
              <a:ext cx="553868" cy="958041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B35BE877-79E4-493D-8CCE-9682FE0748AA}"/>
                </a:ext>
              </a:extLst>
            </p:cNvPr>
            <p:cNvSpPr/>
            <p:nvPr userDrawn="1"/>
          </p:nvSpPr>
          <p:spPr>
            <a:xfrm>
              <a:off x="623567" y="609600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592FD92A-CC13-4DFD-A85C-8CE910B21828}"/>
                </a:ext>
              </a:extLst>
            </p:cNvPr>
            <p:cNvSpPr/>
            <p:nvPr userDrawn="1"/>
          </p:nvSpPr>
          <p:spPr>
            <a:xfrm>
              <a:off x="1235073" y="609600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DC05787A-C43E-453A-BE07-3D337B74A2E0}"/>
                </a:ext>
              </a:extLst>
            </p:cNvPr>
            <p:cNvSpPr/>
            <p:nvPr userDrawn="1"/>
          </p:nvSpPr>
          <p:spPr>
            <a:xfrm>
              <a:off x="2674902" y="576526"/>
              <a:ext cx="383601" cy="663526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49A36D23-48BD-4BA3-8545-A3920D835DF4}"/>
              </a:ext>
            </a:extLst>
          </p:cNvPr>
          <p:cNvGrpSpPr/>
          <p:nvPr userDrawn="1"/>
        </p:nvGrpSpPr>
        <p:grpSpPr>
          <a:xfrm flipH="1">
            <a:off x="9757064" y="5636998"/>
            <a:ext cx="2434936" cy="1240052"/>
            <a:chOff x="328292" y="0"/>
            <a:chExt cx="2434936" cy="1240052"/>
          </a:xfrm>
        </p:grpSpPr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0222CDA6-66B0-4261-8AAB-F61537EBC5C1}"/>
                </a:ext>
              </a:extLst>
            </p:cNvPr>
            <p:cNvSpPr/>
            <p:nvPr userDrawn="1"/>
          </p:nvSpPr>
          <p:spPr>
            <a:xfrm>
              <a:off x="1243012" y="0"/>
              <a:ext cx="704850" cy="1219200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79E29A8A-7472-4C7B-B2D8-F2CA911113E6}"/>
                </a:ext>
              </a:extLst>
            </p:cNvPr>
            <p:cNvSpPr/>
            <p:nvPr userDrawn="1"/>
          </p:nvSpPr>
          <p:spPr>
            <a:xfrm>
              <a:off x="1866578" y="263611"/>
              <a:ext cx="552450" cy="9555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BF2D5BA9-02F0-4EBF-8047-65342716CF01}"/>
                </a:ext>
              </a:extLst>
            </p:cNvPr>
            <p:cNvSpPr/>
            <p:nvPr userDrawn="1"/>
          </p:nvSpPr>
          <p:spPr>
            <a:xfrm>
              <a:off x="1082826" y="422492"/>
              <a:ext cx="464344" cy="8031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94CD11AB-8BFB-424D-B3CC-4FEB6AB5C821}"/>
                </a:ext>
              </a:extLst>
            </p:cNvPr>
            <p:cNvSpPr/>
            <p:nvPr userDrawn="1"/>
          </p:nvSpPr>
          <p:spPr>
            <a:xfrm>
              <a:off x="449896" y="280904"/>
              <a:ext cx="553868" cy="958041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1B82DE08-397D-4848-B109-C55EEF52BDA4}"/>
                </a:ext>
              </a:extLst>
            </p:cNvPr>
            <p:cNvSpPr/>
            <p:nvPr userDrawn="1"/>
          </p:nvSpPr>
          <p:spPr>
            <a:xfrm>
              <a:off x="328292" y="609600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29598C0A-7EE6-4767-B149-6F044CB9FD7B}"/>
                </a:ext>
              </a:extLst>
            </p:cNvPr>
            <p:cNvSpPr/>
            <p:nvPr userDrawn="1"/>
          </p:nvSpPr>
          <p:spPr>
            <a:xfrm>
              <a:off x="939798" y="608493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5736E712-C4F3-4B0A-8585-2B8D1DBCB0CC}"/>
                </a:ext>
              </a:extLst>
            </p:cNvPr>
            <p:cNvSpPr/>
            <p:nvPr userDrawn="1"/>
          </p:nvSpPr>
          <p:spPr>
            <a:xfrm>
              <a:off x="2379627" y="555674"/>
              <a:ext cx="383601" cy="663526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758FE55-F2E3-411E-B08B-7BB726147569}"/>
              </a:ext>
            </a:extLst>
          </p:cNvPr>
          <p:cNvSpPr/>
          <p:nvPr userDrawn="1"/>
        </p:nvSpPr>
        <p:spPr>
          <a:xfrm>
            <a:off x="0" y="6359791"/>
            <a:ext cx="9325299" cy="5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B8BD529C-F177-4014-858A-48426744683D}"/>
              </a:ext>
            </a:extLst>
          </p:cNvPr>
          <p:cNvSpPr/>
          <p:nvPr userDrawn="1"/>
        </p:nvSpPr>
        <p:spPr>
          <a:xfrm>
            <a:off x="0" y="6512191"/>
            <a:ext cx="9325299" cy="5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729A4EDC-BC81-48B2-A5D1-5C42D2143CB0}"/>
              </a:ext>
            </a:extLst>
          </p:cNvPr>
          <p:cNvSpPr/>
          <p:nvPr userDrawn="1"/>
        </p:nvSpPr>
        <p:spPr>
          <a:xfrm>
            <a:off x="0" y="6664591"/>
            <a:ext cx="9325299" cy="5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280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003092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2E5496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pPr>
              <a:spcBef>
                <a:spcPts val="20"/>
              </a:spcBef>
            </a:pPr>
            <a:endParaRPr sz="1350">
              <a:solidFill>
                <a:prstClr val="white"/>
              </a:solidFill>
              <a:latin typeface="Times New Roman"/>
              <a:cs typeface="Times New Roman"/>
            </a:endParaRPr>
          </a:p>
          <a:p>
            <a:pPr marL="38100"/>
            <a:fld id="{81D60167-4931-47E6-BA6A-407CBD079E47}" type="slidenum">
              <a:rPr dirty="0">
                <a:solidFill>
                  <a:prstClr val="white"/>
                </a:solidFill>
              </a:rPr>
              <a:pPr marL="38100"/>
              <a:t>‹#›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3996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003092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pPr>
              <a:spcBef>
                <a:spcPts val="20"/>
              </a:spcBef>
            </a:pPr>
            <a:endParaRPr sz="1350">
              <a:solidFill>
                <a:prstClr val="white"/>
              </a:solidFill>
              <a:latin typeface="Times New Roman"/>
              <a:cs typeface="Times New Roman"/>
            </a:endParaRPr>
          </a:p>
          <a:p>
            <a:pPr marL="38100"/>
            <a:fld id="{81D60167-4931-47E6-BA6A-407CBD079E47}" type="slidenum">
              <a:rPr dirty="0">
                <a:solidFill>
                  <a:prstClr val="white"/>
                </a:solidFill>
              </a:rPr>
              <a:pPr marL="38100"/>
              <a:t>‹#›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1749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003092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pPr>
              <a:spcBef>
                <a:spcPts val="20"/>
              </a:spcBef>
            </a:pPr>
            <a:endParaRPr sz="1350">
              <a:solidFill>
                <a:prstClr val="white"/>
              </a:solidFill>
              <a:latin typeface="Times New Roman"/>
              <a:cs typeface="Times New Roman"/>
            </a:endParaRPr>
          </a:p>
          <a:p>
            <a:pPr marL="38100"/>
            <a:fld id="{81D60167-4931-47E6-BA6A-407CBD079E47}" type="slidenum">
              <a:rPr dirty="0">
                <a:solidFill>
                  <a:prstClr val="white"/>
                </a:solidFill>
              </a:rPr>
              <a:pPr marL="38100"/>
              <a:t>‹#›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3885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pPr>
              <a:spcBef>
                <a:spcPts val="20"/>
              </a:spcBef>
            </a:pPr>
            <a:endParaRPr sz="1350">
              <a:solidFill>
                <a:prstClr val="white"/>
              </a:solidFill>
              <a:latin typeface="Times New Roman"/>
              <a:cs typeface="Times New Roman"/>
            </a:endParaRPr>
          </a:p>
          <a:p>
            <a:pPr marL="38100"/>
            <a:fld id="{81D60167-4931-47E6-BA6A-407CBD079E47}" type="slidenum">
              <a:rPr dirty="0">
                <a:solidFill>
                  <a:prstClr val="white"/>
                </a:solidFill>
              </a:rPr>
              <a:pPr marL="38100"/>
              <a:t>‹#›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6566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9FCBEA3-BCB9-49EB-A458-3912918E67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12"/>
          <a:stretch/>
        </p:blipFill>
        <p:spPr>
          <a:xfrm>
            <a:off x="-37505" y="6340128"/>
            <a:ext cx="12306309" cy="5469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1808" y="1314337"/>
            <a:ext cx="973137" cy="233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5125" y="-2041"/>
            <a:ext cx="919163" cy="733425"/>
          </a:xfrm>
          <a:prstGeom prst="rect">
            <a:avLst/>
          </a:prstGeom>
          <a:solidFill>
            <a:srgbClr val="131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id-ID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4762" y="728761"/>
            <a:ext cx="92991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ttps://upload.wikimedia.org/wikipedia/commons/thumb/9/90/National_emblem_of_Indonesia_Garuda_Pancasila.svg/330px-National_emblem_of_Indonesia_Garuda_Pancasila.svg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33" y="37986"/>
            <a:ext cx="388938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-8476" y="457699"/>
            <a:ext cx="9246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/>
            <a:r>
              <a:rPr lang="id-ID" sz="500" b="1" spc="30">
                <a:solidFill>
                  <a:srgbClr val="FFFFFF"/>
                </a:solidFill>
                <a:latin typeface="Arial Narrow" pitchFamily="34" charset="0"/>
                <a:cs typeface="Arial" pitchFamily="34" charset="0"/>
              </a:rPr>
              <a:t>Kementerian Koordinator </a:t>
            </a:r>
          </a:p>
          <a:p>
            <a:pPr algn="ctr" defTabSz="457200"/>
            <a:r>
              <a:rPr lang="id-ID" sz="500" b="1" spc="30">
                <a:solidFill>
                  <a:srgbClr val="FFFFFF"/>
                </a:solidFill>
                <a:latin typeface="Arial Narrow" pitchFamily="34" charset="0"/>
                <a:cs typeface="Arial" pitchFamily="34" charset="0"/>
              </a:rPr>
              <a:t>Bidang Perekonomian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011" y="30"/>
            <a:ext cx="8103578" cy="738627"/>
          </a:xfrm>
        </p:spPr>
        <p:txBody>
          <a:bodyPr>
            <a:normAutofit/>
          </a:bodyPr>
          <a:lstStyle>
            <a:lvl1pPr>
              <a:defRPr sz="2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748D6B8-7B90-6540-B775-663680BECCD8}" type="datetime1">
              <a:rPr lang="en-ID"/>
              <a:pPr>
                <a:defRPr/>
              </a:pPr>
              <a:t>28/10/2021</a:t>
            </a:fld>
            <a:endParaRPr lang="id-ID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9900" y="6492875"/>
            <a:ext cx="2743200" cy="365125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F142BABC-F2F8-4562-9461-C1F752CD6D7C}" type="slidenum">
              <a:rPr lang="id-ID"/>
              <a:pPr>
                <a:defRPr/>
              </a:pPr>
              <a:t>‹#›</a:t>
            </a:fld>
            <a:endParaRPr lang="id-ID"/>
          </a:p>
        </p:txBody>
      </p:sp>
      <p:sp>
        <p:nvSpPr>
          <p:cNvPr id="14" name="Rectangle 13"/>
          <p:cNvSpPr/>
          <p:nvPr userDrawn="1"/>
        </p:nvSpPr>
        <p:spPr>
          <a:xfrm>
            <a:off x="11256963" y="23359"/>
            <a:ext cx="935037" cy="1290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5123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6597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11747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37194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72FB2-C12A-4895-BB02-5B8DBB9A5945}" type="datetime1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FDA72B-CEC1-44F2-952E-B0BDEFDCD6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556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72FB2-C12A-4895-BB02-5B8DBB9A5945}" type="datetime1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C7850E-A5C6-4B35-A858-72F65513A6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99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3237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72FB2-C12A-4895-BB02-5B8DBB9A5945}" type="datetime1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6ED50E-E57B-4231-A930-B2505F41A2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793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72FB2-C12A-4895-BB02-5B8DBB9A5945}" type="datetime1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D6A34F-9433-425E-9287-BF6382D49D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33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72FB2-C12A-4895-BB02-5B8DBB9A5945}" type="datetime1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27CE0E-C577-4CAC-8CF0-B5FCA37C8D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0964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72FB2-C12A-4895-BB02-5B8DBB9A5945}" type="datetime1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B8C4F5-698B-4DFF-9A2C-BE04360013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704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72FB2-C12A-4895-BB02-5B8DBB9A5945}" type="datetime1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A51E7A-7AD6-4E34-B743-5DF0642A3C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9226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72FB2-C12A-4895-BB02-5B8DBB9A5945}" type="datetime1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D21D3D-ED9F-49B2-A71D-5916DDB4DB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936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72FB2-C12A-4895-BB02-5B8DBB9A5945}" type="datetime1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400687-B3A5-4A82-A576-40C02C96A0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064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72FB2-C12A-4895-BB02-5B8DBB9A5945}" type="datetime1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3B189D-0B45-4A77-AB45-9505FE3187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389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72FB2-C12A-4895-BB02-5B8DBB9A5945}" type="datetime1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AEAC42-046E-4436-92E6-1DF286246F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842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 userDrawn="1"/>
        </p:nvPicPr>
        <p:blipFill>
          <a:blip r:embed="rId2"/>
          <a:srcRect b="2946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686EC-11E1-4024-9310-BD0FD19454F7}" type="datetime1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6D3C4B-EE2F-4849-B740-F07E81F0EA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60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60DE4DB8-95B1-490C-9ADC-E0A3E777B4A5}"/>
              </a:ext>
            </a:extLst>
          </p:cNvPr>
          <p:cNvSpPr/>
          <p:nvPr userDrawn="1"/>
        </p:nvSpPr>
        <p:spPr>
          <a:xfrm>
            <a:off x="419100" y="490537"/>
            <a:ext cx="8429625" cy="5876925"/>
          </a:xfrm>
          <a:prstGeom prst="roundRect">
            <a:avLst>
              <a:gd name="adj" fmla="val 483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272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87376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6337300"/>
            <a:ext cx="9334500" cy="4603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8"/>
          <p:cNvSpPr txBox="1">
            <a:spLocks noChangeArrowheads="1"/>
          </p:cNvSpPr>
          <p:nvPr userDrawn="1"/>
        </p:nvSpPr>
        <p:spPr bwMode="auto">
          <a:xfrm>
            <a:off x="9396413" y="6159500"/>
            <a:ext cx="2770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2060"/>
                </a:solidFill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Kementerian Pertanian</a:t>
            </a:r>
          </a:p>
        </p:txBody>
      </p:sp>
    </p:spTree>
    <p:extLst>
      <p:ext uri="{BB962C8B-B14F-4D97-AF65-F5344CB8AC3E}">
        <p14:creationId xmlns:p14="http://schemas.microsoft.com/office/powerpoint/2010/main" val="26520720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937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6337300"/>
            <a:ext cx="9334500" cy="4603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8"/>
          <p:cNvSpPr txBox="1">
            <a:spLocks noChangeArrowheads="1"/>
          </p:cNvSpPr>
          <p:nvPr userDrawn="1"/>
        </p:nvSpPr>
        <p:spPr bwMode="auto">
          <a:xfrm>
            <a:off x="9396413" y="6159500"/>
            <a:ext cx="2770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2060"/>
                </a:solidFill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Kementerian Pertanian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99A6278-8DFA-4D79-9DB3-E59888A982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538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937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3D6433-FA0F-4E70-BD0A-E3C9E7B3FB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16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A9DA522A-2DEF-4520-8803-18075D5AFB6D}"/>
              </a:ext>
            </a:extLst>
          </p:cNvPr>
          <p:cNvSpPr/>
          <p:nvPr userDrawn="1"/>
        </p:nvSpPr>
        <p:spPr>
          <a:xfrm>
            <a:off x="405725" y="347409"/>
            <a:ext cx="11380551" cy="6163182"/>
          </a:xfrm>
          <a:prstGeom prst="roundRect">
            <a:avLst>
              <a:gd name="adj" fmla="val 3889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3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5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61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9" Type="http://schemas.openxmlformats.org/officeDocument/2006/relationships/image" Target="../media/image10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8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3A72FB2-C12A-4895-BB02-5B8DBB9A5945}" type="datetime1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A4EA86-DD19-463E-8A9D-8173DCA6C4CC}" type="slidenum">
              <a:rPr lang="en-US"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444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1" r:id="rId2"/>
    <p:sldLayoutId id="2147483662" r:id="rId3"/>
    <p:sldLayoutId id="2147483658" r:id="rId4"/>
    <p:sldLayoutId id="2147483666" r:id="rId5"/>
    <p:sldLayoutId id="2147483665" r:id="rId6"/>
    <p:sldLayoutId id="2147483664" r:id="rId7"/>
    <p:sldLayoutId id="2147483667" r:id="rId8"/>
    <p:sldLayoutId id="2147483663" r:id="rId9"/>
    <p:sldLayoutId id="214748368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832" r:id="rId2"/>
    <p:sldLayoutId id="214748383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12200" y="6951663"/>
            <a:ext cx="1118616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prstClr val="white">
                    <a:lumMod val="65000"/>
                  </a:prstClr>
                </a:solidFill>
              </a:rPr>
              <a:t>This presentation uses a free template provided by FPPT.com</a:t>
            </a:r>
          </a:p>
          <a:p>
            <a:r>
              <a:rPr lang="en-US" sz="1867" dirty="0">
                <a:solidFill>
                  <a:prstClr val="white">
                    <a:lumMod val="65000"/>
                  </a:prst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3481253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834" r:id="rId1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id-ID" altLang="en-US"/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id-ID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841AAB2-FEF1-47D6-96CB-7A229C21D2B6}" type="datetimeFigureOut">
              <a:rPr lang="id-ID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28/10/2021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4AB186-237B-40D2-958E-BDA15A8B6B0E}" type="slidenum">
              <a:rPr lang="id-ID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9929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5C621FB-71F3-47DD-858A-8EEDE02AD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2DB561A-EFD4-4F81-9E53-01932514B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BDE0DF-DEF6-4FAE-865B-A2D3382581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43712-60BA-425A-9FB3-A676578A6271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28/10/2021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928353-ED1A-4C31-B8C5-718F5F353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C73DAE1-0C23-4DFB-8BCA-21416255E1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6D7ED-4953-4BC9-BCD1-690197137BCF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99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5" r:id="rId13"/>
    <p:sldLayoutId id="214748382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6;p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15926" y="593726"/>
            <a:ext cx="11360151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ym typeface="Arial" panose="020B0604020202020204" pitchFamily="34" charset="0"/>
            </a:endParaRPr>
          </a:p>
        </p:txBody>
      </p:sp>
      <p:sp>
        <p:nvSpPr>
          <p:cNvPr id="4099" name="Google Shape;7;p1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15926" y="1536700"/>
            <a:ext cx="11360151" cy="4554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ym typeface="Arial" panose="020B0604020202020204" pitchFamily="34" charset="0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50" y="6218239"/>
            <a:ext cx="731839" cy="523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lvl1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 sz="1300">
                <a:solidFill>
                  <a:srgbClr val="595959"/>
                </a:solidFill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694683-B943-487B-A9C6-95EEFB3FAD3A}" type="slidenum">
              <a:rPr lang="en-GB">
                <a:ea typeface="Arial Unicode MS" panose="020B060402020202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16261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6352632"/>
            <a:ext cx="12191999" cy="5053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914400" cy="699770"/>
          </a:xfrm>
          <a:custGeom>
            <a:avLst/>
            <a:gdLst/>
            <a:ahLst/>
            <a:cxnLst/>
            <a:rect l="l" t="t" r="r" b="b"/>
            <a:pathLst>
              <a:path w="914400" h="699770">
                <a:moveTo>
                  <a:pt x="0" y="699516"/>
                </a:moveTo>
                <a:lnTo>
                  <a:pt x="914400" y="699516"/>
                </a:lnTo>
                <a:lnTo>
                  <a:pt x="914400" y="0"/>
                </a:lnTo>
                <a:lnTo>
                  <a:pt x="0" y="0"/>
                </a:lnTo>
                <a:lnTo>
                  <a:pt x="0" y="699516"/>
                </a:lnTo>
                <a:close/>
              </a:path>
            </a:pathLst>
          </a:custGeom>
          <a:solidFill>
            <a:srgbClr val="121E73"/>
          </a:solid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0" y="699516"/>
            <a:ext cx="914400" cy="58419"/>
          </a:xfrm>
          <a:custGeom>
            <a:avLst/>
            <a:gdLst/>
            <a:ahLst/>
            <a:cxnLst/>
            <a:rect l="l" t="t" r="r" b="b"/>
            <a:pathLst>
              <a:path w="914400" h="58420">
                <a:moveTo>
                  <a:pt x="0" y="57911"/>
                </a:moveTo>
                <a:lnTo>
                  <a:pt x="914400" y="57911"/>
                </a:lnTo>
                <a:lnTo>
                  <a:pt x="914400" y="0"/>
                </a:lnTo>
                <a:lnTo>
                  <a:pt x="0" y="0"/>
                </a:lnTo>
                <a:lnTo>
                  <a:pt x="0" y="57911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239268" y="38100"/>
            <a:ext cx="388620" cy="4236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02867" y="-31876"/>
            <a:ext cx="9986264" cy="749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rgbClr val="003092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886325" y="1456689"/>
            <a:ext cx="7014209" cy="2072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2E5496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457200"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75313" y="6319961"/>
            <a:ext cx="192404" cy="403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pPr defTabSz="457200">
              <a:spcBef>
                <a:spcPts val="20"/>
              </a:spcBef>
            </a:pPr>
            <a:endParaRPr sz="1350">
              <a:solidFill>
                <a:prstClr val="white"/>
              </a:solidFill>
              <a:latin typeface="Times New Roman"/>
              <a:cs typeface="Times New Roman"/>
            </a:endParaRPr>
          </a:p>
          <a:p>
            <a:pPr marL="38100" defTabSz="457200"/>
            <a:fld id="{81D60167-4931-47E6-BA6A-407CBD079E47}" type="slidenum">
              <a:rPr dirty="0">
                <a:solidFill>
                  <a:prstClr val="white"/>
                </a:solidFill>
              </a:rPr>
              <a:pPr marL="38100" defTabSz="457200"/>
              <a:t>‹#›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95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</p:sldLayoutIdLst>
  <p:txStyles>
    <p:titleStyle>
      <a:lvl1pPr algn="ctr" defTabSz="1219170" rtl="0" eaLnBrk="1" latinLnBrk="1" hangingPunct="1">
        <a:spcBef>
          <a:spcPct val="0"/>
        </a:spcBef>
        <a:buNone/>
        <a:defRPr sz="4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jpeg"/><Relationship Id="rId18" Type="http://schemas.openxmlformats.org/officeDocument/2006/relationships/image" Target="../media/image88.png"/><Relationship Id="rId3" Type="http://schemas.openxmlformats.org/officeDocument/2006/relationships/image" Target="../media/image73.png"/><Relationship Id="rId21" Type="http://schemas.openxmlformats.org/officeDocument/2006/relationships/image" Target="../media/image91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17" Type="http://schemas.openxmlformats.org/officeDocument/2006/relationships/image" Target="../media/image87.png"/><Relationship Id="rId25" Type="http://schemas.openxmlformats.org/officeDocument/2006/relationships/image" Target="../media/image95.png"/><Relationship Id="rId2" Type="http://schemas.openxmlformats.org/officeDocument/2006/relationships/image" Target="../media/image72.jpeg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24" Type="http://schemas.openxmlformats.org/officeDocument/2006/relationships/image" Target="../media/image94.png"/><Relationship Id="rId5" Type="http://schemas.openxmlformats.org/officeDocument/2006/relationships/image" Target="../media/image75.jpeg"/><Relationship Id="rId15" Type="http://schemas.openxmlformats.org/officeDocument/2006/relationships/image" Target="../media/image85.png"/><Relationship Id="rId23" Type="http://schemas.openxmlformats.org/officeDocument/2006/relationships/image" Target="../media/image93.png"/><Relationship Id="rId10" Type="http://schemas.openxmlformats.org/officeDocument/2006/relationships/image" Target="../media/image80.jpeg"/><Relationship Id="rId19" Type="http://schemas.openxmlformats.org/officeDocument/2006/relationships/image" Target="../media/image89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jpeg"/><Relationship Id="rId22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8.emf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9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0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0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123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12" Type="http://schemas.openxmlformats.org/officeDocument/2006/relationships/image" Target="../media/image122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6.jpeg"/><Relationship Id="rId11" Type="http://schemas.openxmlformats.org/officeDocument/2006/relationships/image" Target="../media/image121.jpeg"/><Relationship Id="rId5" Type="http://schemas.openxmlformats.org/officeDocument/2006/relationships/image" Target="../media/image115.jpeg"/><Relationship Id="rId10" Type="http://schemas.openxmlformats.org/officeDocument/2006/relationships/image" Target="../media/image120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Manfaatkan Lahan Rawa untuk Sawah, Mentan Dapat Dukungan D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9" y="-21772"/>
            <a:ext cx="12204199" cy="687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: Shape 68"/>
          <p:cNvSpPr/>
          <p:nvPr/>
        </p:nvSpPr>
        <p:spPr>
          <a:xfrm>
            <a:off x="2132620" y="3899462"/>
            <a:ext cx="7050088" cy="828866"/>
          </a:xfrm>
          <a:custGeom>
            <a:avLst/>
            <a:gdLst>
              <a:gd name="connsiteX0" fmla="*/ 422122 w 5570380"/>
              <a:gd name="connsiteY0" fmla="*/ 0 h 830997"/>
              <a:gd name="connsiteX1" fmla="*/ 5570380 w 5570380"/>
              <a:gd name="connsiteY1" fmla="*/ 0 h 830997"/>
              <a:gd name="connsiteX2" fmla="*/ 5570380 w 5570380"/>
              <a:gd name="connsiteY2" fmla="*/ 830997 h 830997"/>
              <a:gd name="connsiteX3" fmla="*/ 0 w 5570380"/>
              <a:gd name="connsiteY3" fmla="*/ 830997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0380" h="830997">
                <a:moveTo>
                  <a:pt x="422122" y="0"/>
                </a:moveTo>
                <a:lnTo>
                  <a:pt x="5570380" y="0"/>
                </a:lnTo>
                <a:lnTo>
                  <a:pt x="5570380" y="830997"/>
                </a:lnTo>
                <a:lnTo>
                  <a:pt x="0" y="830997"/>
                </a:lnTo>
                <a:close/>
              </a:path>
            </a:pathLst>
          </a:cu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kern="0" dirty="0">
                <a:solidFill>
                  <a:srgbClr val="000000"/>
                </a:solidFill>
                <a:latin typeface="Arial Black" panose="020B0A04020102020204" pitchFamily="34" charset="0"/>
                <a:ea typeface="Arial Unicode MS"/>
                <a:cs typeface="Arial"/>
                <a:sym typeface="Arial"/>
              </a:rPr>
              <a:t>PROP. KALIMANTAN TENGAH</a:t>
            </a:r>
          </a:p>
        </p:txBody>
      </p:sp>
      <p:sp>
        <p:nvSpPr>
          <p:cNvPr id="6" name="Freeform: Shape 69"/>
          <p:cNvSpPr/>
          <p:nvPr/>
        </p:nvSpPr>
        <p:spPr>
          <a:xfrm>
            <a:off x="399117" y="3240783"/>
            <a:ext cx="9516387" cy="642866"/>
          </a:xfrm>
          <a:custGeom>
            <a:avLst/>
            <a:gdLst>
              <a:gd name="connsiteX0" fmla="*/ 198438 w 5806612"/>
              <a:gd name="connsiteY0" fmla="*/ 0 h 390650"/>
              <a:gd name="connsiteX1" fmla="*/ 5806612 w 5806612"/>
              <a:gd name="connsiteY1" fmla="*/ 0 h 390650"/>
              <a:gd name="connsiteX2" fmla="*/ 5806612 w 5806612"/>
              <a:gd name="connsiteY2" fmla="*/ 390650 h 390650"/>
              <a:gd name="connsiteX3" fmla="*/ 0 w 5806612"/>
              <a:gd name="connsiteY3" fmla="*/ 390650 h 39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6612" h="390650">
                <a:moveTo>
                  <a:pt x="198438" y="0"/>
                </a:moveTo>
                <a:lnTo>
                  <a:pt x="5806612" y="0"/>
                </a:lnTo>
                <a:lnTo>
                  <a:pt x="5806612" y="390650"/>
                </a:lnTo>
                <a:lnTo>
                  <a:pt x="0" y="39065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133" kern="0" dirty="0">
              <a:solidFill>
                <a:prstClr val="white"/>
              </a:solidFill>
              <a:ea typeface="Arial Unicode MS"/>
              <a:cs typeface="Arial"/>
              <a:sym typeface="Arial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725" y="590212"/>
            <a:ext cx="933451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882" y="2700728"/>
            <a:ext cx="3825733" cy="418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27472" y="1634966"/>
            <a:ext cx="696912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KEMENTERIAN PERTANIAN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5785" y="3240783"/>
            <a:ext cx="9773120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/>
                <a:cs typeface="Arial" pitchFamily="34" charset="0"/>
                <a:sym typeface="Arial"/>
              </a:rPr>
              <a:t>PENGEMBANGAN FOOD ESTATE</a:t>
            </a: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Arial Unicode MS"/>
              <a:cs typeface="Arial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0190" y="5857354"/>
            <a:ext cx="11234789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33" b="1" dirty="0">
                <a:solidFill>
                  <a:srgbClr val="FFFFFF"/>
                </a:solidFill>
                <a:latin typeface="Tw Cen MT" panose="020B0602020104020603" pitchFamily="34" charset="0"/>
              </a:rPr>
              <a:t>DIREKTORAT JENDERAL PRASARANA DAN SARANA PERTANIAN</a:t>
            </a:r>
          </a:p>
          <a:p>
            <a:pPr algn="ctr"/>
            <a:r>
              <a:rPr lang="en-US" sz="2133" b="1" dirty="0">
                <a:solidFill>
                  <a:srgbClr val="FFFFFF"/>
                </a:solidFill>
                <a:latin typeface="Tw Cen MT" panose="020B0602020104020603" pitchFamily="34" charset="0"/>
              </a:rPr>
              <a:t>KEMENTERIAN PERTANIAN </a:t>
            </a:r>
          </a:p>
        </p:txBody>
      </p:sp>
    </p:spTree>
    <p:extLst>
      <p:ext uri="{BB962C8B-B14F-4D97-AF65-F5344CB8AC3E}">
        <p14:creationId xmlns:p14="http://schemas.microsoft.com/office/powerpoint/2010/main" val="2793618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558" y="489331"/>
            <a:ext cx="739775" cy="178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7310" marR="5080" indent="-55244">
              <a:spcBef>
                <a:spcPts val="105"/>
              </a:spcBef>
              <a:defRPr/>
            </a:pPr>
            <a:r>
              <a:rPr sz="500" b="1" spc="25" dirty="0">
                <a:solidFill>
                  <a:srgbClr val="FFFFFF"/>
                </a:solidFill>
                <a:latin typeface="Arial Narrow"/>
                <a:cs typeface="Arial Narrow"/>
              </a:rPr>
              <a:t>Kementerian Koordinator  Bidang</a:t>
            </a:r>
            <a:r>
              <a:rPr sz="500" b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500" b="1" spc="25" dirty="0">
                <a:solidFill>
                  <a:srgbClr val="FFFFFF"/>
                </a:solidFill>
                <a:latin typeface="Arial Narrow"/>
                <a:cs typeface="Arial Narrow"/>
              </a:rPr>
              <a:t>Perekonomian</a:t>
            </a:r>
            <a:endParaRPr sz="50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14400" y="728472"/>
            <a:ext cx="11277600" cy="0"/>
          </a:xfrm>
          <a:custGeom>
            <a:avLst/>
            <a:gdLst/>
            <a:ahLst/>
            <a:cxnLst/>
            <a:rect l="l" t="t" r="r" b="b"/>
            <a:pathLst>
              <a:path w="11277600">
                <a:moveTo>
                  <a:pt x="0" y="0"/>
                </a:moveTo>
                <a:lnTo>
                  <a:pt x="11277599" y="0"/>
                </a:lnTo>
              </a:path>
            </a:pathLst>
          </a:custGeom>
          <a:ln w="57911">
            <a:solidFill>
              <a:srgbClr val="002979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2480"/>
              </a:lnSpc>
              <a:spcBef>
                <a:spcPts val="420"/>
              </a:spcBef>
            </a:pPr>
            <a:r>
              <a:rPr sz="2300" dirty="0"/>
              <a:t>Kriteria </a:t>
            </a:r>
            <a:r>
              <a:rPr sz="2300" spc="-5" dirty="0"/>
              <a:t>dan Prinsip Dasar </a:t>
            </a:r>
            <a:r>
              <a:rPr sz="2300" spc="-10" dirty="0"/>
              <a:t>Penetapan </a:t>
            </a:r>
            <a:r>
              <a:rPr sz="2300" spc="-15" dirty="0"/>
              <a:t>AOI </a:t>
            </a:r>
            <a:r>
              <a:rPr sz="2300" spc="-10" dirty="0"/>
              <a:t>Program </a:t>
            </a:r>
            <a:r>
              <a:rPr sz="2300" spc="-5" dirty="0"/>
              <a:t>Peningkatan  </a:t>
            </a:r>
            <a:r>
              <a:rPr sz="2300" spc="-10" dirty="0"/>
              <a:t>Penyediaan </a:t>
            </a:r>
            <a:r>
              <a:rPr sz="2300" spc="-15" dirty="0"/>
              <a:t>Pangan </a:t>
            </a:r>
            <a:r>
              <a:rPr sz="2300" spc="-5" dirty="0"/>
              <a:t>di Provinsi </a:t>
            </a:r>
            <a:r>
              <a:rPr sz="2300" dirty="0"/>
              <a:t>Kalimantan </a:t>
            </a:r>
            <a:r>
              <a:rPr sz="2300" spc="-35" dirty="0"/>
              <a:t>Tengah</a:t>
            </a:r>
            <a:r>
              <a:rPr sz="2300" spc="-70" dirty="0"/>
              <a:t> </a:t>
            </a:r>
            <a:r>
              <a:rPr sz="2300" spc="-5" dirty="0"/>
              <a:t>(1/2)</a:t>
            </a:r>
            <a:endParaRPr sz="2300"/>
          </a:p>
        </p:txBody>
      </p:sp>
      <p:sp>
        <p:nvSpPr>
          <p:cNvPr id="5" name="object 5"/>
          <p:cNvSpPr/>
          <p:nvPr/>
        </p:nvSpPr>
        <p:spPr>
          <a:xfrm>
            <a:off x="2949067" y="1560194"/>
            <a:ext cx="2185670" cy="1158240"/>
          </a:xfrm>
          <a:custGeom>
            <a:avLst/>
            <a:gdLst/>
            <a:ahLst/>
            <a:cxnLst/>
            <a:rect l="l" t="t" r="r" b="b"/>
            <a:pathLst>
              <a:path w="2185670" h="1158239">
                <a:moveTo>
                  <a:pt x="0" y="1158239"/>
                </a:moveTo>
                <a:lnTo>
                  <a:pt x="2185161" y="1158239"/>
                </a:lnTo>
                <a:lnTo>
                  <a:pt x="2185161" y="0"/>
                </a:lnTo>
                <a:lnTo>
                  <a:pt x="0" y="0"/>
                </a:lnTo>
                <a:lnTo>
                  <a:pt x="0" y="1158239"/>
                </a:lnTo>
                <a:close/>
              </a:path>
            </a:pathLst>
          </a:custGeom>
          <a:solidFill>
            <a:srgbClr val="E9EBF5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49067" y="3724275"/>
            <a:ext cx="2185670" cy="640080"/>
          </a:xfrm>
          <a:custGeom>
            <a:avLst/>
            <a:gdLst/>
            <a:ahLst/>
            <a:cxnLst/>
            <a:rect l="l" t="t" r="r" b="b"/>
            <a:pathLst>
              <a:path w="2185670" h="640079">
                <a:moveTo>
                  <a:pt x="0" y="640080"/>
                </a:moveTo>
                <a:lnTo>
                  <a:pt x="2185161" y="640080"/>
                </a:lnTo>
                <a:lnTo>
                  <a:pt x="2185161" y="0"/>
                </a:lnTo>
                <a:lnTo>
                  <a:pt x="0" y="0"/>
                </a:lnTo>
                <a:lnTo>
                  <a:pt x="0" y="640080"/>
                </a:lnTo>
                <a:close/>
              </a:path>
            </a:pathLst>
          </a:custGeom>
          <a:solidFill>
            <a:srgbClr val="E9EBF5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497358"/>
              </p:ext>
            </p:extLst>
          </p:nvPr>
        </p:nvGraphicFramePr>
        <p:xfrm>
          <a:off x="83638" y="1183005"/>
          <a:ext cx="11741150" cy="43332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19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36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850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69734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69088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Peta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Tematik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6191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Walidata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K/L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Kriteria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dan Prinsip Dasar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Penetapan</a:t>
                      </a:r>
                      <a:r>
                        <a:rPr sz="1400" b="1" spc="-114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AOI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582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27749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spc="-15" dirty="0" err="1">
                          <a:latin typeface="Calibri"/>
                          <a:cs typeface="Calibri"/>
                        </a:rPr>
                        <a:t>Peta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 err="1" smtClean="0">
                          <a:latin typeface="Calibri"/>
                          <a:cs typeface="Calibri"/>
                        </a:rPr>
                        <a:t>Ke</a:t>
                      </a:r>
                      <a:r>
                        <a:rPr lang="en-US" sz="1200" b="1" spc="-10" dirty="0" err="1" smtClean="0">
                          <a:latin typeface="Calibri"/>
                          <a:cs typeface="Calibri"/>
                        </a:rPr>
                        <a:t>sesuaian</a:t>
                      </a:r>
                      <a:r>
                        <a:rPr sz="1200" b="1" spc="-1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Lahan untuk  Perluasan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Padi Sawah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, Skala 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1:50.000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50" dirty="0">
                        <a:latin typeface="Times New Roman"/>
                        <a:cs typeface="Times New Roman"/>
                      </a:endParaRPr>
                    </a:p>
                    <a:p>
                      <a:pPr marL="91440" marR="735965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Cakupan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Wilayah: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Provinsi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Kalimantan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Tengah,</a:t>
                      </a:r>
                      <a:r>
                        <a:rPr sz="11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2020</a:t>
                      </a: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54546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Kementerian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Pertanian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8460" indent="-287020">
                        <a:lnSpc>
                          <a:spcPct val="100000"/>
                        </a:lnSpc>
                        <a:spcBef>
                          <a:spcPts val="290"/>
                        </a:spcBef>
                        <a:buFont typeface="Wingdings"/>
                        <a:buChar char=""/>
                        <a:tabLst>
                          <a:tab pos="378460" algn="l"/>
                          <a:tab pos="379095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Lahan Padi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Sawah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diprioritaskan untuk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dikembangkan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di lahan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Rawa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Mineral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8460" indent="-287020">
                        <a:lnSpc>
                          <a:spcPct val="100000"/>
                        </a:lnSpc>
                        <a:buFont typeface="Wingdings"/>
                        <a:buChar char=""/>
                        <a:tabLst>
                          <a:tab pos="378460" algn="l"/>
                          <a:tab pos="379095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Lahan Padi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Sawah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di lahan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gambut sebagai alternatif terakhir dengan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ketebalan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dibawah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2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meter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8460" indent="-287020">
                        <a:lnSpc>
                          <a:spcPct val="100000"/>
                        </a:lnSpc>
                        <a:buFont typeface="Wingdings"/>
                        <a:buChar char=""/>
                        <a:tabLst>
                          <a:tab pos="378460" algn="l"/>
                          <a:tab pos="379095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Lahan 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Tanaman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Pangan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Hortikultura diprioritaskan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pada lahan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gambut sampai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2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meter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8460" indent="-287020">
                        <a:lnSpc>
                          <a:spcPct val="100000"/>
                        </a:lnSpc>
                        <a:buFont typeface="Wingdings"/>
                        <a:buChar char=""/>
                        <a:tabLst>
                          <a:tab pos="378460" algn="l"/>
                          <a:tab pos="379095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Lahan 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Tanaman Tahunan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diprioritaskan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pada lahan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gambut sampai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2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meter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8460" indent="-287020">
                        <a:lnSpc>
                          <a:spcPct val="100000"/>
                        </a:lnSpc>
                        <a:buFont typeface="Wingdings"/>
                        <a:buChar char=""/>
                        <a:tabLst>
                          <a:tab pos="378460" algn="l"/>
                          <a:tab pos="379095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Pembukaan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lahan baru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diprioritaskan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pada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tutupan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lahan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semak</a:t>
                      </a:r>
                      <a:r>
                        <a:rPr sz="12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belukar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058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254000" algn="just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spc="-15" dirty="0">
                          <a:latin typeface="Calibri"/>
                          <a:cs typeface="Calibri"/>
                        </a:rPr>
                        <a:t>Peta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Kesesuaian Lahan Gambut 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(berdasarkan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hasil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KLHS Cepat), 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Skala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1 ;</a:t>
                      </a:r>
                      <a:r>
                        <a:rPr sz="12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50.000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91440" algn="just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Cakupan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Wilayah: Eks-PLG,</a:t>
                      </a:r>
                      <a:r>
                        <a:rPr sz="11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2020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475615" marR="17081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Kementerian</a:t>
                      </a:r>
                      <a:r>
                        <a:rPr sz="12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Lingkungan 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Hidup dan</a:t>
                      </a:r>
                      <a:r>
                        <a:rPr sz="12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Kehutanan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Kesesuaian Lahan</a:t>
                      </a:r>
                      <a:r>
                        <a:rPr sz="120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Gambut: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8460" indent="-287020">
                        <a:lnSpc>
                          <a:spcPct val="100000"/>
                        </a:lnSpc>
                        <a:buFont typeface="Wingdings"/>
                        <a:buChar char=""/>
                        <a:tabLst>
                          <a:tab pos="378460" algn="l"/>
                          <a:tab pos="379095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Kriteria kedalaman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lahan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gambut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&lt;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3m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8460" indent="-287020">
                        <a:lnSpc>
                          <a:spcPct val="100000"/>
                        </a:lnSpc>
                        <a:buFont typeface="Wingdings"/>
                        <a:buChar char=""/>
                        <a:tabLst>
                          <a:tab pos="378460" algn="l"/>
                          <a:tab pos="379095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Penutupan Lahan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2019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Pertanian</a:t>
                      </a:r>
                      <a:r>
                        <a:rPr sz="12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Perkebunan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8460" indent="-287020">
                        <a:lnSpc>
                          <a:spcPct val="100000"/>
                        </a:lnSpc>
                        <a:buFont typeface="Wingdings"/>
                        <a:buChar char=""/>
                        <a:tabLst>
                          <a:tab pos="378460" algn="l"/>
                          <a:tab pos="379095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Area 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Terbakar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2018-2019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8460" indent="-287020">
                        <a:lnSpc>
                          <a:spcPct val="100000"/>
                        </a:lnSpc>
                        <a:buFont typeface="Wingdings"/>
                        <a:buChar char=""/>
                        <a:tabLst>
                          <a:tab pos="378460" algn="l"/>
                          <a:tab pos="379095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Non Puncak Kubah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Gambut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spc="-15" dirty="0">
                          <a:latin typeface="Calibri"/>
                          <a:cs typeface="Calibri"/>
                        </a:rPr>
                        <a:t>Peta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Lahan Prima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Skala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1:</a:t>
                      </a:r>
                      <a:r>
                        <a:rPr sz="12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50.000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Cakupan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Wilayah: Eks-PLG,</a:t>
                      </a:r>
                      <a:r>
                        <a:rPr sz="11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2020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75615" marR="17081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Kementerian</a:t>
                      </a:r>
                      <a:r>
                        <a:rPr sz="12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Lingkungan 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Hidup dan</a:t>
                      </a:r>
                      <a:r>
                        <a:rPr sz="12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Kehutanan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Kriteria Lahan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Prima: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8460" indent="-287020">
                        <a:lnSpc>
                          <a:spcPct val="100000"/>
                        </a:lnSpc>
                        <a:buFont typeface="Wingdings"/>
                        <a:buChar char=""/>
                        <a:tabLst>
                          <a:tab pos="378460" algn="l"/>
                          <a:tab pos="379095" algn="l"/>
                        </a:tabLst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Jasa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Pangan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Tinggi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(tutupan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lahan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eksisiting</a:t>
                      </a:r>
                      <a:r>
                        <a:rPr sz="12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sawah)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8460" indent="-287020">
                        <a:lnSpc>
                          <a:spcPct val="100000"/>
                        </a:lnSpc>
                        <a:buFont typeface="Wingdings"/>
                        <a:buChar char=""/>
                        <a:tabLst>
                          <a:tab pos="378460" algn="l"/>
                          <a:tab pos="379095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Morfologi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dan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morfogenesa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dataran</a:t>
                      </a:r>
                      <a:r>
                        <a:rPr sz="12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fluvial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582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36004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5" dirty="0">
                          <a:latin typeface="Calibri"/>
                          <a:cs typeface="Calibri"/>
                        </a:rPr>
                        <a:t>Peta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Kawasan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Hutan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Skala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1 : 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50.000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91440" marR="735965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Cakupan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Wilayah: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Provinsi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Kalimantan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Tengah,</a:t>
                      </a:r>
                      <a:r>
                        <a:rPr sz="11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2019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475615" marR="17081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Kementerian</a:t>
                      </a:r>
                      <a:r>
                        <a:rPr sz="12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Lingkungan 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Hidup dan</a:t>
                      </a:r>
                      <a:r>
                        <a:rPr sz="12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Kehutanan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4160" marR="496570" indent="-172720">
                        <a:lnSpc>
                          <a:spcPct val="100000"/>
                        </a:lnSpc>
                        <a:spcBef>
                          <a:spcPts val="295"/>
                        </a:spcBef>
                        <a:buFont typeface="Wingdings"/>
                        <a:buChar char=""/>
                        <a:tabLst>
                          <a:tab pos="264795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Lahan yang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akan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digunakan untuk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kegiatan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Ketahanan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Pangan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diluar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Kawasan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Hutan Konservasi  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(KSA/KPA)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64160" marR="240665" indent="-172720">
                        <a:lnSpc>
                          <a:spcPct val="100000"/>
                        </a:lnSpc>
                        <a:buFont typeface="Wingdings"/>
                        <a:buChar char=""/>
                        <a:tabLst>
                          <a:tab pos="264795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Lahan yang sesuai untuk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kegiatan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Ketahanan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Pangan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dan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berada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di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Kawasan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Hutan Lindung (HL)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dan 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Hutan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Produksi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((HPT,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HP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dan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HPK),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maka akan dilakukan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mekanisme percepatan perubahan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fungsi  dan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perubahan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peruntukan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(pelepasan)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Kawasan</a:t>
                      </a:r>
                      <a:r>
                        <a:rPr sz="12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Hutan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3034283" y="1712976"/>
            <a:ext cx="432816" cy="4328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12948" y="2923173"/>
            <a:ext cx="391667" cy="390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012948" y="3744467"/>
            <a:ext cx="391667" cy="3992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012948" y="4610241"/>
            <a:ext cx="391667" cy="390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defTabSz="914400">
              <a:spcBef>
                <a:spcPts val="20"/>
              </a:spcBef>
              <a:defRPr/>
            </a:pPr>
            <a:endParaRPr sz="1350">
              <a:solidFill>
                <a:prstClr val="white"/>
              </a:solidFill>
              <a:latin typeface="Times New Roman"/>
              <a:cs typeface="Times New Roman"/>
            </a:endParaRPr>
          </a:p>
          <a:p>
            <a:pPr marL="38100" defTabSz="914400">
              <a:defRPr/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38100" defTabSz="914400">
                <a:defRPr/>
              </a:pPr>
              <a:t>10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519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558" y="489331"/>
            <a:ext cx="739775" cy="178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7310" marR="5080" indent="-55244">
              <a:spcBef>
                <a:spcPts val="105"/>
              </a:spcBef>
              <a:defRPr/>
            </a:pPr>
            <a:r>
              <a:rPr sz="500" b="1" spc="25" dirty="0">
                <a:solidFill>
                  <a:srgbClr val="FFFFFF"/>
                </a:solidFill>
                <a:latin typeface="Arial Narrow"/>
                <a:cs typeface="Arial Narrow"/>
              </a:rPr>
              <a:t>Kementerian Koordinator  Bidang</a:t>
            </a:r>
            <a:r>
              <a:rPr sz="500" b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500" b="1" spc="25" dirty="0">
                <a:solidFill>
                  <a:srgbClr val="FFFFFF"/>
                </a:solidFill>
                <a:latin typeface="Arial Narrow"/>
                <a:cs typeface="Arial Narrow"/>
              </a:rPr>
              <a:t>Perekonomian</a:t>
            </a:r>
            <a:endParaRPr sz="50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14400" y="728472"/>
            <a:ext cx="11277600" cy="0"/>
          </a:xfrm>
          <a:custGeom>
            <a:avLst/>
            <a:gdLst/>
            <a:ahLst/>
            <a:cxnLst/>
            <a:rect l="l" t="t" r="r" b="b"/>
            <a:pathLst>
              <a:path w="11277600">
                <a:moveTo>
                  <a:pt x="0" y="0"/>
                </a:moveTo>
                <a:lnTo>
                  <a:pt x="11277599" y="0"/>
                </a:lnTo>
              </a:path>
            </a:pathLst>
          </a:custGeom>
          <a:ln w="57911">
            <a:solidFill>
              <a:srgbClr val="002979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2480"/>
              </a:lnSpc>
              <a:spcBef>
                <a:spcPts val="420"/>
              </a:spcBef>
            </a:pPr>
            <a:r>
              <a:rPr sz="2300" dirty="0"/>
              <a:t>Kriteria </a:t>
            </a:r>
            <a:r>
              <a:rPr sz="2300" spc="-5" dirty="0"/>
              <a:t>dan Prinsip Dasar </a:t>
            </a:r>
            <a:r>
              <a:rPr sz="2300" spc="-10" dirty="0"/>
              <a:t>Penetapan </a:t>
            </a:r>
            <a:r>
              <a:rPr sz="2300" spc="-15" dirty="0"/>
              <a:t>AOI </a:t>
            </a:r>
            <a:r>
              <a:rPr sz="2300" spc="-10" dirty="0"/>
              <a:t>Program </a:t>
            </a:r>
            <a:r>
              <a:rPr sz="2300" spc="-5" dirty="0"/>
              <a:t>Peningkatan  </a:t>
            </a:r>
            <a:r>
              <a:rPr sz="2300" spc="-10" dirty="0"/>
              <a:t>Penyediaan </a:t>
            </a:r>
            <a:r>
              <a:rPr sz="2300" spc="-15" dirty="0"/>
              <a:t>Pangan </a:t>
            </a:r>
            <a:r>
              <a:rPr sz="2300" spc="-5" dirty="0"/>
              <a:t>di Provinsi </a:t>
            </a:r>
            <a:r>
              <a:rPr sz="2300" dirty="0"/>
              <a:t>Kalimantan </a:t>
            </a:r>
            <a:r>
              <a:rPr sz="2300" spc="-35" dirty="0"/>
              <a:t>Tengah</a:t>
            </a:r>
            <a:r>
              <a:rPr sz="2300" spc="-70" dirty="0"/>
              <a:t> </a:t>
            </a:r>
            <a:r>
              <a:rPr sz="2300" spc="-5" dirty="0"/>
              <a:t>(2/2)</a:t>
            </a:r>
            <a:endParaRPr sz="2300"/>
          </a:p>
        </p:txBody>
      </p:sp>
      <p:sp>
        <p:nvSpPr>
          <p:cNvPr id="5" name="object 5"/>
          <p:cNvSpPr/>
          <p:nvPr/>
        </p:nvSpPr>
        <p:spPr>
          <a:xfrm>
            <a:off x="3914140" y="1233805"/>
            <a:ext cx="2512695" cy="1493520"/>
          </a:xfrm>
          <a:custGeom>
            <a:avLst/>
            <a:gdLst/>
            <a:ahLst/>
            <a:cxnLst/>
            <a:rect l="l" t="t" r="r" b="b"/>
            <a:pathLst>
              <a:path w="2512695" h="1493520">
                <a:moveTo>
                  <a:pt x="0" y="1493520"/>
                </a:moveTo>
                <a:lnTo>
                  <a:pt x="2512694" y="1493520"/>
                </a:lnTo>
                <a:lnTo>
                  <a:pt x="2512694" y="0"/>
                </a:lnTo>
                <a:lnTo>
                  <a:pt x="0" y="0"/>
                </a:lnTo>
                <a:lnTo>
                  <a:pt x="0" y="1493520"/>
                </a:lnTo>
                <a:close/>
              </a:path>
            </a:pathLst>
          </a:custGeom>
          <a:solidFill>
            <a:srgbClr val="E9EBF5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14140" y="3968496"/>
            <a:ext cx="2512695" cy="1036319"/>
          </a:xfrm>
          <a:custGeom>
            <a:avLst/>
            <a:gdLst/>
            <a:ahLst/>
            <a:cxnLst/>
            <a:rect l="l" t="t" r="r" b="b"/>
            <a:pathLst>
              <a:path w="2512695" h="1036320">
                <a:moveTo>
                  <a:pt x="0" y="1036319"/>
                </a:moveTo>
                <a:lnTo>
                  <a:pt x="2512694" y="1036319"/>
                </a:lnTo>
                <a:lnTo>
                  <a:pt x="2512694" y="0"/>
                </a:lnTo>
                <a:lnTo>
                  <a:pt x="0" y="0"/>
                </a:lnTo>
                <a:lnTo>
                  <a:pt x="0" y="1036319"/>
                </a:lnTo>
                <a:close/>
              </a:path>
            </a:pathLst>
          </a:custGeom>
          <a:solidFill>
            <a:srgbClr val="E9EBF5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14140" y="5462054"/>
            <a:ext cx="2512695" cy="777240"/>
          </a:xfrm>
          <a:custGeom>
            <a:avLst/>
            <a:gdLst/>
            <a:ahLst/>
            <a:cxnLst/>
            <a:rect l="l" t="t" r="r" b="b"/>
            <a:pathLst>
              <a:path w="2512695" h="777239">
                <a:moveTo>
                  <a:pt x="0" y="777240"/>
                </a:moveTo>
                <a:lnTo>
                  <a:pt x="2512694" y="777240"/>
                </a:lnTo>
                <a:lnTo>
                  <a:pt x="2512694" y="0"/>
                </a:lnTo>
                <a:lnTo>
                  <a:pt x="0" y="0"/>
                </a:lnTo>
                <a:lnTo>
                  <a:pt x="0" y="777240"/>
                </a:lnTo>
                <a:close/>
              </a:path>
            </a:pathLst>
          </a:custGeom>
          <a:solidFill>
            <a:srgbClr val="E9EBF5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408698" y="856614"/>
          <a:ext cx="11583670" cy="53763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80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508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126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5721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R="890905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Peta</a:t>
                      </a:r>
                      <a:r>
                        <a:rPr sz="1400" b="1" spc="-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Tematik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7823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Walidata</a:t>
                      </a:r>
                      <a:r>
                        <a:rPr sz="14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K/L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Kriteria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dan Prinsip Dasar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Penetapan</a:t>
                      </a:r>
                      <a:r>
                        <a:rPr sz="1400" b="1" spc="-114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AOI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935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27559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spc="-15" dirty="0">
                          <a:latin typeface="Calibri"/>
                          <a:cs typeface="Calibri"/>
                        </a:rPr>
                        <a:t>Peta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RTRW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Provinsi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(Skala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1: 250.000)  dan 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Peta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RTRW Kabupaten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(Skala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1: 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50.000)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91440" marR="135255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Cakupan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Wilayah: RTRW Kalimantan</a:t>
                      </a:r>
                      <a:r>
                        <a:rPr sz="11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Tengah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(2019) dan RTRW Kab. Kapuas (2019), Kab.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Pulang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Pisau (2019), Kab. Barito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Selatan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(2014)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dan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Kota Palangkaraya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(2019)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51117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Kementerian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ATR/BPN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4160" marR="120650" indent="-172720">
                        <a:lnSpc>
                          <a:spcPct val="100000"/>
                        </a:lnSpc>
                        <a:spcBef>
                          <a:spcPts val="290"/>
                        </a:spcBef>
                        <a:buFont typeface="Wingdings"/>
                        <a:buChar char=""/>
                        <a:tabLst>
                          <a:tab pos="264795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Penggunaan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dan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pemanfaatan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lahan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untuk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kegiatan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Ketahanan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Pangan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harus</a:t>
                      </a:r>
                      <a:r>
                        <a:rPr sz="1200" spc="-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sesuai  dengan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RTRW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Provinsi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dan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RTRW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Kabupaten/Kota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64160" marR="321310" indent="-172720">
                        <a:lnSpc>
                          <a:spcPct val="100000"/>
                        </a:lnSpc>
                        <a:buFont typeface="Wingdings"/>
                        <a:buChar char=""/>
                        <a:tabLst>
                          <a:tab pos="264795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Mengingat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Program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Ketahanan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Pangan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adalah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Proyek Strategis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Nasional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(PSN), 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maka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terhadap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lahan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yang sudah sesuai untuk Ketahanan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Pangan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namun tidak 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sesuai dengan 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RTRW,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maka pemanfaatan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lahan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tetap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dapat dilaksanakan dengan  penerbitan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Rekomendasi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Kesesuaian 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Tata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Ruang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oleh Kementerian 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ATR/BPN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dan 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Pemerintah Daerah setelah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dilakukan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penelaahan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411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11430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spc="-15" dirty="0">
                          <a:latin typeface="Calibri"/>
                          <a:cs typeface="Calibri"/>
                        </a:rPr>
                        <a:t>Peta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Hak 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Atas </a:t>
                      </a:r>
                      <a:r>
                        <a:rPr sz="1200" b="1" spc="-25" dirty="0">
                          <a:latin typeface="Calibri"/>
                          <a:cs typeface="Calibri"/>
                        </a:rPr>
                        <a:t>Tanah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(HGU,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HGB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dan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Hak  Milik)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Skala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1 :</a:t>
                      </a:r>
                      <a:r>
                        <a:rPr sz="12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1000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Cakupan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Wilayah: Eks-PLG,</a:t>
                      </a:r>
                      <a:r>
                        <a:rPr sz="11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2020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68643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Kementerian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ATR/BPN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9715" marR="180975" indent="-167640">
                        <a:lnSpc>
                          <a:spcPct val="100000"/>
                        </a:lnSpc>
                        <a:spcBef>
                          <a:spcPts val="290"/>
                        </a:spcBef>
                        <a:buFont typeface="Wingdings"/>
                        <a:buChar char=""/>
                        <a:tabLst>
                          <a:tab pos="260350" algn="l"/>
                        </a:tabLst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Data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Hak 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Atas 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Tanah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lebih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ditujukan untuk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model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Pengelolaan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dan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Kerjasama  (Masyarakat, 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Transmigrasi,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Swasta,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BUMN)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dalam </a:t>
                      </a:r>
                      <a:r>
                        <a:rPr sz="1200" spc="-5" dirty="0" err="1">
                          <a:latin typeface="Calibri"/>
                          <a:cs typeface="Calibri"/>
                        </a:rPr>
                        <a:t>pelaksanaan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Kegiatan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Ketahanan 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Pangan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  <a:p>
                      <a:pPr marL="259715" marR="183515" indent="-167640">
                        <a:lnSpc>
                          <a:spcPct val="100000"/>
                        </a:lnSpc>
                        <a:buFont typeface="Wingdings"/>
                        <a:buChar char=""/>
                        <a:tabLst>
                          <a:tab pos="260350" algn="l"/>
                        </a:tabLst>
                      </a:pPr>
                      <a:r>
                        <a:rPr sz="1200" spc="-15" dirty="0">
                          <a:latin typeface="Calibri"/>
                          <a:cs typeface="Calibri"/>
                        </a:rPr>
                        <a:t>Terhadap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lahan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yang sudah diberikan Hak 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Atas 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Tanah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(HGU,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HGB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dan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Hak Milik) 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maupun lahan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yang sudah dikuasai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namun belum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bersertifikat maka akan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menjadi  dasar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pertimbangan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dalam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pengelolaan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dan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kerjasama kegiatan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Ketahanan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Pangan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36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32448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5" dirty="0">
                          <a:latin typeface="Calibri"/>
                          <a:cs typeface="Calibri"/>
                        </a:rPr>
                        <a:t>Peta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Daerah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Irigasi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Rawa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dan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Daerah 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Irigasi 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Tambak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Skala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1 :</a:t>
                      </a:r>
                      <a:r>
                        <a:rPr sz="12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50.000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91440" marR="158115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Cakupan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Wilayah: Eks-PLG dan Non</a:t>
                      </a:r>
                      <a:r>
                        <a:rPr sz="1100" spc="-1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Eks-PLG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di dua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Kabupaten (Kab. Kapuas dan</a:t>
                      </a:r>
                      <a:r>
                        <a:rPr sz="11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Kab.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Pulang Pisau),</a:t>
                      </a:r>
                      <a:r>
                        <a:rPr sz="1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2020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71945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Kementerian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PUPR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4160" marR="517525" indent="-172720" algn="just">
                        <a:lnSpc>
                          <a:spcPct val="100000"/>
                        </a:lnSpc>
                        <a:spcBef>
                          <a:spcPts val="295"/>
                        </a:spcBef>
                        <a:buFont typeface="Wingdings"/>
                        <a:buChar char=""/>
                        <a:tabLst>
                          <a:tab pos="264795" algn="l"/>
                        </a:tabLst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Peta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Daerah Irigasi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Rawa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(DIR)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lebih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ditujukan untuk 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Tata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Kelola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Air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yang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akan 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dilaksanakan oleh Kementerian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PUPR dalam </a:t>
                      </a:r>
                      <a:r>
                        <a:rPr sz="1200" spc="-5" dirty="0" err="1">
                          <a:latin typeface="Calibri"/>
                          <a:cs typeface="Calibri"/>
                        </a:rPr>
                        <a:t>pelaksanaan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kegiatan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Ketahanan 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Pangan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(lahan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yang dilengkapi Jaringan Irigasi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dan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Non Jaringan</a:t>
                      </a:r>
                      <a:r>
                        <a:rPr sz="12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Irigasi)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  <a:p>
                      <a:pPr marL="264160" marR="346075" indent="-172720" algn="just">
                        <a:lnSpc>
                          <a:spcPct val="100000"/>
                        </a:lnSpc>
                        <a:buFont typeface="Wingdings"/>
                        <a:buChar char=""/>
                        <a:tabLst>
                          <a:tab pos="264795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Untuk mengetahui kesiapan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dukungan sistem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irigasi untuk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program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intensifikasi 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dan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ekstensifikasi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pertanian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04875" algn="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5" dirty="0">
                          <a:latin typeface="Calibri"/>
                          <a:cs typeface="Calibri"/>
                        </a:rPr>
                        <a:t>Peta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Batasan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Lahan Eks 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PLG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945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Kementerian LHK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dan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71945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Kementerian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Pertanian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4160" indent="-172720">
                        <a:lnSpc>
                          <a:spcPct val="100000"/>
                        </a:lnSpc>
                        <a:spcBef>
                          <a:spcPts val="295"/>
                        </a:spcBef>
                        <a:buFont typeface="Wingdings"/>
                        <a:buChar char=""/>
                        <a:tabLst>
                          <a:tab pos="264795" algn="l"/>
                        </a:tabLst>
                      </a:pPr>
                      <a:r>
                        <a:rPr sz="1200" spc="-15" dirty="0">
                          <a:latin typeface="Calibri"/>
                          <a:cs typeface="Calibri"/>
                        </a:rPr>
                        <a:t>Peta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Batasaan Lahan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Eks-PLG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ditujukan untuk mengidentifikasi lokasi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kegiatan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6416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Ketahanan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Pangan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yang berlokasi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di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Lahan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Eks PLG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mapupun di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Lahan Non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Eks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PLG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772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5" dirty="0">
                          <a:latin typeface="Calibri"/>
                          <a:cs typeface="Calibri"/>
                        </a:rPr>
                        <a:t>Peta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Kawasan Transmigrasi</a:t>
                      </a:r>
                      <a:r>
                        <a:rPr sz="12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Eksisting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,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Skala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1: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50.000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Cakupan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Wilayah: Eks-PLG,</a:t>
                      </a:r>
                      <a:r>
                        <a:rPr sz="11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2020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75501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Kementerian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Desa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PDTT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4160" marR="285750" indent="-172720">
                        <a:lnSpc>
                          <a:spcPct val="100000"/>
                        </a:lnSpc>
                        <a:spcBef>
                          <a:spcPts val="295"/>
                        </a:spcBef>
                        <a:buFont typeface="Wingdings"/>
                        <a:buChar char=""/>
                        <a:tabLst>
                          <a:tab pos="264795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Lahan yang sudah sesuai untuk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kegiatan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Ketahanan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Pangan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dan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sudah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ada  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Masyarakat Transmigrasi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maka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pada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lokasi tersebut diprioritaskan untuk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Program 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Intesifikasi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Pertanian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object 9"/>
          <p:cNvSpPr/>
          <p:nvPr/>
        </p:nvSpPr>
        <p:spPr>
          <a:xfrm>
            <a:off x="4048391" y="3233782"/>
            <a:ext cx="357397" cy="3638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105655" y="4162044"/>
            <a:ext cx="294132" cy="2941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252316" y="5081015"/>
            <a:ext cx="309825" cy="3200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54779" y="5095853"/>
            <a:ext cx="294132" cy="2960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34028" y="5652515"/>
            <a:ext cx="365760" cy="3439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985259" y="1543811"/>
            <a:ext cx="391667" cy="4130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defTabSz="914400">
              <a:spcBef>
                <a:spcPts val="20"/>
              </a:spcBef>
              <a:defRPr/>
            </a:pPr>
            <a:endParaRPr sz="1350">
              <a:solidFill>
                <a:prstClr val="white"/>
              </a:solidFill>
              <a:latin typeface="Times New Roman"/>
              <a:cs typeface="Times New Roman"/>
            </a:endParaRPr>
          </a:p>
          <a:p>
            <a:pPr marL="38100" defTabSz="914400">
              <a:defRPr/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38100" defTabSz="914400">
                <a:defRPr/>
              </a:pPr>
              <a:t>11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722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558" y="489331"/>
            <a:ext cx="739775" cy="178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7310" marR="5080" indent="-55244">
              <a:spcBef>
                <a:spcPts val="105"/>
              </a:spcBef>
              <a:defRPr/>
            </a:pPr>
            <a:r>
              <a:rPr sz="500" b="1" spc="25" dirty="0">
                <a:solidFill>
                  <a:srgbClr val="FFFFFF"/>
                </a:solidFill>
                <a:latin typeface="Arial Narrow"/>
                <a:cs typeface="Arial Narrow"/>
              </a:rPr>
              <a:t>Kementerian Koordinator  Bidang</a:t>
            </a:r>
            <a:r>
              <a:rPr sz="500" b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500" b="1" spc="25" dirty="0">
                <a:solidFill>
                  <a:srgbClr val="FFFFFF"/>
                </a:solidFill>
                <a:latin typeface="Arial Narrow"/>
                <a:cs typeface="Arial Narrow"/>
              </a:rPr>
              <a:t>Perekonomian</a:t>
            </a:r>
            <a:endParaRPr sz="50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14400" y="728472"/>
            <a:ext cx="11277600" cy="0"/>
          </a:xfrm>
          <a:custGeom>
            <a:avLst/>
            <a:gdLst/>
            <a:ahLst/>
            <a:cxnLst/>
            <a:rect l="l" t="t" r="r" b="b"/>
            <a:pathLst>
              <a:path w="11277600">
                <a:moveTo>
                  <a:pt x="0" y="0"/>
                </a:moveTo>
                <a:lnTo>
                  <a:pt x="11277599" y="0"/>
                </a:lnTo>
              </a:path>
            </a:pathLst>
          </a:custGeom>
          <a:ln w="57911">
            <a:solidFill>
              <a:srgbClr val="002979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02867" y="0"/>
            <a:ext cx="9442450" cy="74930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>
              <a:lnSpc>
                <a:spcPts val="2700"/>
              </a:lnSpc>
              <a:spcBef>
                <a:spcPts val="434"/>
              </a:spcBef>
              <a:tabLst>
                <a:tab pos="2795270" algn="l"/>
              </a:tabLst>
            </a:pPr>
            <a:r>
              <a:rPr spc="-5" dirty="0"/>
              <a:t>Prinsip, Kriteria </a:t>
            </a:r>
            <a:r>
              <a:rPr spc="-10" dirty="0"/>
              <a:t>dan indikator </a:t>
            </a:r>
            <a:r>
              <a:rPr spc="-15" dirty="0"/>
              <a:t>Penentuan </a:t>
            </a:r>
            <a:r>
              <a:rPr i="1" spc="-20" dirty="0">
                <a:latin typeface="Segoe UI"/>
                <a:cs typeface="Segoe UI"/>
              </a:rPr>
              <a:t>Area </a:t>
            </a:r>
            <a:r>
              <a:rPr i="1" spc="-5" dirty="0">
                <a:latin typeface="Segoe UI"/>
                <a:cs typeface="Segoe UI"/>
              </a:rPr>
              <a:t>Of </a:t>
            </a:r>
            <a:r>
              <a:rPr i="1" spc="-10" dirty="0">
                <a:latin typeface="Segoe UI"/>
                <a:cs typeface="Segoe UI"/>
              </a:rPr>
              <a:t>Interest </a:t>
            </a:r>
            <a:r>
              <a:rPr spc="-15" dirty="0"/>
              <a:t>(AOI)  </a:t>
            </a:r>
            <a:r>
              <a:rPr spc="-5" dirty="0"/>
              <a:t>untuk</a:t>
            </a:r>
            <a:r>
              <a:rPr spc="5" dirty="0"/>
              <a:t> </a:t>
            </a:r>
            <a:r>
              <a:rPr spc="-5" dirty="0"/>
              <a:t>Kesesuaian	</a:t>
            </a:r>
            <a:r>
              <a:rPr spc="-10" dirty="0"/>
              <a:t>Lahan Komoditas</a:t>
            </a:r>
            <a:r>
              <a:rPr spc="45" dirty="0"/>
              <a:t> </a:t>
            </a:r>
            <a:r>
              <a:rPr spc="-20" dirty="0"/>
              <a:t>Pangan</a:t>
            </a:r>
          </a:p>
        </p:txBody>
      </p:sp>
      <p:sp>
        <p:nvSpPr>
          <p:cNvPr id="5" name="object 5"/>
          <p:cNvSpPr/>
          <p:nvPr/>
        </p:nvSpPr>
        <p:spPr>
          <a:xfrm>
            <a:off x="354545" y="1174127"/>
            <a:ext cx="1583690" cy="606425"/>
          </a:xfrm>
          <a:custGeom>
            <a:avLst/>
            <a:gdLst/>
            <a:ahLst/>
            <a:cxnLst/>
            <a:rect l="l" t="t" r="r" b="b"/>
            <a:pathLst>
              <a:path w="1583689" h="606425">
                <a:moveTo>
                  <a:pt x="0" y="606031"/>
                </a:moveTo>
                <a:lnTo>
                  <a:pt x="1583436" y="606031"/>
                </a:lnTo>
                <a:lnTo>
                  <a:pt x="1583436" y="0"/>
                </a:lnTo>
                <a:lnTo>
                  <a:pt x="0" y="0"/>
                </a:lnTo>
                <a:lnTo>
                  <a:pt x="0" y="606031"/>
                </a:lnTo>
                <a:close/>
              </a:path>
            </a:pathLst>
          </a:custGeom>
          <a:solidFill>
            <a:srgbClr val="E9EBF5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354545" y="2410612"/>
            <a:ext cx="1583690" cy="654685"/>
          </a:xfrm>
          <a:custGeom>
            <a:avLst/>
            <a:gdLst/>
            <a:ahLst/>
            <a:cxnLst/>
            <a:rect l="l" t="t" r="r" b="b"/>
            <a:pathLst>
              <a:path w="1583689" h="654685">
                <a:moveTo>
                  <a:pt x="0" y="654151"/>
                </a:moveTo>
                <a:lnTo>
                  <a:pt x="1583436" y="654151"/>
                </a:lnTo>
                <a:lnTo>
                  <a:pt x="1583436" y="0"/>
                </a:lnTo>
                <a:lnTo>
                  <a:pt x="0" y="0"/>
                </a:lnTo>
                <a:lnTo>
                  <a:pt x="0" y="654151"/>
                </a:lnTo>
                <a:close/>
              </a:path>
            </a:pathLst>
          </a:custGeom>
          <a:solidFill>
            <a:srgbClr val="E9EBF5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4545" y="5551525"/>
            <a:ext cx="1583690" cy="622300"/>
          </a:xfrm>
          <a:custGeom>
            <a:avLst/>
            <a:gdLst/>
            <a:ahLst/>
            <a:cxnLst/>
            <a:rect l="l" t="t" r="r" b="b"/>
            <a:pathLst>
              <a:path w="1583689" h="622300">
                <a:moveTo>
                  <a:pt x="0" y="621766"/>
                </a:moveTo>
                <a:lnTo>
                  <a:pt x="1583436" y="621766"/>
                </a:lnTo>
                <a:lnTo>
                  <a:pt x="1583436" y="0"/>
                </a:lnTo>
                <a:lnTo>
                  <a:pt x="0" y="0"/>
                </a:lnTo>
                <a:lnTo>
                  <a:pt x="0" y="621766"/>
                </a:lnTo>
                <a:close/>
              </a:path>
            </a:pathLst>
          </a:custGeom>
          <a:solidFill>
            <a:srgbClr val="E9EBF5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5091" y="1813560"/>
            <a:ext cx="1511935" cy="283845"/>
          </a:xfrm>
          <a:custGeom>
            <a:avLst/>
            <a:gdLst/>
            <a:ahLst/>
            <a:cxnLst/>
            <a:rect l="l" t="t" r="r" b="b"/>
            <a:pathLst>
              <a:path w="1511935" h="283844">
                <a:moveTo>
                  <a:pt x="1370076" y="0"/>
                </a:moveTo>
                <a:lnTo>
                  <a:pt x="0" y="0"/>
                </a:lnTo>
                <a:lnTo>
                  <a:pt x="0" y="283463"/>
                </a:lnTo>
                <a:lnTo>
                  <a:pt x="1370076" y="283463"/>
                </a:lnTo>
                <a:lnTo>
                  <a:pt x="1511808" y="141731"/>
                </a:lnTo>
                <a:lnTo>
                  <a:pt x="1370076" y="0"/>
                </a:lnTo>
                <a:close/>
              </a:path>
            </a:pathLst>
          </a:custGeom>
          <a:solidFill>
            <a:srgbClr val="2E5496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5091" y="1222247"/>
            <a:ext cx="1511935" cy="299085"/>
          </a:xfrm>
          <a:custGeom>
            <a:avLst/>
            <a:gdLst/>
            <a:ahLst/>
            <a:cxnLst/>
            <a:rect l="l" t="t" r="r" b="b"/>
            <a:pathLst>
              <a:path w="1511935" h="299084">
                <a:moveTo>
                  <a:pt x="1362456" y="0"/>
                </a:moveTo>
                <a:lnTo>
                  <a:pt x="0" y="0"/>
                </a:lnTo>
                <a:lnTo>
                  <a:pt x="0" y="298703"/>
                </a:lnTo>
                <a:lnTo>
                  <a:pt x="1362456" y="298703"/>
                </a:lnTo>
                <a:lnTo>
                  <a:pt x="1511808" y="149351"/>
                </a:lnTo>
                <a:lnTo>
                  <a:pt x="1362456" y="0"/>
                </a:lnTo>
                <a:close/>
              </a:path>
            </a:pathLst>
          </a:custGeom>
          <a:solidFill>
            <a:srgbClr val="2E5496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5091" y="2456688"/>
            <a:ext cx="1511935" cy="299085"/>
          </a:xfrm>
          <a:custGeom>
            <a:avLst/>
            <a:gdLst/>
            <a:ahLst/>
            <a:cxnLst/>
            <a:rect l="l" t="t" r="r" b="b"/>
            <a:pathLst>
              <a:path w="1511935" h="299085">
                <a:moveTo>
                  <a:pt x="1362456" y="0"/>
                </a:moveTo>
                <a:lnTo>
                  <a:pt x="0" y="0"/>
                </a:lnTo>
                <a:lnTo>
                  <a:pt x="0" y="298703"/>
                </a:lnTo>
                <a:lnTo>
                  <a:pt x="1362456" y="298703"/>
                </a:lnTo>
                <a:lnTo>
                  <a:pt x="1511808" y="149351"/>
                </a:lnTo>
                <a:lnTo>
                  <a:pt x="1362456" y="0"/>
                </a:lnTo>
                <a:close/>
              </a:path>
            </a:pathLst>
          </a:custGeom>
          <a:solidFill>
            <a:srgbClr val="2E5496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5091" y="3115055"/>
            <a:ext cx="1511935" cy="299085"/>
          </a:xfrm>
          <a:custGeom>
            <a:avLst/>
            <a:gdLst/>
            <a:ahLst/>
            <a:cxnLst/>
            <a:rect l="l" t="t" r="r" b="b"/>
            <a:pathLst>
              <a:path w="1511935" h="299085">
                <a:moveTo>
                  <a:pt x="1362456" y="0"/>
                </a:moveTo>
                <a:lnTo>
                  <a:pt x="0" y="0"/>
                </a:lnTo>
                <a:lnTo>
                  <a:pt x="0" y="298704"/>
                </a:lnTo>
                <a:lnTo>
                  <a:pt x="1362456" y="298704"/>
                </a:lnTo>
                <a:lnTo>
                  <a:pt x="1511808" y="149352"/>
                </a:lnTo>
                <a:lnTo>
                  <a:pt x="1362456" y="0"/>
                </a:lnTo>
                <a:close/>
              </a:path>
            </a:pathLst>
          </a:custGeom>
          <a:solidFill>
            <a:srgbClr val="2E5496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5091" y="5000244"/>
            <a:ext cx="1511935" cy="299085"/>
          </a:xfrm>
          <a:custGeom>
            <a:avLst/>
            <a:gdLst/>
            <a:ahLst/>
            <a:cxnLst/>
            <a:rect l="l" t="t" r="r" b="b"/>
            <a:pathLst>
              <a:path w="1511935" h="299085">
                <a:moveTo>
                  <a:pt x="1362456" y="0"/>
                </a:moveTo>
                <a:lnTo>
                  <a:pt x="0" y="0"/>
                </a:lnTo>
                <a:lnTo>
                  <a:pt x="0" y="298703"/>
                </a:lnTo>
                <a:lnTo>
                  <a:pt x="1362456" y="298703"/>
                </a:lnTo>
                <a:lnTo>
                  <a:pt x="1511808" y="149351"/>
                </a:lnTo>
                <a:lnTo>
                  <a:pt x="1362456" y="0"/>
                </a:lnTo>
                <a:close/>
              </a:path>
            </a:pathLst>
          </a:custGeom>
          <a:solidFill>
            <a:srgbClr val="2E5496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52043" y="5617464"/>
            <a:ext cx="1511935" cy="297180"/>
          </a:xfrm>
          <a:custGeom>
            <a:avLst/>
            <a:gdLst/>
            <a:ahLst/>
            <a:cxnLst/>
            <a:rect l="l" t="t" r="r" b="b"/>
            <a:pathLst>
              <a:path w="1511935" h="297179">
                <a:moveTo>
                  <a:pt x="1363218" y="0"/>
                </a:moveTo>
                <a:lnTo>
                  <a:pt x="0" y="0"/>
                </a:lnTo>
                <a:lnTo>
                  <a:pt x="0" y="297180"/>
                </a:lnTo>
                <a:lnTo>
                  <a:pt x="1363218" y="297180"/>
                </a:lnTo>
                <a:lnTo>
                  <a:pt x="1511808" y="148590"/>
                </a:lnTo>
                <a:lnTo>
                  <a:pt x="1363218" y="0"/>
                </a:lnTo>
                <a:close/>
              </a:path>
            </a:pathLst>
          </a:custGeom>
          <a:solidFill>
            <a:srgbClr val="2E5496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348195" y="922908"/>
          <a:ext cx="11502389" cy="52440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36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751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21817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62534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44855">
                <a:tc>
                  <a:txBody>
                    <a:bodyPr/>
                    <a:lstStyle/>
                    <a:p>
                      <a:pPr marL="50101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Prinsip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Kriteria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Indikator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Data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06044">
                <a:tc>
                  <a:txBody>
                    <a:bodyPr/>
                    <a:lstStyle/>
                    <a:p>
                      <a:pPr marL="47815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Dasar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6555" marR="116839" indent="-343535">
                        <a:lnSpc>
                          <a:spcPts val="1550"/>
                        </a:lnSpc>
                        <a:spcBef>
                          <a:spcPts val="45"/>
                        </a:spcBef>
                        <a:tabLst>
                          <a:tab pos="376555" algn="l"/>
                        </a:tabLst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-	</a:t>
                      </a:r>
                      <a:r>
                        <a:rPr sz="1200" b="1" spc="-5" dirty="0">
                          <a:latin typeface="Segoe UI"/>
                          <a:cs typeface="Segoe UI"/>
                        </a:rPr>
                        <a:t>Kesesuaian data</a:t>
                      </a:r>
                      <a:r>
                        <a:rPr sz="1200" b="1" spc="-7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b="1" spc="-5" dirty="0">
                          <a:latin typeface="Segoe UI"/>
                          <a:cs typeface="Segoe UI"/>
                        </a:rPr>
                        <a:t>dasar  BIG</a:t>
                      </a:r>
                      <a:endParaRPr sz="1200">
                        <a:latin typeface="Segoe UI"/>
                        <a:cs typeface="Segoe U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76555" indent="-343535">
                        <a:lnSpc>
                          <a:spcPct val="100000"/>
                        </a:lnSpc>
                        <a:spcBef>
                          <a:spcPts val="85"/>
                        </a:spcBef>
                        <a:buFont typeface="Arial"/>
                        <a:buChar char="-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1200" spc="-5" dirty="0">
                          <a:latin typeface="Segoe UI"/>
                          <a:cs typeface="Segoe UI"/>
                        </a:rPr>
                        <a:t>Kawasan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hutan</a:t>
                      </a:r>
                      <a:r>
                        <a:rPr sz="1200" spc="-10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konservasi</a:t>
                      </a:r>
                      <a:endParaRPr sz="1200">
                        <a:latin typeface="Segoe UI"/>
                        <a:cs typeface="Segoe UI"/>
                      </a:endParaRPr>
                    </a:p>
                    <a:p>
                      <a:pPr marL="376555" marR="276225" indent="-342900">
                        <a:lnSpc>
                          <a:spcPct val="106700"/>
                        </a:lnSpc>
                        <a:spcBef>
                          <a:spcPts val="10"/>
                        </a:spcBef>
                        <a:buFont typeface="Arial"/>
                        <a:buChar char="-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1200" spc="-5" dirty="0">
                          <a:latin typeface="Segoe UI"/>
                          <a:cs typeface="Segoe UI"/>
                        </a:rPr>
                        <a:t>Kawasan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hutan yang digunakan</a:t>
                      </a:r>
                      <a:r>
                        <a:rPr sz="1200" spc="-114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untuk 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sawit, perkebunan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dan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aktivitas</a:t>
                      </a:r>
                      <a:r>
                        <a:rPr sz="1200" spc="-3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lain</a:t>
                      </a:r>
                      <a:endParaRPr sz="1200">
                        <a:latin typeface="Segoe UI"/>
                        <a:cs typeface="Segoe UI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85"/>
                        </a:spcBef>
                        <a:tabLst>
                          <a:tab pos="377190" algn="l"/>
                        </a:tabLst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-	</a:t>
                      </a:r>
                      <a:r>
                        <a:rPr sz="1200" spc="-15" dirty="0">
                          <a:latin typeface="Segoe UI"/>
                          <a:cs typeface="Segoe UI"/>
                        </a:rPr>
                        <a:t>Peta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RBI</a:t>
                      </a:r>
                      <a:r>
                        <a:rPr sz="1200" spc="10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1:50.000</a:t>
                      </a:r>
                      <a:endParaRPr sz="1200">
                        <a:latin typeface="Segoe UI"/>
                        <a:cs typeface="Segoe UI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30427">
                <a:tc>
                  <a:txBody>
                    <a:bodyPr/>
                    <a:lstStyle/>
                    <a:p>
                      <a:pPr marL="12573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Keberlanjutan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6555" indent="-344170">
                        <a:lnSpc>
                          <a:spcPct val="100000"/>
                        </a:lnSpc>
                        <a:spcBef>
                          <a:spcPts val="85"/>
                        </a:spcBef>
                        <a:buFont typeface="Arial"/>
                        <a:buChar char="-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1200" b="1" spc="-5" dirty="0">
                          <a:latin typeface="Segoe UI"/>
                          <a:cs typeface="Segoe UI"/>
                        </a:rPr>
                        <a:t>Daya</a:t>
                      </a:r>
                      <a:r>
                        <a:rPr sz="1200" b="1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b="1" spc="-5" dirty="0">
                          <a:latin typeface="Segoe UI"/>
                          <a:cs typeface="Segoe UI"/>
                        </a:rPr>
                        <a:t>Dukung</a:t>
                      </a:r>
                      <a:endParaRPr sz="1200">
                        <a:latin typeface="Segoe UI"/>
                        <a:cs typeface="Segoe UI"/>
                      </a:endParaRPr>
                    </a:p>
                    <a:p>
                      <a:pPr marL="376555" indent="-344170">
                        <a:lnSpc>
                          <a:spcPct val="100000"/>
                        </a:lnSpc>
                        <a:spcBef>
                          <a:spcPts val="105"/>
                        </a:spcBef>
                        <a:buFont typeface="Arial"/>
                        <a:buChar char="-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1200" b="1" spc="-5" dirty="0">
                          <a:latin typeface="Segoe UI"/>
                          <a:cs typeface="Segoe UI"/>
                        </a:rPr>
                        <a:t>Daya</a:t>
                      </a:r>
                      <a:r>
                        <a:rPr sz="1200" b="1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b="1" spc="-20" dirty="0">
                          <a:latin typeface="Segoe UI"/>
                          <a:cs typeface="Segoe UI"/>
                        </a:rPr>
                        <a:t>Tampung</a:t>
                      </a:r>
                      <a:endParaRPr sz="1200">
                        <a:latin typeface="Segoe UI"/>
                        <a:cs typeface="Segoe UI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6555" indent="-343535">
                        <a:lnSpc>
                          <a:spcPct val="100000"/>
                        </a:lnSpc>
                        <a:spcBef>
                          <a:spcPts val="85"/>
                        </a:spcBef>
                        <a:buFont typeface="Arial"/>
                        <a:buChar char="-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1200" spc="-20" dirty="0">
                          <a:latin typeface="Segoe UI"/>
                          <a:cs typeface="Segoe UI"/>
                        </a:rPr>
                        <a:t>Tutupan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lahan</a:t>
                      </a:r>
                      <a:r>
                        <a:rPr sz="1200" spc="-3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gambut</a:t>
                      </a:r>
                      <a:endParaRPr sz="1200">
                        <a:latin typeface="Segoe UI"/>
                        <a:cs typeface="Segoe UI"/>
                      </a:endParaRPr>
                    </a:p>
                    <a:p>
                      <a:pPr marL="376555" indent="-343535">
                        <a:lnSpc>
                          <a:spcPct val="100000"/>
                        </a:lnSpc>
                        <a:spcBef>
                          <a:spcPts val="105"/>
                        </a:spcBef>
                        <a:buFont typeface="Arial"/>
                        <a:buChar char="-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1200" spc="-5" dirty="0">
                          <a:latin typeface="Segoe UI"/>
                          <a:cs typeface="Segoe UI"/>
                        </a:rPr>
                        <a:t>Kubah</a:t>
                      </a:r>
                      <a:r>
                        <a:rPr sz="1200" spc="-30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Gambut</a:t>
                      </a:r>
                      <a:endParaRPr sz="1200">
                        <a:latin typeface="Segoe UI"/>
                        <a:cs typeface="Segoe UI"/>
                      </a:endParaRPr>
                    </a:p>
                    <a:p>
                      <a:pPr marL="376555" indent="-343535">
                        <a:lnSpc>
                          <a:spcPct val="100000"/>
                        </a:lnSpc>
                        <a:spcBef>
                          <a:spcPts val="100"/>
                        </a:spcBef>
                        <a:buFont typeface="Arial"/>
                        <a:buChar char="-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1200" spc="-20" dirty="0">
                          <a:latin typeface="Segoe UI"/>
                          <a:cs typeface="Segoe UI"/>
                        </a:rPr>
                        <a:t>Tutupan</a:t>
                      </a:r>
                      <a:r>
                        <a:rPr sz="1200" spc="-30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Lahan</a:t>
                      </a:r>
                      <a:endParaRPr sz="1200">
                        <a:latin typeface="Segoe UI"/>
                        <a:cs typeface="Segoe UI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7190" indent="-343535">
                        <a:lnSpc>
                          <a:spcPct val="100000"/>
                        </a:lnSpc>
                        <a:spcBef>
                          <a:spcPts val="85"/>
                        </a:spcBef>
                        <a:buFont typeface="Arial"/>
                        <a:buChar char="-"/>
                        <a:tabLst>
                          <a:tab pos="377190" algn="l"/>
                          <a:tab pos="377825" algn="l"/>
                        </a:tabLst>
                      </a:pPr>
                      <a:r>
                        <a:rPr sz="1200" spc="-15" dirty="0">
                          <a:latin typeface="Segoe UI"/>
                          <a:cs typeface="Segoe UI"/>
                        </a:rPr>
                        <a:t>Peta </a:t>
                      </a:r>
                      <a:r>
                        <a:rPr sz="1200" spc="-10" dirty="0">
                          <a:latin typeface="Segoe UI"/>
                          <a:cs typeface="Segoe UI"/>
                        </a:rPr>
                        <a:t>Ketebalan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 Gambut</a:t>
                      </a:r>
                      <a:endParaRPr sz="1200">
                        <a:latin typeface="Segoe UI"/>
                        <a:cs typeface="Segoe UI"/>
                      </a:endParaRPr>
                    </a:p>
                    <a:p>
                      <a:pPr marL="377190" indent="-343535">
                        <a:lnSpc>
                          <a:spcPct val="100000"/>
                        </a:lnSpc>
                        <a:spcBef>
                          <a:spcPts val="105"/>
                        </a:spcBef>
                        <a:buFont typeface="Arial"/>
                        <a:buChar char="-"/>
                        <a:tabLst>
                          <a:tab pos="377190" algn="l"/>
                          <a:tab pos="377825" algn="l"/>
                        </a:tabLst>
                      </a:pPr>
                      <a:r>
                        <a:rPr sz="1200" spc="-15" dirty="0">
                          <a:latin typeface="Segoe UI"/>
                          <a:cs typeface="Segoe UI"/>
                        </a:rPr>
                        <a:t>Peta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Kawasan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Hutan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(Konservasi;</a:t>
                      </a:r>
                      <a:r>
                        <a:rPr sz="1200" spc="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Produksi)</a:t>
                      </a:r>
                      <a:endParaRPr sz="1200">
                        <a:latin typeface="Segoe UI"/>
                        <a:cs typeface="Segoe UI"/>
                      </a:endParaRPr>
                    </a:p>
                    <a:p>
                      <a:pPr marL="377190" indent="-343535">
                        <a:lnSpc>
                          <a:spcPct val="100000"/>
                        </a:lnSpc>
                        <a:spcBef>
                          <a:spcPts val="100"/>
                        </a:spcBef>
                        <a:buFont typeface="Arial"/>
                        <a:buChar char="-"/>
                        <a:tabLst>
                          <a:tab pos="377190" algn="l"/>
                          <a:tab pos="377825" algn="l"/>
                        </a:tabLst>
                      </a:pPr>
                      <a:r>
                        <a:rPr sz="1200" spc="-5" dirty="0">
                          <a:latin typeface="Segoe UI"/>
                          <a:cs typeface="Segoe UI"/>
                        </a:rPr>
                        <a:t>Citra Spot</a:t>
                      </a:r>
                      <a:r>
                        <a:rPr sz="1200" spc="-1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6</a:t>
                      </a:r>
                      <a:endParaRPr sz="1200">
                        <a:latin typeface="Segoe UI"/>
                        <a:cs typeface="Segoe UI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4176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Ketahanan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622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6555" marR="152400" indent="-343535">
                        <a:lnSpc>
                          <a:spcPts val="1550"/>
                        </a:lnSpc>
                        <a:spcBef>
                          <a:spcPts val="45"/>
                        </a:spcBef>
                        <a:tabLst>
                          <a:tab pos="376555" algn="l"/>
                        </a:tabLst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-	</a:t>
                      </a:r>
                      <a:r>
                        <a:rPr sz="1200" b="1" spc="-5" dirty="0">
                          <a:latin typeface="Segoe UI"/>
                          <a:cs typeface="Segoe UI"/>
                        </a:rPr>
                        <a:t>Sarana dan</a:t>
                      </a:r>
                      <a:r>
                        <a:rPr sz="1200" b="1" spc="-60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b="1" spc="-5" dirty="0">
                          <a:latin typeface="Segoe UI"/>
                          <a:cs typeface="Segoe UI"/>
                        </a:rPr>
                        <a:t>Prasarana  Pertanian</a:t>
                      </a:r>
                      <a:endParaRPr sz="1200">
                        <a:latin typeface="Segoe UI"/>
                        <a:cs typeface="Segoe U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76555" indent="-343535">
                        <a:lnSpc>
                          <a:spcPct val="100000"/>
                        </a:lnSpc>
                        <a:spcBef>
                          <a:spcPts val="85"/>
                        </a:spcBef>
                        <a:buFont typeface="Arial"/>
                        <a:buChar char="-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1200" spc="-5" dirty="0">
                          <a:latin typeface="Segoe UI"/>
                          <a:cs typeface="Segoe UI"/>
                        </a:rPr>
                        <a:t>Ketersediaan jaringan irigasi</a:t>
                      </a:r>
                      <a:endParaRPr sz="1200">
                        <a:latin typeface="Segoe UI"/>
                        <a:cs typeface="Segoe UI"/>
                      </a:endParaRPr>
                    </a:p>
                    <a:p>
                      <a:pPr marL="376555" indent="-343535">
                        <a:lnSpc>
                          <a:spcPct val="100000"/>
                        </a:lnSpc>
                        <a:spcBef>
                          <a:spcPts val="110"/>
                        </a:spcBef>
                        <a:buFont typeface="Arial"/>
                        <a:buChar char="-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1200" spc="-15" dirty="0">
                          <a:latin typeface="Segoe UI"/>
                          <a:cs typeface="Segoe UI"/>
                        </a:rPr>
                        <a:t>Potensi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lahan</a:t>
                      </a:r>
                      <a:r>
                        <a:rPr sz="1200" spc="-10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sawah</a:t>
                      </a:r>
                      <a:endParaRPr sz="1200">
                        <a:latin typeface="Segoe UI"/>
                        <a:cs typeface="Segoe UI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77190" indent="-343535">
                        <a:lnSpc>
                          <a:spcPct val="100000"/>
                        </a:lnSpc>
                        <a:spcBef>
                          <a:spcPts val="85"/>
                        </a:spcBef>
                        <a:buFont typeface="Arial"/>
                        <a:buChar char="-"/>
                        <a:tabLst>
                          <a:tab pos="377190" algn="l"/>
                          <a:tab pos="377825" algn="l"/>
                        </a:tabLst>
                      </a:pPr>
                      <a:r>
                        <a:rPr sz="1200" spc="-15" dirty="0">
                          <a:latin typeface="Segoe UI"/>
                          <a:cs typeface="Segoe UI"/>
                        </a:rPr>
                        <a:t>Peta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Ketersediaan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Lahan untuk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perluasan padi sawah 1:</a:t>
                      </a:r>
                      <a:r>
                        <a:rPr sz="1200" spc="-3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50.000</a:t>
                      </a:r>
                      <a:endParaRPr sz="1200">
                        <a:latin typeface="Segoe UI"/>
                        <a:cs typeface="Segoe UI"/>
                      </a:endParaRPr>
                    </a:p>
                    <a:p>
                      <a:pPr marL="377190" marR="1068070" indent="-342900">
                        <a:lnSpc>
                          <a:spcPct val="106700"/>
                        </a:lnSpc>
                        <a:spcBef>
                          <a:spcPts val="10"/>
                        </a:spcBef>
                        <a:buFont typeface="Arial"/>
                        <a:buChar char="-"/>
                        <a:tabLst>
                          <a:tab pos="377190" algn="l"/>
                          <a:tab pos="377825" algn="l"/>
                        </a:tabLst>
                      </a:pPr>
                      <a:r>
                        <a:rPr sz="1200" spc="-15" dirty="0">
                          <a:latin typeface="Segoe UI"/>
                          <a:cs typeface="Segoe UI"/>
                        </a:rPr>
                        <a:t>Peta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derah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irigasi rawa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dan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irigasi tambah skala  1:</a:t>
                      </a:r>
                      <a:r>
                        <a:rPr sz="1200" spc="-10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50.000</a:t>
                      </a:r>
                      <a:endParaRPr sz="1200">
                        <a:latin typeface="Segoe UI"/>
                        <a:cs typeface="Segoe UI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97458">
                <a:tc rowSpan="2">
                  <a:txBody>
                    <a:bodyPr/>
                    <a:lstStyle/>
                    <a:p>
                      <a:pPr marL="24765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Kesesuaian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376555" marR="509270" indent="-343535">
                        <a:lnSpc>
                          <a:spcPct val="106700"/>
                        </a:lnSpc>
                        <a:tabLst>
                          <a:tab pos="376555" algn="l"/>
                        </a:tabLst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-	</a:t>
                      </a:r>
                      <a:r>
                        <a:rPr sz="1200" b="1" spc="-5" dirty="0">
                          <a:latin typeface="Segoe UI"/>
                          <a:cs typeface="Segoe UI"/>
                        </a:rPr>
                        <a:t>Ketebalan</a:t>
                      </a:r>
                      <a:r>
                        <a:rPr sz="1200" b="1" spc="-90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b="1" spc="-5" dirty="0">
                          <a:latin typeface="Segoe UI"/>
                          <a:cs typeface="Segoe UI"/>
                        </a:rPr>
                        <a:t>Lahan  Gambut</a:t>
                      </a:r>
                      <a:endParaRPr sz="1200">
                        <a:latin typeface="Segoe UI"/>
                        <a:cs typeface="Segoe U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6555" marR="292735" indent="-342900">
                        <a:lnSpc>
                          <a:spcPts val="1550"/>
                        </a:lnSpc>
                        <a:spcBef>
                          <a:spcPts val="45"/>
                        </a:spcBef>
                        <a:buFont typeface="Arial"/>
                        <a:buChar char="-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1200" dirty="0">
                          <a:latin typeface="Segoe UI"/>
                          <a:cs typeface="Segoe UI"/>
                        </a:rPr>
                        <a:t>Lahan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rawa mineral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dengan</a:t>
                      </a:r>
                      <a:r>
                        <a:rPr sz="1200" spc="-6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spc="-10" dirty="0">
                          <a:latin typeface="Segoe UI"/>
                          <a:cs typeface="Segoe UI"/>
                        </a:rPr>
                        <a:t>ketebalan 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lahan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gambut kurang dari 3</a:t>
                      </a:r>
                      <a:r>
                        <a:rPr sz="1200" spc="-7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m</a:t>
                      </a:r>
                      <a:endParaRPr sz="1200">
                        <a:latin typeface="Segoe UI"/>
                        <a:cs typeface="Segoe UI"/>
                      </a:endParaRPr>
                    </a:p>
                    <a:p>
                      <a:pPr marL="376555" indent="-343535">
                        <a:lnSpc>
                          <a:spcPct val="100000"/>
                        </a:lnSpc>
                        <a:spcBef>
                          <a:spcPts val="25"/>
                        </a:spcBef>
                        <a:buFont typeface="Arial"/>
                        <a:buChar char="-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1200" dirty="0">
                          <a:latin typeface="Segoe UI"/>
                          <a:cs typeface="Segoe UI"/>
                        </a:rPr>
                        <a:t>Non – puncak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kubah</a:t>
                      </a:r>
                      <a:r>
                        <a:rPr sz="1200" spc="-9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gambut</a:t>
                      </a:r>
                      <a:endParaRPr sz="1200">
                        <a:latin typeface="Segoe UI"/>
                        <a:cs typeface="Segoe UI"/>
                      </a:endParaRPr>
                    </a:p>
                    <a:p>
                      <a:pPr marL="376555" indent="-343535">
                        <a:lnSpc>
                          <a:spcPct val="100000"/>
                        </a:lnSpc>
                        <a:spcBef>
                          <a:spcPts val="110"/>
                        </a:spcBef>
                        <a:buFont typeface="Arial"/>
                        <a:buChar char="-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1200" spc="-5" dirty="0">
                          <a:latin typeface="Segoe UI"/>
                          <a:cs typeface="Segoe UI"/>
                        </a:rPr>
                        <a:t>Area terbakar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2018 –</a:t>
                      </a:r>
                      <a:r>
                        <a:rPr sz="1200" spc="-4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2019</a:t>
                      </a:r>
                      <a:endParaRPr sz="1200">
                        <a:latin typeface="Segoe UI"/>
                        <a:cs typeface="Segoe UI"/>
                      </a:endParaRPr>
                    </a:p>
                    <a:p>
                      <a:pPr marL="376555" indent="-343535">
                        <a:lnSpc>
                          <a:spcPct val="100000"/>
                        </a:lnSpc>
                        <a:spcBef>
                          <a:spcPts val="95"/>
                        </a:spcBef>
                        <a:buFont typeface="Arial"/>
                        <a:buChar char="-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1200" spc="-5" dirty="0">
                          <a:latin typeface="Segoe UI"/>
                          <a:cs typeface="Segoe UI"/>
                        </a:rPr>
                        <a:t>Area </a:t>
                      </a:r>
                      <a:r>
                        <a:rPr sz="1200" spc="-10" dirty="0">
                          <a:latin typeface="Segoe UI"/>
                          <a:cs typeface="Segoe UI"/>
                        </a:rPr>
                        <a:t>konsesi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dan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sebaran mineral</a:t>
                      </a:r>
                      <a:r>
                        <a:rPr sz="1200" spc="-4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pirit</a:t>
                      </a:r>
                      <a:endParaRPr sz="1200">
                        <a:latin typeface="Segoe UI"/>
                        <a:cs typeface="Segoe U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85"/>
                        </a:spcBef>
                        <a:tabLst>
                          <a:tab pos="377190" algn="l"/>
                        </a:tabLst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-	</a:t>
                      </a:r>
                      <a:r>
                        <a:rPr sz="1200" spc="-15" dirty="0">
                          <a:latin typeface="Segoe UI"/>
                          <a:cs typeface="Segoe UI"/>
                        </a:rPr>
                        <a:t>Peta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Kesesuaian </a:t>
                      </a:r>
                      <a:r>
                        <a:rPr sz="1200" spc="-15" dirty="0">
                          <a:latin typeface="Segoe UI"/>
                          <a:cs typeface="Segoe UI"/>
                        </a:rPr>
                        <a:t>Potensi </a:t>
                      </a:r>
                      <a:r>
                        <a:rPr sz="1200" spc="-10" dirty="0">
                          <a:latin typeface="Segoe UI"/>
                          <a:cs typeface="Segoe UI"/>
                        </a:rPr>
                        <a:t>Pangan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di</a:t>
                      </a:r>
                      <a:r>
                        <a:rPr sz="1200" spc="30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spc="-15" dirty="0">
                          <a:latin typeface="Segoe UI"/>
                          <a:cs typeface="Segoe UI"/>
                        </a:rPr>
                        <a:t>PLG</a:t>
                      </a:r>
                      <a:endParaRPr sz="1200">
                        <a:latin typeface="Segoe UI"/>
                        <a:cs typeface="Segoe UI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8328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60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90"/>
                        </a:spcBef>
                        <a:tabLst>
                          <a:tab pos="376555" algn="l"/>
                        </a:tabLst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-	</a:t>
                      </a:r>
                      <a:r>
                        <a:rPr sz="1200" b="1" spc="-10" dirty="0">
                          <a:latin typeface="Segoe UI"/>
                          <a:cs typeface="Segoe UI"/>
                        </a:rPr>
                        <a:t>RTRW</a:t>
                      </a:r>
                      <a:r>
                        <a:rPr sz="1200" b="1" spc="-1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b="1" spc="-5" dirty="0">
                          <a:latin typeface="Segoe UI"/>
                          <a:cs typeface="Segoe UI"/>
                        </a:rPr>
                        <a:t>Kab/Kota</a:t>
                      </a:r>
                      <a:endParaRPr sz="1200">
                        <a:latin typeface="Segoe UI"/>
                        <a:cs typeface="Segoe U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76555" indent="-343535">
                        <a:lnSpc>
                          <a:spcPct val="100000"/>
                        </a:lnSpc>
                        <a:spcBef>
                          <a:spcPts val="90"/>
                        </a:spcBef>
                        <a:buFont typeface="Arial"/>
                        <a:buChar char="-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1200" spc="-5" dirty="0">
                          <a:latin typeface="Segoe UI"/>
                          <a:cs typeface="Segoe UI"/>
                        </a:rPr>
                        <a:t>Fungsi lahan sebagai lahan</a:t>
                      </a:r>
                      <a:r>
                        <a:rPr sz="1200" spc="-4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pertanian</a:t>
                      </a:r>
                      <a:endParaRPr sz="1200">
                        <a:latin typeface="Segoe UI"/>
                        <a:cs typeface="Segoe UI"/>
                      </a:endParaRPr>
                    </a:p>
                    <a:p>
                      <a:pPr marL="376555" indent="-343535">
                        <a:lnSpc>
                          <a:spcPct val="100000"/>
                        </a:lnSpc>
                        <a:spcBef>
                          <a:spcPts val="105"/>
                        </a:spcBef>
                        <a:buFont typeface="Arial"/>
                        <a:buChar char="-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1200" spc="-5" dirty="0">
                          <a:latin typeface="Segoe UI"/>
                          <a:cs typeface="Segoe UI"/>
                        </a:rPr>
                        <a:t>Kepemilikan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bidang</a:t>
                      </a:r>
                      <a:r>
                        <a:rPr sz="1200" spc="-20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tanah</a:t>
                      </a:r>
                      <a:endParaRPr sz="1200">
                        <a:latin typeface="Segoe UI"/>
                        <a:cs typeface="Segoe U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77190" indent="-343535">
                        <a:lnSpc>
                          <a:spcPct val="100000"/>
                        </a:lnSpc>
                        <a:spcBef>
                          <a:spcPts val="90"/>
                        </a:spcBef>
                        <a:buFont typeface="Arial"/>
                        <a:buChar char="-"/>
                        <a:tabLst>
                          <a:tab pos="377190" algn="l"/>
                          <a:tab pos="377825" algn="l"/>
                        </a:tabLst>
                      </a:pPr>
                      <a:r>
                        <a:rPr sz="1200" spc="-15" dirty="0">
                          <a:latin typeface="Segoe UI"/>
                          <a:cs typeface="Segoe UI"/>
                        </a:rPr>
                        <a:t>Peta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penggunaan tanah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skala 1:</a:t>
                      </a:r>
                      <a:r>
                        <a:rPr sz="1200" spc="-2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50.000</a:t>
                      </a:r>
                      <a:endParaRPr sz="1200">
                        <a:latin typeface="Segoe UI"/>
                        <a:cs typeface="Segoe UI"/>
                      </a:endParaRPr>
                    </a:p>
                    <a:p>
                      <a:pPr marL="377190" indent="-343535">
                        <a:lnSpc>
                          <a:spcPct val="100000"/>
                        </a:lnSpc>
                        <a:spcBef>
                          <a:spcPts val="105"/>
                        </a:spcBef>
                        <a:buFont typeface="Arial"/>
                        <a:buChar char="-"/>
                        <a:tabLst>
                          <a:tab pos="377190" algn="l"/>
                          <a:tab pos="377825" algn="l"/>
                        </a:tabLst>
                      </a:pPr>
                      <a:r>
                        <a:rPr sz="1200" spc="-15" dirty="0">
                          <a:latin typeface="Segoe UI"/>
                          <a:cs typeface="Segoe UI"/>
                        </a:rPr>
                        <a:t>Peta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sebaran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bidang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tanah</a:t>
                      </a:r>
                      <a:endParaRPr sz="1200">
                        <a:latin typeface="Segoe UI"/>
                        <a:cs typeface="Segoe UI"/>
                      </a:endParaRPr>
                    </a:p>
                    <a:p>
                      <a:pPr marL="377190" marR="467359" indent="-342900">
                        <a:lnSpc>
                          <a:spcPts val="1550"/>
                        </a:lnSpc>
                        <a:spcBef>
                          <a:spcPts val="60"/>
                        </a:spcBef>
                        <a:buFont typeface="Arial"/>
                        <a:buChar char="-"/>
                        <a:tabLst>
                          <a:tab pos="377190" algn="l"/>
                          <a:tab pos="377825" algn="l"/>
                        </a:tabLst>
                      </a:pPr>
                      <a:r>
                        <a:rPr sz="1200" spc="-15" dirty="0">
                          <a:latin typeface="Segoe UI"/>
                          <a:cs typeface="Segoe UI"/>
                        </a:rPr>
                        <a:t>RTRW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Provinsi Kalimantan </a:t>
                      </a:r>
                      <a:r>
                        <a:rPr sz="1200" spc="-25" dirty="0">
                          <a:latin typeface="Segoe UI"/>
                          <a:cs typeface="Segoe UI"/>
                        </a:rPr>
                        <a:t>Tengah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dan </a:t>
                      </a:r>
                      <a:r>
                        <a:rPr sz="1200" spc="-15" dirty="0">
                          <a:latin typeface="Segoe UI"/>
                          <a:cs typeface="Segoe UI"/>
                        </a:rPr>
                        <a:t>Pola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ruang </a:t>
                      </a:r>
                      <a:r>
                        <a:rPr sz="1200" spc="-15" dirty="0">
                          <a:latin typeface="Segoe UI"/>
                          <a:cs typeface="Segoe UI"/>
                        </a:rPr>
                        <a:t>RTRW 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Kab/Kota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di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Kalimantan</a:t>
                      </a:r>
                      <a:r>
                        <a:rPr sz="1200" spc="-25" dirty="0">
                          <a:latin typeface="Segoe UI"/>
                          <a:cs typeface="Segoe UI"/>
                        </a:rPr>
                        <a:t> Tengah</a:t>
                      </a:r>
                      <a:endParaRPr sz="1200">
                        <a:latin typeface="Segoe UI"/>
                        <a:cs typeface="Segoe U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06044">
                <a:tc>
                  <a:txBody>
                    <a:bodyPr/>
                    <a:lstStyle/>
                    <a:p>
                      <a:pPr marL="351155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6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Ekonomi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90"/>
                        </a:spcBef>
                        <a:tabLst>
                          <a:tab pos="376555" algn="l"/>
                        </a:tabLst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-	</a:t>
                      </a:r>
                      <a:r>
                        <a:rPr sz="1200" b="1" spc="-5" dirty="0">
                          <a:latin typeface="Segoe UI"/>
                          <a:cs typeface="Segoe UI"/>
                        </a:rPr>
                        <a:t>Lahan Prima</a:t>
                      </a:r>
                      <a:endParaRPr sz="1200">
                        <a:latin typeface="Segoe UI"/>
                        <a:cs typeface="Segoe U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6555" indent="-343535">
                        <a:lnSpc>
                          <a:spcPct val="100000"/>
                        </a:lnSpc>
                        <a:spcBef>
                          <a:spcPts val="90"/>
                        </a:spcBef>
                        <a:buFont typeface="Arial"/>
                        <a:buChar char="-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1200" spc="-5" dirty="0">
                          <a:latin typeface="Segoe UI"/>
                          <a:cs typeface="Segoe UI"/>
                        </a:rPr>
                        <a:t>Jasa pangan</a:t>
                      </a:r>
                      <a:r>
                        <a:rPr sz="1200" spc="-30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tinggi</a:t>
                      </a:r>
                      <a:endParaRPr sz="1200">
                        <a:latin typeface="Segoe UI"/>
                        <a:cs typeface="Segoe UI"/>
                      </a:endParaRPr>
                    </a:p>
                    <a:p>
                      <a:pPr marL="376555" indent="-343535">
                        <a:lnSpc>
                          <a:spcPct val="100000"/>
                        </a:lnSpc>
                        <a:spcBef>
                          <a:spcPts val="105"/>
                        </a:spcBef>
                        <a:buFont typeface="Arial"/>
                        <a:buChar char="-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1200" dirty="0">
                          <a:latin typeface="Segoe UI"/>
                          <a:cs typeface="Segoe UI"/>
                        </a:rPr>
                        <a:t>Morfologi dan morfogenesa</a:t>
                      </a:r>
                      <a:r>
                        <a:rPr sz="1200" spc="-6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dataran</a:t>
                      </a:r>
                      <a:endParaRPr sz="1200">
                        <a:latin typeface="Segoe UI"/>
                        <a:cs typeface="Segoe UI"/>
                      </a:endParaRPr>
                    </a:p>
                    <a:p>
                      <a:pPr marL="37655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latin typeface="Segoe UI"/>
                          <a:cs typeface="Segoe UI"/>
                        </a:rPr>
                        <a:t>fluvial</a:t>
                      </a:r>
                      <a:endParaRPr sz="1200">
                        <a:latin typeface="Segoe UI"/>
                        <a:cs typeface="Segoe U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7190" indent="-343535">
                        <a:lnSpc>
                          <a:spcPct val="100000"/>
                        </a:lnSpc>
                        <a:spcBef>
                          <a:spcPts val="90"/>
                        </a:spcBef>
                        <a:buFont typeface="Arial"/>
                        <a:buChar char="-"/>
                        <a:tabLst>
                          <a:tab pos="377190" algn="l"/>
                          <a:tab pos="377825" algn="l"/>
                        </a:tabLst>
                      </a:pPr>
                      <a:r>
                        <a:rPr sz="1200" spc="-15" dirty="0">
                          <a:latin typeface="Segoe UI"/>
                          <a:cs typeface="Segoe UI"/>
                        </a:rPr>
                        <a:t>Peta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Lahan</a:t>
                      </a:r>
                      <a:r>
                        <a:rPr sz="1200" spc="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Prima</a:t>
                      </a:r>
                      <a:endParaRPr sz="1200">
                        <a:latin typeface="Segoe UI"/>
                        <a:cs typeface="Segoe UI"/>
                      </a:endParaRPr>
                    </a:p>
                    <a:p>
                      <a:pPr marL="377190" indent="-343535">
                        <a:lnSpc>
                          <a:spcPct val="100000"/>
                        </a:lnSpc>
                        <a:spcBef>
                          <a:spcPts val="105"/>
                        </a:spcBef>
                        <a:buFont typeface="Arial"/>
                        <a:buChar char="-"/>
                        <a:tabLst>
                          <a:tab pos="377190" algn="l"/>
                          <a:tab pos="377825" algn="l"/>
                        </a:tabLst>
                      </a:pPr>
                      <a:r>
                        <a:rPr sz="1200" spc="-15" dirty="0">
                          <a:latin typeface="Segoe UI"/>
                          <a:cs typeface="Segoe UI"/>
                        </a:rPr>
                        <a:t>Peta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PIPPIB </a:t>
                      </a:r>
                      <a:r>
                        <a:rPr sz="1200" spc="-15" dirty="0">
                          <a:latin typeface="Segoe UI"/>
                          <a:cs typeface="Segoe UI"/>
                        </a:rPr>
                        <a:t>(Peta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Indikatif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Penundaan </a:t>
                      </a:r>
                      <a:r>
                        <a:rPr sz="1200" spc="-10" dirty="0">
                          <a:latin typeface="Segoe UI"/>
                          <a:cs typeface="Segoe UI"/>
                        </a:rPr>
                        <a:t>Pemberian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Izin</a:t>
                      </a:r>
                      <a:r>
                        <a:rPr sz="1200" spc="20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Baru}</a:t>
                      </a:r>
                      <a:endParaRPr sz="1200">
                        <a:latin typeface="Segoe UI"/>
                        <a:cs typeface="Segoe U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21741">
                <a:tc>
                  <a:txBody>
                    <a:bodyPr/>
                    <a:lstStyle/>
                    <a:p>
                      <a:pPr marL="471170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Sosial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25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6555" indent="-344170">
                        <a:lnSpc>
                          <a:spcPct val="100000"/>
                        </a:lnSpc>
                        <a:spcBef>
                          <a:spcPts val="90"/>
                        </a:spcBef>
                        <a:buFont typeface="Arial"/>
                        <a:buChar char="-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1200" b="1" spc="-10" dirty="0">
                          <a:latin typeface="Segoe UI"/>
                          <a:cs typeface="Segoe UI"/>
                        </a:rPr>
                        <a:t>Penduduk</a:t>
                      </a:r>
                      <a:endParaRPr sz="1200">
                        <a:latin typeface="Segoe UI"/>
                        <a:cs typeface="Segoe UI"/>
                      </a:endParaRPr>
                    </a:p>
                    <a:p>
                      <a:pPr marL="376555" indent="-344170">
                        <a:lnSpc>
                          <a:spcPct val="100000"/>
                        </a:lnSpc>
                        <a:spcBef>
                          <a:spcPts val="110"/>
                        </a:spcBef>
                        <a:buFont typeface="Arial"/>
                        <a:buChar char="-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1200" b="1" spc="-10" dirty="0">
                          <a:latin typeface="Segoe UI"/>
                          <a:cs typeface="Segoe UI"/>
                        </a:rPr>
                        <a:t>Permukiman</a:t>
                      </a:r>
                      <a:endParaRPr sz="1200">
                        <a:latin typeface="Segoe UI"/>
                        <a:cs typeface="Segoe U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76555" marR="562610" indent="-342900">
                        <a:lnSpc>
                          <a:spcPts val="1550"/>
                        </a:lnSpc>
                        <a:spcBef>
                          <a:spcPts val="50"/>
                        </a:spcBef>
                        <a:buFont typeface="Arial"/>
                        <a:buChar char="-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1200" spc="-5" dirty="0">
                          <a:latin typeface="Segoe UI"/>
                          <a:cs typeface="Segoe UI"/>
                        </a:rPr>
                        <a:t>Kawasan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yang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sudah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didiami</a:t>
                      </a:r>
                      <a:r>
                        <a:rPr sz="1200" spc="-6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oleh  transmigran</a:t>
                      </a:r>
                      <a:r>
                        <a:rPr sz="1200" spc="-20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eksisting</a:t>
                      </a:r>
                      <a:endParaRPr sz="1200">
                        <a:latin typeface="Segoe UI"/>
                        <a:cs typeface="Segoe UI"/>
                      </a:endParaRPr>
                    </a:p>
                    <a:p>
                      <a:pPr marL="376555" indent="-343535">
                        <a:lnSpc>
                          <a:spcPct val="100000"/>
                        </a:lnSpc>
                        <a:spcBef>
                          <a:spcPts val="25"/>
                        </a:spcBef>
                        <a:buFont typeface="Arial"/>
                        <a:buChar char="-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1200" spc="-5" dirty="0">
                          <a:latin typeface="Segoe UI"/>
                          <a:cs typeface="Segoe UI"/>
                        </a:rPr>
                        <a:t>Kawasan pemukiman 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non</a:t>
                      </a:r>
                      <a:r>
                        <a:rPr sz="1200" spc="-40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transmigrasi</a:t>
                      </a:r>
                      <a:endParaRPr sz="1200">
                        <a:latin typeface="Segoe UI"/>
                        <a:cs typeface="Segoe U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77190" indent="-343535">
                        <a:lnSpc>
                          <a:spcPct val="100000"/>
                        </a:lnSpc>
                        <a:spcBef>
                          <a:spcPts val="90"/>
                        </a:spcBef>
                        <a:buFont typeface="Arial"/>
                        <a:buChar char="-"/>
                        <a:tabLst>
                          <a:tab pos="377190" algn="l"/>
                          <a:tab pos="377825" algn="l"/>
                        </a:tabLst>
                      </a:pPr>
                      <a:r>
                        <a:rPr sz="1200" spc="-15" dirty="0">
                          <a:latin typeface="Segoe UI"/>
                          <a:cs typeface="Segoe UI"/>
                        </a:rPr>
                        <a:t>Peta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Kawasan </a:t>
                      </a:r>
                      <a:r>
                        <a:rPr sz="1200" spc="-15" dirty="0">
                          <a:latin typeface="Segoe UI"/>
                          <a:cs typeface="Segoe UI"/>
                        </a:rPr>
                        <a:t>Transmigrasi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Eksisting skala 1:</a:t>
                      </a:r>
                      <a:r>
                        <a:rPr sz="1200" spc="70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50.000</a:t>
                      </a:r>
                      <a:endParaRPr sz="1200">
                        <a:latin typeface="Segoe UI"/>
                        <a:cs typeface="Segoe UI"/>
                      </a:endParaRPr>
                    </a:p>
                    <a:p>
                      <a:pPr marL="377190" marR="824230" indent="-342900">
                        <a:lnSpc>
                          <a:spcPct val="106700"/>
                        </a:lnSpc>
                        <a:spcBef>
                          <a:spcPts val="10"/>
                        </a:spcBef>
                        <a:buFont typeface="Arial"/>
                        <a:buChar char="-"/>
                        <a:tabLst>
                          <a:tab pos="377190" algn="l"/>
                          <a:tab pos="377825" algn="l"/>
                        </a:tabLst>
                      </a:pPr>
                      <a:r>
                        <a:rPr sz="1200" spc="-15" dirty="0">
                          <a:latin typeface="Segoe UI"/>
                          <a:cs typeface="Segoe UI"/>
                        </a:rPr>
                        <a:t>Peta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potensi pengembangan Kawasan transmigrasi  skala 1:</a:t>
                      </a:r>
                      <a:r>
                        <a:rPr sz="1200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spc="-5" dirty="0">
                          <a:latin typeface="Segoe UI"/>
                          <a:cs typeface="Segoe UI"/>
                        </a:rPr>
                        <a:t>50.000</a:t>
                      </a:r>
                      <a:endParaRPr sz="1200">
                        <a:latin typeface="Segoe UI"/>
                        <a:cs typeface="Segoe U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object 15"/>
          <p:cNvSpPr txBox="1"/>
          <p:nvPr/>
        </p:nvSpPr>
        <p:spPr>
          <a:xfrm>
            <a:off x="11731117" y="6319961"/>
            <a:ext cx="253365" cy="40322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>
              <a:spcBef>
                <a:spcPts val="20"/>
              </a:spcBef>
              <a:defRPr/>
            </a:pPr>
            <a:endParaRPr sz="13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8100">
              <a:defRPr/>
            </a:pPr>
            <a:fld id="{81D60167-4931-47E6-BA6A-407CBD079E47}" type="slidenum">
              <a:rPr sz="1200" b="1" dirty="0">
                <a:solidFill>
                  <a:srgbClr val="FFFFFF"/>
                </a:solidFill>
                <a:latin typeface="Segoe UI"/>
                <a:cs typeface="Segoe UI"/>
              </a:rPr>
              <a:pPr marL="38100">
                <a:defRPr/>
              </a:pPr>
              <a:t>12</a:t>
            </a:fld>
            <a:endParaRPr sz="1200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688392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nna\Downloads\WhatsApp Image 2018-10-17 at 17.42.02.jpeg"/>
          <p:cNvPicPr>
            <a:picLocks noChangeAspect="1" noChangeArrowheads="1"/>
          </p:cNvPicPr>
          <p:nvPr/>
        </p:nvPicPr>
        <p:blipFill>
          <a:blip r:embed="rId2" cstate="email">
            <a:lum bright="-10000"/>
          </a:blip>
          <a:srcRect/>
          <a:stretch>
            <a:fillRect/>
          </a:stretch>
        </p:blipFill>
        <p:spPr bwMode="auto">
          <a:xfrm>
            <a:off x="6008914" y="0"/>
            <a:ext cx="6183086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/>
          <p:nvPr/>
        </p:nvPicPr>
        <p:blipFill rotWithShape="1">
          <a:blip r:embed="rId3"/>
          <a:srcRect l="24231" t="9345" r="24231" b="26154"/>
          <a:stretch/>
        </p:blipFill>
        <p:spPr bwMode="auto">
          <a:xfrm>
            <a:off x="0" y="1045028"/>
            <a:ext cx="7884367" cy="58129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4"/>
          <a:srcRect l="28333" t="41253" r="29102" b="43021"/>
          <a:stretch/>
        </p:blipFill>
        <p:spPr bwMode="auto">
          <a:xfrm>
            <a:off x="7819053" y="2643595"/>
            <a:ext cx="4264089" cy="23949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Anna\Downloads\WhatsApp Image 2018-09-10 at 11.31.09.jpe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807" y="-1"/>
            <a:ext cx="6200050" cy="91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93531" y="376159"/>
            <a:ext cx="11688900" cy="272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rgbClr val="0036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PETA SEBARAN LOKASI FOOD </a:t>
            </a:r>
            <a:r>
              <a:rPr lang="en-US" sz="3600" dirty="0">
                <a:solidFill>
                  <a:srgbClr val="FFFF00"/>
                </a:solidFill>
                <a:latin typeface="Arial Black" panose="020B0A04020102020204" pitchFamily="34" charset="0"/>
              </a:rPr>
              <a:t>ESTATE</a:t>
            </a:r>
          </a:p>
        </p:txBody>
      </p:sp>
    </p:spTree>
    <p:extLst>
      <p:ext uri="{BB962C8B-B14F-4D97-AF65-F5344CB8AC3E}">
        <p14:creationId xmlns:p14="http://schemas.microsoft.com/office/powerpoint/2010/main" val="3389262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="" xmlns:a16="http://schemas.microsoft.com/office/drawing/2014/main" id="{ACA58525-6D34-4092-B079-3AF80CF480D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19" r="29719"/>
          <a:stretch>
            <a:fillRect/>
          </a:stretch>
        </p:blipFill>
        <p:spPr>
          <a:xfrm>
            <a:off x="6011863" y="0"/>
            <a:ext cx="6180137" cy="6856413"/>
          </a:xfr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C647E9FA-7E39-4FE6-B2F5-B1B8BCAC31B3}"/>
              </a:ext>
            </a:extLst>
          </p:cNvPr>
          <p:cNvGrpSpPr/>
          <p:nvPr/>
        </p:nvGrpSpPr>
        <p:grpSpPr>
          <a:xfrm>
            <a:off x="148856" y="2886425"/>
            <a:ext cx="4185136" cy="466533"/>
            <a:chOff x="1411987" y="3964297"/>
            <a:chExt cx="4185136" cy="466533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="" xmlns:a16="http://schemas.microsoft.com/office/drawing/2014/main" id="{1181BF43-C80E-42FA-9BA6-08ED82268439}"/>
                </a:ext>
              </a:extLst>
            </p:cNvPr>
            <p:cNvCxnSpPr/>
            <p:nvPr userDrawn="1"/>
          </p:nvCxnSpPr>
          <p:spPr>
            <a:xfrm>
              <a:off x="4517123" y="4403193"/>
              <a:ext cx="1080000" cy="0"/>
            </a:xfrm>
            <a:prstGeom prst="straightConnector1">
              <a:avLst/>
            </a:prstGeom>
            <a:ln w="38100">
              <a:solidFill>
                <a:schemeClr val="accent4"/>
              </a:solidFill>
              <a:prstDash val="soli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 Placeholder 12">
              <a:extLst>
                <a:ext uri="{FF2B5EF4-FFF2-40B4-BE49-F238E27FC236}">
                  <a16:creationId xmlns="" xmlns:a16="http://schemas.microsoft.com/office/drawing/2014/main" id="{7F4F54A3-DDC3-4270-B6EB-3EBD538176EB}"/>
                </a:ext>
              </a:extLst>
            </p:cNvPr>
            <p:cNvSpPr txBox="1">
              <a:spLocks/>
            </p:cNvSpPr>
            <p:nvPr/>
          </p:nvSpPr>
          <p:spPr>
            <a:xfrm>
              <a:off x="1411987" y="3964297"/>
              <a:ext cx="3011619" cy="46653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Arial" pitchFamily="34" charset="0"/>
                <a:buNone/>
              </a:pPr>
              <a:r>
                <a:rPr lang="en-US" altLang="ko-KR" sz="1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Pemberdayaan</a:t>
              </a:r>
              <a:r>
                <a:rPr lang="en-US" altLang="ko-KR" sz="1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 </a:t>
              </a:r>
              <a:r>
                <a:rPr lang="en-US" altLang="ko-KR" sz="1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petani</a:t>
              </a:r>
              <a:r>
                <a:rPr lang="en-US" altLang="ko-KR" sz="1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 &amp; </a:t>
              </a:r>
              <a:r>
                <a:rPr lang="en-US" altLang="ko-KR" sz="1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kemitraan</a:t>
              </a:r>
              <a:r>
                <a:rPr lang="en-US" altLang="ko-KR" sz="1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 </a:t>
              </a:r>
              <a:r>
                <a:rPr lang="en-US" altLang="ko-KR" sz="1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dengan</a:t>
              </a:r>
              <a:r>
                <a:rPr lang="en-US" altLang="ko-KR" sz="1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 </a:t>
              </a:r>
              <a:r>
                <a:rPr lang="en-US" altLang="ko-KR" sz="1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swasta</a:t>
              </a:r>
              <a:r>
                <a:rPr lang="en-US" altLang="ko-KR" sz="1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 / BUMN</a:t>
              </a:r>
              <a:endParaRPr lang="ko-KR" alt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43C53D0-C6C0-45AA-8D08-5F33A5F00BB4}"/>
              </a:ext>
            </a:extLst>
          </p:cNvPr>
          <p:cNvGrpSpPr/>
          <p:nvPr/>
        </p:nvGrpSpPr>
        <p:grpSpPr>
          <a:xfrm>
            <a:off x="148856" y="1592803"/>
            <a:ext cx="4657740" cy="466533"/>
            <a:chOff x="1969463" y="996599"/>
            <a:chExt cx="3627660" cy="466533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="" xmlns:a16="http://schemas.microsoft.com/office/drawing/2014/main" id="{08DA4FD6-AF5E-43F2-9B57-6B5083B1D5B6}"/>
                </a:ext>
              </a:extLst>
            </p:cNvPr>
            <p:cNvCxnSpPr/>
            <p:nvPr userDrawn="1"/>
          </p:nvCxnSpPr>
          <p:spPr>
            <a:xfrm>
              <a:off x="4517123" y="1463132"/>
              <a:ext cx="1080000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prstDash val="soli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 Placeholder 12">
              <a:extLst>
                <a:ext uri="{FF2B5EF4-FFF2-40B4-BE49-F238E27FC236}">
                  <a16:creationId xmlns="" xmlns:a16="http://schemas.microsoft.com/office/drawing/2014/main" id="{686CC89C-505C-4F60-9C35-F41F570CEF5C}"/>
                </a:ext>
              </a:extLst>
            </p:cNvPr>
            <p:cNvSpPr txBox="1">
              <a:spLocks/>
            </p:cNvSpPr>
            <p:nvPr/>
          </p:nvSpPr>
          <p:spPr>
            <a:xfrm>
              <a:off x="1969463" y="996599"/>
              <a:ext cx="2345586" cy="46653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Arial" pitchFamily="34" charset="0"/>
                <a:buNone/>
              </a:pPr>
              <a:r>
                <a:rPr lang="en-US" altLang="ko-KR" sz="1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Dirancang</a:t>
              </a:r>
              <a:r>
                <a:rPr lang="en-US" altLang="ko-KR" sz="1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 </a:t>
              </a:r>
              <a:r>
                <a:rPr lang="en-US" altLang="ko-KR" sz="1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berdasarkan</a:t>
              </a:r>
              <a:r>
                <a:rPr lang="en-US" altLang="ko-KR" sz="1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 </a:t>
              </a:r>
              <a:r>
                <a:rPr lang="en-US" altLang="ko-KR" sz="1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karakteristik</a:t>
              </a:r>
              <a:r>
                <a:rPr lang="en-US" altLang="ko-KR" sz="1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 wilayah &amp; </a:t>
              </a:r>
              <a:r>
                <a:rPr lang="en-US" altLang="ko-KR" sz="1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ramah</a:t>
              </a:r>
              <a:r>
                <a:rPr lang="en-US" altLang="ko-KR" sz="1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 </a:t>
              </a:r>
              <a:r>
                <a:rPr lang="en-US" altLang="ko-KR" sz="1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lingkungan</a:t>
              </a:r>
              <a:endParaRPr lang="ko-KR" alt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CE544DDF-26DA-4251-B913-62181544DAEC}"/>
              </a:ext>
            </a:extLst>
          </p:cNvPr>
          <p:cNvGrpSpPr/>
          <p:nvPr/>
        </p:nvGrpSpPr>
        <p:grpSpPr>
          <a:xfrm>
            <a:off x="446565" y="576033"/>
            <a:ext cx="5089495" cy="466533"/>
            <a:chOff x="1969462" y="2160636"/>
            <a:chExt cx="3627661" cy="466533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="" xmlns:a16="http://schemas.microsoft.com/office/drawing/2014/main" id="{DCC1F2EB-1133-47B3-A9E8-2F6D86B65947}"/>
                </a:ext>
              </a:extLst>
            </p:cNvPr>
            <p:cNvCxnSpPr/>
            <p:nvPr userDrawn="1"/>
          </p:nvCxnSpPr>
          <p:spPr>
            <a:xfrm>
              <a:off x="4517123" y="2441750"/>
              <a:ext cx="1080000" cy="4210"/>
            </a:xfrm>
            <a:prstGeom prst="straightConnector1">
              <a:avLst/>
            </a:prstGeom>
            <a:ln w="38100">
              <a:solidFill>
                <a:schemeClr val="accent6"/>
              </a:solidFill>
              <a:prstDash val="soli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 Placeholder 12">
              <a:extLst>
                <a:ext uri="{FF2B5EF4-FFF2-40B4-BE49-F238E27FC236}">
                  <a16:creationId xmlns="" xmlns:a16="http://schemas.microsoft.com/office/drawing/2014/main" id="{5E17FFAF-D2D5-4D49-ACFB-4A561EC047FC}"/>
                </a:ext>
              </a:extLst>
            </p:cNvPr>
            <p:cNvSpPr txBox="1">
              <a:spLocks/>
            </p:cNvSpPr>
            <p:nvPr/>
          </p:nvSpPr>
          <p:spPr>
            <a:xfrm>
              <a:off x="1969462" y="2160636"/>
              <a:ext cx="2401507" cy="46653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Arial" pitchFamily="34" charset="0"/>
                <a:buNone/>
              </a:pPr>
              <a:r>
                <a:rPr lang="en-US" altLang="ko-KR" sz="1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Berbasis</a:t>
              </a:r>
              <a:r>
                <a:rPr lang="en-US" altLang="ko-KR" sz="1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 </a:t>
              </a:r>
              <a:r>
                <a:rPr lang="en-US" altLang="ko-KR" sz="1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kawasan</a:t>
              </a:r>
              <a:r>
                <a:rPr lang="en-US" altLang="ko-KR" sz="1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 dan </a:t>
              </a:r>
              <a:r>
                <a:rPr lang="en-US" altLang="ko-KR" sz="1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pengembangan</a:t>
              </a:r>
              <a:r>
                <a:rPr lang="en-US" altLang="ko-KR" sz="1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 wilayah</a:t>
              </a:r>
              <a:endParaRPr lang="ko-KR" alt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A4363688-E925-41BA-9805-B8D8B7A3651E}"/>
              </a:ext>
            </a:extLst>
          </p:cNvPr>
          <p:cNvGrpSpPr/>
          <p:nvPr/>
        </p:nvGrpSpPr>
        <p:grpSpPr>
          <a:xfrm>
            <a:off x="22215" y="4002302"/>
            <a:ext cx="4784381" cy="557108"/>
            <a:chOff x="1870831" y="2867468"/>
            <a:chExt cx="3726292" cy="557108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="" xmlns:a16="http://schemas.microsoft.com/office/drawing/2014/main" id="{9DF55DE2-B061-4A2C-B1EA-72188C7CA398}"/>
                </a:ext>
              </a:extLst>
            </p:cNvPr>
            <p:cNvCxnSpPr/>
            <p:nvPr userDrawn="1"/>
          </p:nvCxnSpPr>
          <p:spPr>
            <a:xfrm>
              <a:off x="4517123" y="3424576"/>
              <a:ext cx="1080000" cy="0"/>
            </a:xfrm>
            <a:prstGeom prst="straightConnector1">
              <a:avLst/>
            </a:prstGeom>
            <a:ln w="38100">
              <a:solidFill>
                <a:schemeClr val="accent3"/>
              </a:solidFill>
              <a:prstDash val="soli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 Placeholder 12">
              <a:extLst>
                <a:ext uri="{FF2B5EF4-FFF2-40B4-BE49-F238E27FC236}">
                  <a16:creationId xmlns="" xmlns:a16="http://schemas.microsoft.com/office/drawing/2014/main" id="{A010AC28-3B21-4E40-9232-1AB7304B5F80}"/>
                </a:ext>
              </a:extLst>
            </p:cNvPr>
            <p:cNvSpPr txBox="1">
              <a:spLocks/>
            </p:cNvSpPr>
            <p:nvPr/>
          </p:nvSpPr>
          <p:spPr>
            <a:xfrm>
              <a:off x="1870831" y="2867468"/>
              <a:ext cx="2542851" cy="46653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Arial" pitchFamily="34" charset="0"/>
                <a:buNone/>
              </a:pPr>
              <a:r>
                <a:rPr lang="en-US" altLang="ko-KR" sz="1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Penerapan</a:t>
              </a:r>
              <a:r>
                <a:rPr lang="en-US" altLang="ko-KR" sz="1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 </a:t>
              </a:r>
              <a:r>
                <a:rPr lang="en-US" altLang="ko-KR" sz="1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pertanian</a:t>
              </a:r>
              <a:r>
                <a:rPr lang="en-US" altLang="ko-KR" sz="1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 modern, </a:t>
              </a:r>
              <a:r>
                <a:rPr lang="en-US" altLang="ko-KR" sz="1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terpadu</a:t>
              </a:r>
              <a:r>
                <a:rPr lang="en-US" altLang="ko-KR" sz="1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, </a:t>
              </a:r>
              <a:r>
                <a:rPr lang="en-US" altLang="ko-KR" sz="1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dukungan</a:t>
              </a:r>
              <a:r>
                <a:rPr lang="en-US" altLang="ko-KR" sz="1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 </a:t>
              </a:r>
              <a:r>
                <a:rPr lang="en-US" altLang="ko-KR" sz="1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inovasi</a:t>
              </a:r>
              <a:r>
                <a:rPr lang="en-US" altLang="ko-KR" sz="1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 </a:t>
              </a:r>
              <a:r>
                <a:rPr lang="en-US" altLang="ko-KR" sz="1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teknologi</a:t>
              </a:r>
              <a:r>
                <a:rPr lang="en-US" altLang="ko-KR" sz="1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 &amp; </a:t>
              </a:r>
              <a:r>
                <a:rPr lang="en-US" altLang="ko-KR" sz="1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mekanisasi</a:t>
              </a:r>
              <a:r>
                <a:rPr lang="en-US" altLang="ko-KR" sz="1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 </a:t>
              </a:r>
              <a:r>
                <a:rPr lang="en-US" altLang="ko-KR" sz="1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pertanian</a:t>
              </a:r>
              <a:endParaRPr lang="ko-KR" alt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49557606-2EFA-4E7C-8B14-8251B5263785}"/>
              </a:ext>
            </a:extLst>
          </p:cNvPr>
          <p:cNvGrpSpPr/>
          <p:nvPr/>
        </p:nvGrpSpPr>
        <p:grpSpPr>
          <a:xfrm>
            <a:off x="127040" y="5430355"/>
            <a:ext cx="5409020" cy="466533"/>
            <a:chOff x="1954773" y="5021826"/>
            <a:chExt cx="3642350" cy="466533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="" xmlns:a16="http://schemas.microsoft.com/office/drawing/2014/main" id="{7B799883-5B88-455C-BFC9-08C3728E83D5}"/>
                </a:ext>
              </a:extLst>
            </p:cNvPr>
            <p:cNvCxnSpPr/>
            <p:nvPr userDrawn="1"/>
          </p:nvCxnSpPr>
          <p:spPr>
            <a:xfrm>
              <a:off x="4517123" y="5381810"/>
              <a:ext cx="1080000" cy="0"/>
            </a:xfrm>
            <a:prstGeom prst="straightConnector1">
              <a:avLst/>
            </a:prstGeom>
            <a:ln w="38100">
              <a:solidFill>
                <a:schemeClr val="accent5"/>
              </a:solidFill>
              <a:prstDash val="soli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 Placeholder 12">
              <a:extLst>
                <a:ext uri="{FF2B5EF4-FFF2-40B4-BE49-F238E27FC236}">
                  <a16:creationId xmlns="" xmlns:a16="http://schemas.microsoft.com/office/drawing/2014/main" id="{AE1FC94C-7297-4BB8-9FC1-3D02A33A7B94}"/>
                </a:ext>
              </a:extLst>
            </p:cNvPr>
            <p:cNvSpPr txBox="1">
              <a:spLocks/>
            </p:cNvSpPr>
            <p:nvPr/>
          </p:nvSpPr>
          <p:spPr>
            <a:xfrm>
              <a:off x="1954773" y="5021826"/>
              <a:ext cx="2469268" cy="46653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Arial" pitchFamily="34" charset="0"/>
                <a:buNone/>
              </a:pPr>
              <a:r>
                <a:rPr lang="en-US" altLang="ko-KR" sz="1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Pengembangan</a:t>
              </a:r>
              <a:r>
                <a:rPr lang="en-US" altLang="ko-KR" sz="1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 SDM &amp; </a:t>
              </a:r>
              <a:r>
                <a:rPr lang="en-US" altLang="ko-KR" sz="1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kelembagaan</a:t>
              </a:r>
              <a:r>
                <a:rPr lang="en-US" altLang="ko-KR" sz="1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 </a:t>
              </a:r>
              <a:r>
                <a:rPr lang="en-US" altLang="ko-KR" sz="1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sarana-prasarana</a:t>
              </a:r>
              <a:r>
                <a:rPr lang="en-US" altLang="ko-KR" sz="1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 </a:t>
              </a:r>
              <a:r>
                <a:rPr lang="en-US" altLang="ko-KR" sz="1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produksi</a:t>
              </a:r>
              <a:r>
                <a:rPr lang="en-US" altLang="ko-KR" sz="1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, </a:t>
              </a:r>
              <a:r>
                <a:rPr lang="en-US" altLang="ko-KR" sz="1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permodalan</a:t>
              </a:r>
              <a:r>
                <a:rPr lang="en-US" altLang="ko-KR" sz="1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, </a:t>
              </a:r>
              <a:r>
                <a:rPr lang="en-US" altLang="ko-KR" sz="1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pengolahan</a:t>
              </a:r>
              <a:r>
                <a:rPr lang="en-US" altLang="ko-KR" sz="1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 &amp; </a:t>
              </a:r>
              <a:r>
                <a:rPr lang="en-US" altLang="ko-KR" sz="1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pemasaran</a:t>
              </a:r>
              <a:r>
                <a:rPr lang="en-US" altLang="ko-KR" sz="1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 </a:t>
              </a:r>
              <a:r>
                <a:rPr lang="en-US" altLang="ko-KR" sz="1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  <a:cs typeface="Arial" pitchFamily="34" charset="0"/>
                </a:rPr>
                <a:t>hasil</a:t>
              </a:r>
              <a:endParaRPr lang="ko-KR" alt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 pitchFamily="34" charset="0"/>
                <a:cs typeface="Arial" pitchFamily="34" charset="0"/>
              </a:endParaRPr>
            </a:p>
          </p:txBody>
        </p:sp>
      </p:grpSp>
      <p:sp>
        <p:nvSpPr>
          <p:cNvPr id="27" name="Hexagon 26">
            <a:extLst>
              <a:ext uri="{FF2B5EF4-FFF2-40B4-BE49-F238E27FC236}">
                <a16:creationId xmlns="" xmlns:a16="http://schemas.microsoft.com/office/drawing/2014/main" id="{CB92A8D2-DE9B-464C-8337-FDFA6C027DC6}"/>
              </a:ext>
            </a:extLst>
          </p:cNvPr>
          <p:cNvSpPr/>
          <p:nvPr/>
        </p:nvSpPr>
        <p:spPr>
          <a:xfrm>
            <a:off x="5630389" y="2963754"/>
            <a:ext cx="835173" cy="719977"/>
          </a:xfrm>
          <a:prstGeom prst="hexagon">
            <a:avLst/>
          </a:prstGeom>
          <a:solidFill>
            <a:schemeClr val="accent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8" name="Hexagon 27">
            <a:extLst>
              <a:ext uri="{FF2B5EF4-FFF2-40B4-BE49-F238E27FC236}">
                <a16:creationId xmlns="" xmlns:a16="http://schemas.microsoft.com/office/drawing/2014/main" id="{A60D6209-8EDD-4CDD-979A-666BF59CCCD9}"/>
              </a:ext>
            </a:extLst>
          </p:cNvPr>
          <p:cNvSpPr/>
          <p:nvPr/>
        </p:nvSpPr>
        <p:spPr>
          <a:xfrm>
            <a:off x="6878563" y="5430355"/>
            <a:ext cx="835173" cy="719977"/>
          </a:xfrm>
          <a:prstGeom prst="hexagon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9" name="Hexagon 28">
            <a:extLst>
              <a:ext uri="{FF2B5EF4-FFF2-40B4-BE49-F238E27FC236}">
                <a16:creationId xmlns="" xmlns:a16="http://schemas.microsoft.com/office/drawing/2014/main" id="{7D9F8EC8-5F6E-47CA-840A-07D5EFD5E51C}"/>
              </a:ext>
            </a:extLst>
          </p:cNvPr>
          <p:cNvSpPr/>
          <p:nvPr/>
        </p:nvSpPr>
        <p:spPr>
          <a:xfrm>
            <a:off x="6878563" y="496117"/>
            <a:ext cx="835173" cy="719977"/>
          </a:xfrm>
          <a:prstGeom prst="hexagon">
            <a:avLst/>
          </a:prstGeom>
          <a:solidFill>
            <a:schemeClr val="accent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0" name="Hexagon 29">
            <a:extLst>
              <a:ext uri="{FF2B5EF4-FFF2-40B4-BE49-F238E27FC236}">
                <a16:creationId xmlns="" xmlns:a16="http://schemas.microsoft.com/office/drawing/2014/main" id="{756FEA1F-88C2-4B94-899F-DFA5FB5E86CB}"/>
              </a:ext>
            </a:extLst>
          </p:cNvPr>
          <p:cNvSpPr/>
          <p:nvPr/>
        </p:nvSpPr>
        <p:spPr>
          <a:xfrm>
            <a:off x="6172284" y="4197054"/>
            <a:ext cx="835173" cy="719977"/>
          </a:xfrm>
          <a:prstGeom prst="hexagon">
            <a:avLst/>
          </a:prstGeom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="" xmlns:a16="http://schemas.microsoft.com/office/drawing/2014/main" id="{C470E61C-193B-4ADB-A4DB-32204F4AC2A0}"/>
              </a:ext>
            </a:extLst>
          </p:cNvPr>
          <p:cNvSpPr/>
          <p:nvPr/>
        </p:nvSpPr>
        <p:spPr>
          <a:xfrm>
            <a:off x="6172284" y="1729936"/>
            <a:ext cx="835173" cy="719977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3" name="Rectangle 16">
            <a:extLst>
              <a:ext uri="{FF2B5EF4-FFF2-40B4-BE49-F238E27FC236}">
                <a16:creationId xmlns="" xmlns:a16="http://schemas.microsoft.com/office/drawing/2014/main" id="{F3137271-5C91-46B5-9C76-BA15A925F50D}"/>
              </a:ext>
            </a:extLst>
          </p:cNvPr>
          <p:cNvSpPr/>
          <p:nvPr/>
        </p:nvSpPr>
        <p:spPr>
          <a:xfrm>
            <a:off x="6392316" y="1960154"/>
            <a:ext cx="394118" cy="259020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63" name="Text Placeholder 13">
            <a:extLst>
              <a:ext uri="{FF2B5EF4-FFF2-40B4-BE49-F238E27FC236}">
                <a16:creationId xmlns="" xmlns:a16="http://schemas.microsoft.com/office/drawing/2014/main" id="{9DF6BBC4-DF11-4174-841F-65C8C6102E28}"/>
              </a:ext>
            </a:extLst>
          </p:cNvPr>
          <p:cNvSpPr txBox="1">
            <a:spLocks/>
          </p:cNvSpPr>
          <p:nvPr/>
        </p:nvSpPr>
        <p:spPr>
          <a:xfrm>
            <a:off x="6718667" y="2549270"/>
            <a:ext cx="5090208" cy="175787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Font typeface="Arial" pitchFamily="34" charset="0"/>
              <a:buNone/>
            </a:pPr>
            <a:r>
              <a:rPr lang="en-US" altLang="ko-KR" sz="4400" b="1" dirty="0">
                <a:solidFill>
                  <a:srgbClr val="FFFF00"/>
                </a:solidFill>
                <a:latin typeface="Trebuchet MS" panose="020B0603020202020204" pitchFamily="34" charset="0"/>
                <a:cs typeface="Arial" pitchFamily="34" charset="0"/>
              </a:rPr>
              <a:t>KONSEP PENGEMBANGAN FOOD ESTATE</a:t>
            </a:r>
          </a:p>
        </p:txBody>
      </p:sp>
      <p:sp>
        <p:nvSpPr>
          <p:cNvPr id="40" name="Trapezoid 3">
            <a:extLst>
              <a:ext uri="{FF2B5EF4-FFF2-40B4-BE49-F238E27FC236}">
                <a16:creationId xmlns="" xmlns:a16="http://schemas.microsoft.com/office/drawing/2014/main" id="{288DB0C0-B65F-4010-BC15-EF431E2BCF1E}"/>
              </a:ext>
            </a:extLst>
          </p:cNvPr>
          <p:cNvSpPr/>
          <p:nvPr/>
        </p:nvSpPr>
        <p:spPr>
          <a:xfrm>
            <a:off x="7148134" y="663718"/>
            <a:ext cx="316346" cy="322413"/>
          </a:xfrm>
          <a:custGeom>
            <a:avLst/>
            <a:gdLst/>
            <a:ahLst/>
            <a:cxnLst/>
            <a:rect l="l" t="t" r="r" b="b"/>
            <a:pathLst>
              <a:path w="3890855" h="3965475">
                <a:moveTo>
                  <a:pt x="513635" y="2426125"/>
                </a:moveTo>
                <a:lnTo>
                  <a:pt x="1518439" y="2426125"/>
                </a:lnTo>
                <a:cubicBezTo>
                  <a:pt x="1550976" y="2510415"/>
                  <a:pt x="1581900" y="2596962"/>
                  <a:pt x="1610725" y="2683637"/>
                </a:cubicBezTo>
                <a:lnTo>
                  <a:pt x="901668" y="2683637"/>
                </a:lnTo>
                <a:lnTo>
                  <a:pt x="559881" y="3707964"/>
                </a:lnTo>
                <a:lnTo>
                  <a:pt x="1917114" y="3707964"/>
                </a:lnTo>
                <a:cubicBezTo>
                  <a:pt x="1925031" y="3729959"/>
                  <a:pt x="1931702" y="3744180"/>
                  <a:pt x="1936944" y="3749452"/>
                </a:cubicBezTo>
                <a:cubicBezTo>
                  <a:pt x="1940579" y="3743065"/>
                  <a:pt x="1945876" y="3728913"/>
                  <a:pt x="1952632" y="3707964"/>
                </a:cubicBezTo>
                <a:lnTo>
                  <a:pt x="3330974" y="3707964"/>
                </a:lnTo>
                <a:lnTo>
                  <a:pt x="2989187" y="2683637"/>
                </a:lnTo>
                <a:lnTo>
                  <a:pt x="2271337" y="2683637"/>
                </a:lnTo>
                <a:cubicBezTo>
                  <a:pt x="2301469" y="2597098"/>
                  <a:pt x="2333531" y="2510572"/>
                  <a:pt x="2366939" y="2426125"/>
                </a:cubicBezTo>
                <a:lnTo>
                  <a:pt x="3377220" y="2426125"/>
                </a:lnTo>
                <a:lnTo>
                  <a:pt x="3890855" y="3965475"/>
                </a:lnTo>
                <a:lnTo>
                  <a:pt x="0" y="3965475"/>
                </a:lnTo>
                <a:close/>
                <a:moveTo>
                  <a:pt x="1936944" y="620869"/>
                </a:moveTo>
                <a:cubicBezTo>
                  <a:pt x="1782578" y="620869"/>
                  <a:pt x="1657440" y="746006"/>
                  <a:pt x="1657440" y="900372"/>
                </a:cubicBezTo>
                <a:cubicBezTo>
                  <a:pt x="1657440" y="1054738"/>
                  <a:pt x="1782578" y="1179876"/>
                  <a:pt x="1936944" y="1179876"/>
                </a:cubicBezTo>
                <a:cubicBezTo>
                  <a:pt x="2091310" y="1179876"/>
                  <a:pt x="2216447" y="1054738"/>
                  <a:pt x="2216447" y="900372"/>
                </a:cubicBezTo>
                <a:cubicBezTo>
                  <a:pt x="2216447" y="746006"/>
                  <a:pt x="2091310" y="620869"/>
                  <a:pt x="1936944" y="620869"/>
                </a:cubicBezTo>
                <a:close/>
                <a:moveTo>
                  <a:pt x="1936944" y="0"/>
                </a:moveTo>
                <a:cubicBezTo>
                  <a:pt x="2169175" y="0"/>
                  <a:pt x="2401406" y="88593"/>
                  <a:pt x="2578592" y="265779"/>
                </a:cubicBezTo>
                <a:lnTo>
                  <a:pt x="2578592" y="265780"/>
                </a:lnTo>
                <a:cubicBezTo>
                  <a:pt x="2932964" y="620153"/>
                  <a:pt x="2888999" y="1155622"/>
                  <a:pt x="2578592" y="1549077"/>
                </a:cubicBezTo>
                <a:cubicBezTo>
                  <a:pt x="2248849" y="1967039"/>
                  <a:pt x="1976153" y="3125749"/>
                  <a:pt x="1936944" y="3194660"/>
                </a:cubicBezTo>
                <a:cubicBezTo>
                  <a:pt x="1883033" y="3140450"/>
                  <a:pt x="1647095" y="1944983"/>
                  <a:pt x="1295295" y="1549076"/>
                </a:cubicBezTo>
                <a:cubicBezTo>
                  <a:pt x="962406" y="1174450"/>
                  <a:pt x="940923" y="620152"/>
                  <a:pt x="1295295" y="265779"/>
                </a:cubicBezTo>
                <a:cubicBezTo>
                  <a:pt x="1472481" y="88593"/>
                  <a:pt x="1704713" y="0"/>
                  <a:pt x="193694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black"/>
              </a:solidFill>
            </a:endParaRPr>
          </a:p>
        </p:txBody>
      </p:sp>
      <p:sp>
        <p:nvSpPr>
          <p:cNvPr id="41" name="Down Arrow 1">
            <a:extLst>
              <a:ext uri="{FF2B5EF4-FFF2-40B4-BE49-F238E27FC236}">
                <a16:creationId xmlns="" xmlns:a16="http://schemas.microsoft.com/office/drawing/2014/main" id="{84D2A902-E16D-481C-A8C8-7C6E30AED298}"/>
              </a:ext>
            </a:extLst>
          </p:cNvPr>
          <p:cNvSpPr/>
          <p:nvPr/>
        </p:nvSpPr>
        <p:spPr>
          <a:xfrm rot="10800000" flipH="1">
            <a:off x="6424215" y="4410253"/>
            <a:ext cx="296600" cy="333082"/>
          </a:xfrm>
          <a:custGeom>
            <a:avLst/>
            <a:gdLst/>
            <a:ahLst/>
            <a:cxnLst/>
            <a:rect l="l" t="t" r="r" b="b"/>
            <a:pathLst>
              <a:path w="3496146" h="3926159">
                <a:moveTo>
                  <a:pt x="1476067" y="1782198"/>
                </a:moveTo>
                <a:lnTo>
                  <a:pt x="2085005" y="1782198"/>
                </a:lnTo>
                <a:lnTo>
                  <a:pt x="2085005" y="560436"/>
                </a:lnTo>
                <a:lnTo>
                  <a:pt x="2389473" y="560436"/>
                </a:lnTo>
                <a:lnTo>
                  <a:pt x="1780536" y="0"/>
                </a:lnTo>
                <a:lnTo>
                  <a:pt x="1171598" y="560436"/>
                </a:lnTo>
                <a:lnTo>
                  <a:pt x="1476067" y="560436"/>
                </a:lnTo>
                <a:close/>
                <a:moveTo>
                  <a:pt x="2794909" y="2376264"/>
                </a:moveTo>
                <a:lnTo>
                  <a:pt x="3403846" y="1815828"/>
                </a:lnTo>
                <a:lnTo>
                  <a:pt x="3099377" y="1815828"/>
                </a:lnTo>
                <a:lnTo>
                  <a:pt x="3099377" y="594066"/>
                </a:lnTo>
                <a:lnTo>
                  <a:pt x="2490440" y="594066"/>
                </a:lnTo>
                <a:lnTo>
                  <a:pt x="2490440" y="1815828"/>
                </a:lnTo>
                <a:lnTo>
                  <a:pt x="2185971" y="1815828"/>
                </a:lnTo>
                <a:close/>
                <a:moveTo>
                  <a:pt x="1738539" y="2704452"/>
                </a:moveTo>
                <a:cubicBezTo>
                  <a:pt x="2025742" y="2708651"/>
                  <a:pt x="2249289" y="2617027"/>
                  <a:pt x="2474392" y="2519294"/>
                </a:cubicBezTo>
                <a:cubicBezTo>
                  <a:pt x="2631335" y="2431624"/>
                  <a:pt x="2641220" y="2356014"/>
                  <a:pt x="2614641" y="2282563"/>
                </a:cubicBezTo>
                <a:cubicBezTo>
                  <a:pt x="2582745" y="2203226"/>
                  <a:pt x="2511446" y="2141129"/>
                  <a:pt x="2374721" y="2203680"/>
                </a:cubicBezTo>
                <a:cubicBezTo>
                  <a:pt x="2195292" y="2350932"/>
                  <a:pt x="1621166" y="2470817"/>
                  <a:pt x="1266317" y="2262320"/>
                </a:cubicBezTo>
                <a:cubicBezTo>
                  <a:pt x="1169173" y="2191011"/>
                  <a:pt x="970584" y="2135007"/>
                  <a:pt x="918755" y="2260582"/>
                </a:cubicBezTo>
                <a:cubicBezTo>
                  <a:pt x="905798" y="2301917"/>
                  <a:pt x="901034" y="2336556"/>
                  <a:pt x="904186" y="2366667"/>
                </a:cubicBezTo>
                <a:cubicBezTo>
                  <a:pt x="913642" y="2457000"/>
                  <a:pt x="994333" y="2506589"/>
                  <a:pt x="1138739" y="2574025"/>
                </a:cubicBezTo>
                <a:cubicBezTo>
                  <a:pt x="1370979" y="2664916"/>
                  <a:pt x="1566218" y="2701932"/>
                  <a:pt x="1738539" y="2704452"/>
                </a:cubicBezTo>
                <a:close/>
                <a:moveTo>
                  <a:pt x="1709810" y="3318171"/>
                </a:moveTo>
                <a:cubicBezTo>
                  <a:pt x="2287461" y="3321186"/>
                  <a:pt x="2747532" y="3089987"/>
                  <a:pt x="2907033" y="2982480"/>
                </a:cubicBezTo>
                <a:cubicBezTo>
                  <a:pt x="3019837" y="2919930"/>
                  <a:pt x="3127019" y="2830470"/>
                  <a:pt x="3047283" y="2692494"/>
                </a:cubicBezTo>
                <a:cubicBezTo>
                  <a:pt x="2931427" y="2583612"/>
                  <a:pt x="2859428" y="2623285"/>
                  <a:pt x="2747560" y="2705958"/>
                </a:cubicBezTo>
                <a:cubicBezTo>
                  <a:pt x="2476410" y="2811508"/>
                  <a:pt x="1878339" y="3347087"/>
                  <a:pt x="714142" y="2686413"/>
                </a:cubicBezTo>
                <a:cubicBezTo>
                  <a:pt x="581403" y="2592588"/>
                  <a:pt x="478211" y="2639047"/>
                  <a:pt x="434354" y="2730111"/>
                </a:cubicBezTo>
                <a:cubicBezTo>
                  <a:pt x="423118" y="2754726"/>
                  <a:pt x="419107" y="2778362"/>
                  <a:pt x="421326" y="2801084"/>
                </a:cubicBezTo>
                <a:cubicBezTo>
                  <a:pt x="427982" y="2869247"/>
                  <a:pt x="490703" y="2929162"/>
                  <a:pt x="582577" y="2982481"/>
                </a:cubicBezTo>
                <a:cubicBezTo>
                  <a:pt x="974299" y="3230234"/>
                  <a:pt x="1363219" y="3316361"/>
                  <a:pt x="1709810" y="3318171"/>
                </a:cubicBezTo>
                <a:close/>
                <a:moveTo>
                  <a:pt x="1650124" y="3925606"/>
                </a:moveTo>
                <a:cubicBezTo>
                  <a:pt x="2273556" y="3938577"/>
                  <a:pt x="2858828" y="3722251"/>
                  <a:pt x="3329308" y="3414392"/>
                </a:cubicBezTo>
                <a:cubicBezTo>
                  <a:pt x="3434138" y="3367480"/>
                  <a:pt x="3549293" y="3215474"/>
                  <a:pt x="3469556" y="3100952"/>
                </a:cubicBezTo>
                <a:cubicBezTo>
                  <a:pt x="3361675" y="3005103"/>
                  <a:pt x="3225886" y="3077348"/>
                  <a:pt x="3149901" y="3145689"/>
                </a:cubicBezTo>
                <a:cubicBezTo>
                  <a:pt x="2987266" y="3247333"/>
                  <a:pt x="1796029" y="4146474"/>
                  <a:pt x="297808" y="3098777"/>
                </a:cubicBezTo>
                <a:cubicBezTo>
                  <a:pt x="177029" y="2997135"/>
                  <a:pt x="65861" y="3063139"/>
                  <a:pt x="18020" y="3134657"/>
                </a:cubicBezTo>
                <a:cubicBezTo>
                  <a:pt x="4124" y="3161552"/>
                  <a:pt x="-1298" y="3188690"/>
                  <a:pt x="257" y="3215218"/>
                </a:cubicBezTo>
                <a:cubicBezTo>
                  <a:pt x="4919" y="3294803"/>
                  <a:pt x="72375" y="3368892"/>
                  <a:pt x="162256" y="3414392"/>
                </a:cubicBezTo>
                <a:cubicBezTo>
                  <a:pt x="657258" y="3766720"/>
                  <a:pt x="1165233" y="3915518"/>
                  <a:pt x="1650124" y="39256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black"/>
              </a:solidFill>
            </a:endParaRPr>
          </a:p>
        </p:txBody>
      </p:sp>
      <p:sp>
        <p:nvSpPr>
          <p:cNvPr id="42" name="Oval 21">
            <a:extLst>
              <a:ext uri="{FF2B5EF4-FFF2-40B4-BE49-F238E27FC236}">
                <a16:creationId xmlns="" xmlns:a16="http://schemas.microsoft.com/office/drawing/2014/main" id="{1B2147B5-5D31-4594-84ED-9F8FF7441BF4}"/>
              </a:ext>
            </a:extLst>
          </p:cNvPr>
          <p:cNvSpPr/>
          <p:nvPr/>
        </p:nvSpPr>
        <p:spPr>
          <a:xfrm rot="20700000">
            <a:off x="5853148" y="3158341"/>
            <a:ext cx="355455" cy="311531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3" name="Round Same Side Corner Rectangle 8">
            <a:extLst>
              <a:ext uri="{FF2B5EF4-FFF2-40B4-BE49-F238E27FC236}">
                <a16:creationId xmlns="" xmlns:a16="http://schemas.microsoft.com/office/drawing/2014/main" id="{00812335-AEDC-480D-BAB3-82CA1499B949}"/>
              </a:ext>
            </a:extLst>
          </p:cNvPr>
          <p:cNvSpPr/>
          <p:nvPr/>
        </p:nvSpPr>
        <p:spPr>
          <a:xfrm>
            <a:off x="7201922" y="5552263"/>
            <a:ext cx="198339" cy="455135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37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9A2FAAB7-4EF9-4D6E-8C91-68D03D2E719C}"/>
              </a:ext>
            </a:extLst>
          </p:cNvPr>
          <p:cNvSpPr/>
          <p:nvPr/>
        </p:nvSpPr>
        <p:spPr>
          <a:xfrm>
            <a:off x="319476" y="2016487"/>
            <a:ext cx="2506663" cy="4184043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B9BAF379-659C-49EB-AD85-6FBAF547295D}"/>
              </a:ext>
            </a:extLst>
          </p:cNvPr>
          <p:cNvSpPr/>
          <p:nvPr/>
        </p:nvSpPr>
        <p:spPr>
          <a:xfrm>
            <a:off x="3235600" y="2051545"/>
            <a:ext cx="2506664" cy="4184043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9859BED-40E3-4493-A128-09099708901F}"/>
              </a:ext>
            </a:extLst>
          </p:cNvPr>
          <p:cNvSpPr/>
          <p:nvPr/>
        </p:nvSpPr>
        <p:spPr>
          <a:xfrm>
            <a:off x="6275819" y="2051545"/>
            <a:ext cx="2502376" cy="4184043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FFB67F99-BCB1-4A7C-A325-259F0246711A}"/>
              </a:ext>
            </a:extLst>
          </p:cNvPr>
          <p:cNvSpPr/>
          <p:nvPr/>
        </p:nvSpPr>
        <p:spPr>
          <a:xfrm>
            <a:off x="9292299" y="2051541"/>
            <a:ext cx="2521831" cy="4184043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="" xmlns:a16="http://schemas.microsoft.com/office/drawing/2014/main" id="{240CBDBC-8748-499D-966D-BDD56693B1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354610"/>
              </p:ext>
            </p:extLst>
          </p:nvPr>
        </p:nvGraphicFramePr>
        <p:xfrm>
          <a:off x="3235598" y="2051547"/>
          <a:ext cx="2506665" cy="4321098"/>
        </p:xfrm>
        <a:graphic>
          <a:graphicData uri="http://schemas.openxmlformats.org/drawingml/2006/table">
            <a:tbl>
              <a:tblPr firstRow="1" bandRow="1"/>
              <a:tblGrid>
                <a:gridCol w="2321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506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385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5743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937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6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02</a:t>
                      </a:r>
                      <a:endParaRPr lang="ko-KR" altLang="en-US" sz="3600" b="1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8871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PENINGKATAN KAPASITAS, KUALITAS &amp; DIVERSIFIKASI PRODUK 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736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Produksi</a:t>
                      </a: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multi </a:t>
                      </a: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komoditas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8803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Peningkatan</a:t>
                      </a: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IP &amp; </a:t>
                      </a: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produktivitas</a:t>
                      </a: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(</a:t>
                      </a: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efisiensi</a:t>
                      </a: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produksi</a:t>
                      </a: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)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06806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Peningkatan</a:t>
                      </a: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kualitas</a:t>
                      </a: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produk</a:t>
                      </a: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primer &amp; </a:t>
                      </a: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olahan</a:t>
                      </a:r>
                      <a:endParaRPr lang="en-US" altLang="ko-KR" sz="1400" b="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5" name="Block Arc 14">
            <a:extLst>
              <a:ext uri="{FF2B5EF4-FFF2-40B4-BE49-F238E27FC236}">
                <a16:creationId xmlns="" xmlns:a16="http://schemas.microsoft.com/office/drawing/2014/main" id="{2FE841E0-BFA1-414A-BB2A-7C988FA879A3}"/>
              </a:ext>
            </a:extLst>
          </p:cNvPr>
          <p:cNvSpPr>
            <a:spLocks noChangeAspect="1"/>
          </p:cNvSpPr>
          <p:nvPr/>
        </p:nvSpPr>
        <p:spPr>
          <a:xfrm rot="2700000">
            <a:off x="4410021" y="1725063"/>
            <a:ext cx="287972" cy="898854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맑은 고딕" panose="020B0503020000020004" pitchFamily="34" charset="-127"/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="" xmlns:a16="http://schemas.microsoft.com/office/drawing/2014/main" id="{5BACF00F-EACA-4C02-B844-B4F3CADC6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731582"/>
              </p:ext>
            </p:extLst>
          </p:nvPr>
        </p:nvGraphicFramePr>
        <p:xfrm>
          <a:off x="6266091" y="2062437"/>
          <a:ext cx="2521831" cy="4340880"/>
        </p:xfrm>
        <a:graphic>
          <a:graphicData uri="http://schemas.openxmlformats.org/drawingml/2006/table">
            <a:tbl>
              <a:tblPr firstRow="1" bandRow="1"/>
              <a:tblGrid>
                <a:gridCol w="2335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630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520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1307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709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6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03</a:t>
                      </a:r>
                      <a:endParaRPr lang="ko-KR" altLang="en-US" sz="3600" b="1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493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KEMANFAATAN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RANTAI NILAI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078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Pengelolaan</a:t>
                      </a: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hulu-hilir</a:t>
                      </a: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yg</a:t>
                      </a: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efisien</a:t>
                      </a: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oleh Usaha </a:t>
                      </a: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Kelompok</a:t>
                      </a: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Tani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5992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Kemanfaatan</a:t>
                      </a: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nilai</a:t>
                      </a: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tambah</a:t>
                      </a: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untuk</a:t>
                      </a: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petani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3433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Pengembangan</a:t>
                      </a: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SDM dan </a:t>
                      </a: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kelembagaan</a:t>
                      </a: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petani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="" xmlns:a16="http://schemas.microsoft.com/office/drawing/2014/main" id="{4243EE2D-EDA6-47E7-9FB4-E399BE5B21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849625"/>
              </p:ext>
            </p:extLst>
          </p:nvPr>
        </p:nvGraphicFramePr>
        <p:xfrm>
          <a:off x="9302026" y="2075018"/>
          <a:ext cx="2521831" cy="4297626"/>
        </p:xfrm>
        <a:graphic>
          <a:graphicData uri="http://schemas.openxmlformats.org/drawingml/2006/table">
            <a:tbl>
              <a:tblPr firstRow="1" bandRow="1"/>
              <a:tblGrid>
                <a:gridCol w="2335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630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520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1465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996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6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04</a:t>
                      </a:r>
                      <a:endParaRPr lang="ko-KR" altLang="en-US" sz="3600" b="1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705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KORPORASI PETANI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8256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Usaha </a:t>
                      </a: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produktif</a:t>
                      </a: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&amp; </a:t>
                      </a: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efisien</a:t>
                      </a: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oleh </a:t>
                      </a: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Kelompok</a:t>
                      </a: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Tani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8256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Berbasis</a:t>
                      </a: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Cluster </a:t>
                      </a: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Budidaya</a:t>
                      </a: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&amp; </a:t>
                      </a: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Pengolahan</a:t>
                      </a: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Hasil 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01081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Kemitraan</a:t>
                      </a: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sejajar</a:t>
                      </a: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&amp; </a:t>
                      </a: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saling</a:t>
                      </a: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menguntungkan</a:t>
                      </a: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dengan</a:t>
                      </a: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para </a:t>
                      </a: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pihak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" name="Block Arc 14">
            <a:extLst>
              <a:ext uri="{FF2B5EF4-FFF2-40B4-BE49-F238E27FC236}">
                <a16:creationId xmlns="" xmlns:a16="http://schemas.microsoft.com/office/drawing/2014/main" id="{90058E41-8951-47B3-B487-016C4CD51531}"/>
              </a:ext>
            </a:extLst>
          </p:cNvPr>
          <p:cNvSpPr>
            <a:spLocks noChangeAspect="1"/>
          </p:cNvSpPr>
          <p:nvPr/>
        </p:nvSpPr>
        <p:spPr>
          <a:xfrm rot="2700000">
            <a:off x="7297983" y="1734220"/>
            <a:ext cx="287972" cy="83633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맑은 고딕" panose="020B0503020000020004" pitchFamily="34" charset="-127"/>
            </a:endParaRPr>
          </a:p>
        </p:txBody>
      </p:sp>
      <p:sp>
        <p:nvSpPr>
          <p:cNvPr id="29" name="Block Arc 14">
            <a:extLst>
              <a:ext uri="{FF2B5EF4-FFF2-40B4-BE49-F238E27FC236}">
                <a16:creationId xmlns="" xmlns:a16="http://schemas.microsoft.com/office/drawing/2014/main" id="{D396CEBF-AAFE-4636-96EC-4DC8221C6AD6}"/>
              </a:ext>
            </a:extLst>
          </p:cNvPr>
          <p:cNvSpPr>
            <a:spLocks noChangeAspect="1"/>
          </p:cNvSpPr>
          <p:nvPr/>
        </p:nvSpPr>
        <p:spPr>
          <a:xfrm rot="2700000">
            <a:off x="10457483" y="1734220"/>
            <a:ext cx="287972" cy="83633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맑은 고딕" panose="020B0503020000020004" pitchFamily="34" charset="-127"/>
            </a:endParaRPr>
          </a:p>
        </p:txBody>
      </p:sp>
      <p:graphicFrame>
        <p:nvGraphicFramePr>
          <p:cNvPr id="30" name="Table 29">
            <a:extLst>
              <a:ext uri="{FF2B5EF4-FFF2-40B4-BE49-F238E27FC236}">
                <a16:creationId xmlns="" xmlns:a16="http://schemas.microsoft.com/office/drawing/2014/main" id="{BAD9D082-D28C-41AF-96D9-BB6F89BB6B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687842"/>
              </p:ext>
            </p:extLst>
          </p:nvPr>
        </p:nvGraphicFramePr>
        <p:xfrm>
          <a:off x="319476" y="2016488"/>
          <a:ext cx="2506665" cy="4382446"/>
        </p:xfrm>
        <a:graphic>
          <a:graphicData uri="http://schemas.openxmlformats.org/drawingml/2006/table">
            <a:tbl>
              <a:tblPr firstRow="1" bandRow="1"/>
              <a:tblGrid>
                <a:gridCol w="2321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506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385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110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335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6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01</a:t>
                      </a:r>
                      <a:endParaRPr lang="ko-KR" altLang="en-US" sz="3600" b="1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7567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PENGEMBANGAN SARANA-PRASARNA BERBASIS KAWASAN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943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Sapras</a:t>
                      </a: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di </a:t>
                      </a: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dalam</a:t>
                      </a: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&amp; </a:t>
                      </a: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sekitar</a:t>
                      </a: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kawasan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2814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Sapras</a:t>
                      </a: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budidaya</a:t>
                      </a: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altLang="ko-KR" sz="140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pasca</a:t>
                      </a: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panen</a:t>
                      </a: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altLang="ko-KR" sz="140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pengolahan-pemasaran</a:t>
                      </a: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altLang="ko-KR" sz="140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produk</a:t>
                      </a: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&amp; </a:t>
                      </a:r>
                      <a:r>
                        <a:rPr lang="en-US" altLang="ko-KR" sz="140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bahan</a:t>
                      </a: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industri</a:t>
                      </a: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pertanian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7484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Berbasis</a:t>
                      </a: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 cluster SDA, SDM,&amp; </a:t>
                      </a:r>
                      <a:r>
                        <a:rPr lang="en-US" altLang="ko-KR" sz="140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cs typeface="Arial" pitchFamily="34" charset="0"/>
                        </a:rPr>
                        <a:t>SDTeknologi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1" name="Block Arc 14">
            <a:extLst>
              <a:ext uri="{FF2B5EF4-FFF2-40B4-BE49-F238E27FC236}">
                <a16:creationId xmlns="" xmlns:a16="http://schemas.microsoft.com/office/drawing/2014/main" id="{A070D9F6-C166-4E71-9D7C-4295F2552D5D}"/>
              </a:ext>
            </a:extLst>
          </p:cNvPr>
          <p:cNvSpPr>
            <a:spLocks noChangeAspect="1"/>
          </p:cNvSpPr>
          <p:nvPr/>
        </p:nvSpPr>
        <p:spPr>
          <a:xfrm rot="2700000">
            <a:off x="1363747" y="1645795"/>
            <a:ext cx="287972" cy="898854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맑은 고딕" panose="020B0503020000020004" pitchFamily="34" charset="-127"/>
            </a:endParaRPr>
          </a:p>
        </p:txBody>
      </p:sp>
      <p:pic>
        <p:nvPicPr>
          <p:cNvPr id="33" name="Picture 3" descr="C:\Users\Anna\Downloads\WhatsApp Image 2018-10-17 at 17.42.02.jpeg"/>
          <p:cNvPicPr>
            <a:picLocks noChangeAspect="1" noChangeArrowheads="1"/>
          </p:cNvPicPr>
          <p:nvPr/>
        </p:nvPicPr>
        <p:blipFill>
          <a:blip r:embed="rId2" cstate="email">
            <a:lum bright="-10000"/>
          </a:blip>
          <a:srcRect/>
          <a:stretch>
            <a:fillRect/>
          </a:stretch>
        </p:blipFill>
        <p:spPr bwMode="auto">
          <a:xfrm>
            <a:off x="6008914" y="0"/>
            <a:ext cx="6183086" cy="1721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2" descr="C:\Users\Anna\Downloads\WhatsApp Image 2018-09-10 at 11.31.09.jpe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07" y="0"/>
            <a:ext cx="6004107" cy="1721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693531" y="376158"/>
            <a:ext cx="11319490" cy="10180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rgbClr val="0036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00"/>
                </a:solidFill>
                <a:latin typeface="Arial Black" panose="020B0A04020102020204" pitchFamily="34" charset="0"/>
              </a:rPr>
              <a:t>STRATEGI PENGEMBANGAN FOOD ESTATE</a:t>
            </a:r>
          </a:p>
        </p:txBody>
      </p:sp>
    </p:spTree>
    <p:extLst>
      <p:ext uri="{BB962C8B-B14F-4D97-AF65-F5344CB8AC3E}">
        <p14:creationId xmlns:p14="http://schemas.microsoft.com/office/powerpoint/2010/main" val="3003811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877078"/>
          </a:xfr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/>
          <a:lstStyle/>
          <a:p>
            <a:r>
              <a:rPr lang="en-GB" sz="3600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   1. INTENSIFIKASI LAHAN</a:t>
            </a:r>
            <a:endParaRPr lang="en-GB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xmlns="" id="{D5A8B31C-C884-4055-AD09-212ADF67D3BF}"/>
              </a:ext>
            </a:extLst>
          </p:cNvPr>
          <p:cNvSpPr txBox="1">
            <a:spLocks/>
          </p:cNvSpPr>
          <p:nvPr/>
        </p:nvSpPr>
        <p:spPr>
          <a:xfrm>
            <a:off x="391756" y="877078"/>
            <a:ext cx="4686060" cy="1145776"/>
          </a:xfrm>
          <a:prstGeom prst="rect">
            <a:avLst/>
          </a:prstGeom>
        </p:spPr>
        <p:txBody>
          <a:bodyPr/>
          <a:lstStyle>
            <a:lvl1pPr marL="204788" indent="-204788" algn="l" defTabSz="822325" rtl="0" fontAlgn="base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1pPr>
            <a:lvl2pPr marL="615950" indent="-204788" algn="l" defTabSz="822325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2pPr>
            <a:lvl3pPr marL="1028700" indent="-204788" algn="l" defTabSz="822325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3pPr>
            <a:lvl4pPr marL="1439863" indent="-204788" algn="l" defTabSz="822325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4pPr>
            <a:lvl5pPr marL="1851025" indent="-204788" algn="l" defTabSz="822325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5pPr>
            <a:lvl6pPr marL="2263196" indent="-205745" algn="l" defTabSz="82298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87" indent="-205745" algn="l" defTabSz="82298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77" indent="-205745" algn="l" defTabSz="82298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669" indent="-205745" algn="l" defTabSz="82298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b="1" dirty="0" err="1">
                <a:solidFill>
                  <a:prstClr val="black"/>
                </a:solidFill>
                <a:latin typeface="Arial"/>
                <a:ea typeface="Arial Unicode MS"/>
              </a:rPr>
              <a:t>Jenis</a:t>
            </a:r>
            <a:r>
              <a:rPr lang="en-US" sz="1800" b="1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Arial"/>
                <a:ea typeface="Arial Unicode MS"/>
              </a:rPr>
              <a:t>kegiatan</a:t>
            </a:r>
            <a:r>
              <a:rPr lang="en-US" sz="1800" b="1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Arial"/>
                <a:ea typeface="Arial Unicode MS"/>
              </a:rPr>
              <a:t>Intensifikasi</a:t>
            </a:r>
            <a:r>
              <a:rPr lang="en-US" sz="1800" b="1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Arial"/>
                <a:ea typeface="Arial Unicode MS"/>
              </a:rPr>
              <a:t>Lahan</a:t>
            </a:r>
            <a:endParaRPr lang="en-US" sz="1800" b="1" dirty="0">
              <a:solidFill>
                <a:prstClr val="black"/>
              </a:solidFill>
              <a:latin typeface="Arial"/>
              <a:ea typeface="Arial Unicode MS"/>
            </a:endParaRPr>
          </a:p>
          <a:p>
            <a:pPr marL="0" indent="0">
              <a:buFont typeface="Arial" pitchFamily="34" charset="0"/>
              <a:buNone/>
              <a:tabLst>
                <a:tab pos="361950" algn="l"/>
              </a:tabLst>
            </a:pPr>
            <a:r>
              <a:rPr lang="en-US" sz="1800" dirty="0">
                <a:solidFill>
                  <a:prstClr val="black"/>
                </a:solidFill>
                <a:latin typeface="Arial"/>
                <a:ea typeface="Arial Unicode MS"/>
              </a:rPr>
              <a:t>1.	</a:t>
            </a:r>
            <a:r>
              <a:rPr lang="en-US" sz="1800" dirty="0" err="1">
                <a:solidFill>
                  <a:prstClr val="black"/>
                </a:solidFill>
                <a:latin typeface="Arial"/>
                <a:ea typeface="Arial Unicode MS"/>
              </a:rPr>
              <a:t>Pengolahan</a:t>
            </a:r>
            <a:r>
              <a:rPr lang="en-US" sz="1800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rial"/>
                <a:ea typeface="Arial Unicode MS"/>
              </a:rPr>
              <a:t>lahan</a:t>
            </a:r>
            <a:r>
              <a:rPr lang="en-US" sz="1800" dirty="0">
                <a:solidFill>
                  <a:prstClr val="black"/>
                </a:solidFill>
                <a:latin typeface="Arial"/>
                <a:ea typeface="Arial Unicode MS"/>
              </a:rPr>
              <a:t>.</a:t>
            </a:r>
          </a:p>
          <a:p>
            <a:pPr marL="0" indent="0">
              <a:buFont typeface="Arial" pitchFamily="34" charset="0"/>
              <a:buNone/>
              <a:tabLst>
                <a:tab pos="361950" algn="l"/>
              </a:tabLst>
            </a:pPr>
            <a:r>
              <a:rPr lang="en-US" sz="1800" dirty="0">
                <a:solidFill>
                  <a:prstClr val="black"/>
                </a:solidFill>
                <a:latin typeface="Arial"/>
                <a:ea typeface="Arial Unicode MS"/>
              </a:rPr>
              <a:t>2.	</a:t>
            </a:r>
            <a:r>
              <a:rPr lang="en-US" sz="1800" dirty="0" err="1">
                <a:solidFill>
                  <a:prstClr val="black"/>
                </a:solidFill>
                <a:latin typeface="Arial"/>
                <a:ea typeface="Arial Unicode MS"/>
              </a:rPr>
              <a:t>Bantuan</a:t>
            </a:r>
            <a:r>
              <a:rPr lang="en-US" sz="1800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rial"/>
                <a:ea typeface="Arial Unicode MS"/>
              </a:rPr>
              <a:t>sarana</a:t>
            </a:r>
            <a:r>
              <a:rPr lang="en-US" sz="1800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sz="1800" dirty="0" err="1" smtClean="0">
                <a:solidFill>
                  <a:prstClr val="black"/>
                </a:solidFill>
                <a:latin typeface="Arial"/>
                <a:ea typeface="Arial Unicode MS"/>
              </a:rPr>
              <a:t>produksi</a:t>
            </a:r>
            <a:r>
              <a:rPr lang="en-US" sz="1800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Arial"/>
                <a:ea typeface="Arial Unicode MS"/>
              </a:rPr>
              <a:t>(</a:t>
            </a:r>
            <a:r>
              <a:rPr lang="en-US" sz="1800" dirty="0" err="1" smtClean="0">
                <a:solidFill>
                  <a:prstClr val="black"/>
                </a:solidFill>
                <a:latin typeface="Arial"/>
                <a:ea typeface="Arial Unicode MS"/>
              </a:rPr>
              <a:t>Benih</a:t>
            </a:r>
            <a:r>
              <a:rPr lang="en-US" sz="1800" dirty="0" smtClean="0">
                <a:solidFill>
                  <a:prstClr val="black"/>
                </a:solidFill>
                <a:latin typeface="Arial"/>
                <a:ea typeface="Arial Unicode MS"/>
              </a:rPr>
              <a:t>, </a:t>
            </a:r>
            <a:r>
              <a:rPr lang="en-US" sz="1800" dirty="0" err="1" smtClean="0">
                <a:solidFill>
                  <a:prstClr val="black"/>
                </a:solidFill>
                <a:latin typeface="Arial"/>
                <a:ea typeface="Arial Unicode MS"/>
              </a:rPr>
              <a:t>Kapur</a:t>
            </a:r>
            <a:r>
              <a:rPr lang="en-US" sz="1800" dirty="0" smtClean="0">
                <a:solidFill>
                  <a:prstClr val="black"/>
                </a:solidFill>
                <a:latin typeface="Arial"/>
                <a:ea typeface="Arial Unicode MS"/>
              </a:rPr>
              <a:t> (</a:t>
            </a:r>
            <a:r>
              <a:rPr lang="en-US" sz="1800" dirty="0" err="1" smtClean="0">
                <a:solidFill>
                  <a:prstClr val="black"/>
                </a:solidFill>
                <a:latin typeface="Arial"/>
                <a:ea typeface="Arial Unicode MS"/>
              </a:rPr>
              <a:t>dolomit</a:t>
            </a:r>
            <a:r>
              <a:rPr lang="en-US" sz="1800" dirty="0" smtClean="0">
                <a:solidFill>
                  <a:prstClr val="black"/>
                </a:solidFill>
                <a:latin typeface="Arial"/>
                <a:ea typeface="Arial Unicode MS"/>
              </a:rPr>
              <a:t>), </a:t>
            </a:r>
            <a:r>
              <a:rPr lang="en-US" sz="1800" dirty="0" err="1" smtClean="0">
                <a:solidFill>
                  <a:prstClr val="black"/>
                </a:solidFill>
                <a:latin typeface="Arial"/>
                <a:ea typeface="Arial Unicode MS"/>
              </a:rPr>
              <a:t>Pupuk</a:t>
            </a:r>
            <a:r>
              <a:rPr lang="en-US" sz="1800" dirty="0" smtClean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sz="1800" dirty="0" err="1" smtClean="0">
                <a:solidFill>
                  <a:prstClr val="black"/>
                </a:solidFill>
                <a:latin typeface="Arial"/>
                <a:ea typeface="Arial Unicode MS"/>
              </a:rPr>
              <a:t>Hayati</a:t>
            </a:r>
            <a:r>
              <a:rPr lang="en-US" sz="1800" dirty="0" smtClean="0">
                <a:solidFill>
                  <a:prstClr val="black"/>
                </a:solidFill>
                <a:latin typeface="Arial"/>
                <a:ea typeface="Arial Unicode MS"/>
              </a:rPr>
              <a:t>, UREA </a:t>
            </a:r>
            <a:r>
              <a:rPr lang="en-US" sz="1800" dirty="0" err="1" smtClean="0">
                <a:solidFill>
                  <a:prstClr val="black"/>
                </a:solidFill>
                <a:latin typeface="Arial"/>
                <a:ea typeface="Arial Unicode MS"/>
              </a:rPr>
              <a:t>dan</a:t>
            </a:r>
            <a:r>
              <a:rPr lang="en-US" sz="1800" dirty="0" smtClean="0">
                <a:solidFill>
                  <a:prstClr val="black"/>
                </a:solidFill>
                <a:latin typeface="Arial"/>
                <a:ea typeface="Arial Unicode MS"/>
              </a:rPr>
              <a:t> NPK</a:t>
            </a:r>
            <a:endParaRPr lang="en-US" sz="1800" dirty="0">
              <a:solidFill>
                <a:prstClr val="black"/>
              </a:solidFill>
              <a:latin typeface="Arial"/>
              <a:ea typeface="Arial Unicode MS"/>
            </a:endParaRPr>
          </a:p>
          <a:p>
            <a:endParaRPr lang="en-US" sz="1800" dirty="0">
              <a:solidFill>
                <a:prstClr val="black"/>
              </a:solidFill>
              <a:latin typeface="Arial"/>
              <a:ea typeface="Arial Unicode MS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xmlns="" id="{18B869EA-0F63-4623-87AE-13A8C2431231}"/>
              </a:ext>
            </a:extLst>
          </p:cNvPr>
          <p:cNvSpPr txBox="1">
            <a:spLocks/>
          </p:cNvSpPr>
          <p:nvPr/>
        </p:nvSpPr>
        <p:spPr>
          <a:xfrm>
            <a:off x="5691455" y="1114669"/>
            <a:ext cx="6413385" cy="5603373"/>
          </a:xfrm>
          <a:prstGeom prst="rect">
            <a:avLst/>
          </a:prstGeom>
        </p:spPr>
        <p:txBody>
          <a:bodyPr/>
          <a:lstStyle>
            <a:lvl1pPr marL="204788" indent="-204788" algn="l" defTabSz="822325" rtl="0" fontAlgn="base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1pPr>
            <a:lvl2pPr marL="615950" indent="-204788" algn="l" defTabSz="822325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2pPr>
            <a:lvl3pPr marL="1028700" indent="-204788" algn="l" defTabSz="822325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3pPr>
            <a:lvl4pPr marL="1439863" indent="-204788" algn="l" defTabSz="822325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4pPr>
            <a:lvl5pPr marL="1851025" indent="-204788" algn="l" defTabSz="822325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5pPr>
            <a:lvl6pPr marL="2263196" indent="-205745" algn="l" defTabSz="82298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87" indent="-205745" algn="l" defTabSz="82298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77" indent="-205745" algn="l" defTabSz="82298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669" indent="-205745" algn="l" defTabSz="82298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0">
              <a:buFont typeface="Arial" pitchFamily="34" charset="0"/>
              <a:buNone/>
            </a:pPr>
            <a:r>
              <a:rPr lang="en-US" sz="2000" b="1" dirty="0">
                <a:solidFill>
                  <a:prstClr val="black"/>
                </a:solidFill>
                <a:latin typeface="Arial"/>
                <a:ea typeface="Arial Unicode MS"/>
              </a:rPr>
              <a:t>KETENTUAN UMUM PENGOLAHAN LAHAN</a:t>
            </a:r>
          </a:p>
          <a:p>
            <a:pPr marL="542925" lvl="2" indent="-361950"/>
            <a:endParaRPr lang="en-US" sz="1600" dirty="0">
              <a:solidFill>
                <a:prstClr val="black"/>
              </a:solidFill>
              <a:latin typeface="Arial"/>
              <a:ea typeface="Arial Unicode MS"/>
            </a:endParaRPr>
          </a:p>
          <a:p>
            <a:pPr marL="542925" lvl="2" indent="-361950"/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Pengolahan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tanah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dilakukan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untuk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menyiapkan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lahan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dengan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tujuan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siap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ditanami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yang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disesuaikan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dengan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tingkat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kondisi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dan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karakteristik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lahan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.</a:t>
            </a:r>
          </a:p>
          <a:p>
            <a:pPr marL="542925" lvl="2" indent="-361950"/>
            <a:endParaRPr lang="en-US" dirty="0">
              <a:solidFill>
                <a:prstClr val="black"/>
              </a:solidFill>
              <a:latin typeface="Arial"/>
              <a:ea typeface="Arial Unicode MS"/>
            </a:endParaRPr>
          </a:p>
          <a:p>
            <a:pPr marL="542925" lvl="2" indent="-361950"/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Dinas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Pertanian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Kabupaten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melakukan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indentifikasi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terhadap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lahan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yang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akan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dilakukan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pengolahan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lahan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berdasarkan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CPCL yang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telah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ditetapkan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.</a:t>
            </a:r>
          </a:p>
          <a:p>
            <a:pPr marL="542925" lvl="2" indent="-361950"/>
            <a:endParaRPr lang="en-US" dirty="0">
              <a:solidFill>
                <a:prstClr val="black"/>
              </a:solidFill>
              <a:latin typeface="Arial"/>
              <a:ea typeface="Arial Unicode MS"/>
            </a:endParaRPr>
          </a:p>
          <a:p>
            <a:pPr marL="542925" lvl="2" indent="-361950"/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Pengolahan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tanah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dilaksanakan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dengan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tidak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mengakibatkan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terekposnya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lapisan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pirit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ke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permukaan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tanah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.</a:t>
            </a:r>
          </a:p>
          <a:p>
            <a:pPr marL="542925" lvl="2" indent="-361950"/>
            <a:endParaRPr lang="en-US" dirty="0">
              <a:solidFill>
                <a:prstClr val="black"/>
              </a:solidFill>
              <a:latin typeface="Arial"/>
              <a:ea typeface="Arial Unicode MS"/>
            </a:endParaRPr>
          </a:p>
          <a:p>
            <a:pPr marL="542925" lvl="2" indent="-361950"/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Kegiatan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pengolahan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lahan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dilakukan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dengan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memperhatikan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karakteristik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tanah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.</a:t>
            </a:r>
          </a:p>
          <a:p>
            <a:pPr marL="542925" lvl="2" indent="-361950"/>
            <a:endParaRPr lang="en-US" dirty="0">
              <a:solidFill>
                <a:prstClr val="black"/>
              </a:solidFill>
              <a:latin typeface="Arial"/>
              <a:ea typeface="Arial Unicode MS"/>
            </a:endParaRPr>
          </a:p>
          <a:p>
            <a:pPr marL="542925" lvl="2" indent="-361950"/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Pengolahan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lahan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dapat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dilakukan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secara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mekanis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dan/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atau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ea typeface="Arial Unicode MS"/>
              </a:rPr>
              <a:t>kimiawi</a:t>
            </a:r>
            <a:r>
              <a:rPr lang="en-US" dirty="0">
                <a:solidFill>
                  <a:prstClr val="black"/>
                </a:solidFill>
                <a:latin typeface="Arial"/>
                <a:ea typeface="Arial Unicode MS"/>
              </a:rPr>
              <a:t>.</a:t>
            </a:r>
          </a:p>
          <a:p>
            <a:pPr marL="180975" lvl="2" indent="0">
              <a:buFont typeface="Arial" pitchFamily="34" charset="0"/>
              <a:buNone/>
            </a:pPr>
            <a:endParaRPr lang="en-US" sz="1600" dirty="0">
              <a:solidFill>
                <a:prstClr val="black"/>
              </a:solidFill>
              <a:latin typeface="Arial"/>
              <a:ea typeface="Arial Unicode M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DE25F0B-93EC-48A5-9EAA-F0EAA194E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56" y="4108790"/>
            <a:ext cx="4686060" cy="27492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08C5DB5-6D19-4EF2-9B8D-D0031D618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56" y="2327299"/>
            <a:ext cx="4686060" cy="225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75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Judul 1">
            <a:extLst>
              <a:ext uri="{FF2B5EF4-FFF2-40B4-BE49-F238E27FC236}">
                <a16:creationId xmlns="" xmlns:a16="http://schemas.microsoft.com/office/drawing/2014/main" id="{CC1CF35C-B85D-4413-A5B0-620F7929874C}"/>
              </a:ext>
            </a:extLst>
          </p:cNvPr>
          <p:cNvSpPr txBox="1">
            <a:spLocks noChangeArrowheads="1"/>
          </p:cNvSpPr>
          <p:nvPr/>
        </p:nvSpPr>
        <p:spPr>
          <a:xfrm>
            <a:off x="1659653" y="347280"/>
            <a:ext cx="8907864" cy="427683"/>
          </a:xfrm>
          <a:prstGeom prst="rect">
            <a:avLst/>
          </a:prstGeom>
        </p:spPr>
        <p:txBody>
          <a:bodyPr vert="horz" lIns="84406" tIns="42203" rIns="84406" bIns="42203" rtlCol="0" anchor="b">
            <a:no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endParaRPr lang="id-ID" sz="2215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29521" y="764704"/>
            <a:ext cx="8587187" cy="5412928"/>
            <a:chOff x="404037" y="394515"/>
            <a:chExt cx="11689348" cy="6306113"/>
          </a:xfrm>
        </p:grpSpPr>
        <p:sp>
          <p:nvSpPr>
            <p:cNvPr id="8" name="Rectangle: Rounded Corners 19"/>
            <p:cNvSpPr/>
            <p:nvPr/>
          </p:nvSpPr>
          <p:spPr>
            <a:xfrm>
              <a:off x="404037" y="897855"/>
              <a:ext cx="3674435" cy="735980"/>
            </a:xfrm>
            <a:prstGeom prst="roundRect">
              <a:avLst/>
            </a:prstGeom>
            <a:solidFill>
              <a:srgbClr val="99FF33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algn="ctr" defTabSz="8440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215" kern="0" dirty="0">
                  <a:solidFill>
                    <a:prstClr val="black"/>
                  </a:solidFill>
                  <a:latin typeface="Arial Black" panose="020B0A04020102020204" pitchFamily="34" charset="0"/>
                </a:rPr>
                <a:t>PERENCANAAN</a:t>
              </a:r>
              <a:r>
                <a:rPr lang="en-US" sz="2215" kern="0" dirty="0">
                  <a:solidFill>
                    <a:prstClr val="white"/>
                  </a:solidFill>
                  <a:latin typeface="Calibri"/>
                </a:rPr>
                <a:t> </a:t>
              </a:r>
            </a:p>
          </p:txBody>
        </p:sp>
        <p:sp>
          <p:nvSpPr>
            <p:cNvPr id="9" name="Rectangle: Rounded Corners 20"/>
            <p:cNvSpPr/>
            <p:nvPr/>
          </p:nvSpPr>
          <p:spPr>
            <a:xfrm>
              <a:off x="4190267" y="916885"/>
              <a:ext cx="3869003" cy="735980"/>
            </a:xfrm>
            <a:prstGeom prst="roundRect">
              <a:avLst/>
            </a:prstGeom>
            <a:solidFill>
              <a:srgbClr val="4FC20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algn="ctr" defTabSz="8440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215" kern="0" dirty="0">
                  <a:solidFill>
                    <a:srgbClr val="000000"/>
                  </a:solidFill>
                  <a:latin typeface="Arial Black" panose="020B0A04020102020204" pitchFamily="34" charset="0"/>
                </a:rPr>
                <a:t>KONSTRUKSI FISIK </a:t>
              </a:r>
            </a:p>
          </p:txBody>
        </p:sp>
        <p:sp>
          <p:nvSpPr>
            <p:cNvPr id="10" name="Rectangle: Rounded Corners 21"/>
            <p:cNvSpPr/>
            <p:nvPr/>
          </p:nvSpPr>
          <p:spPr>
            <a:xfrm>
              <a:off x="8220635" y="897855"/>
              <a:ext cx="3804787" cy="735981"/>
            </a:xfrm>
            <a:prstGeom prst="roundRect">
              <a:avLst/>
            </a:prstGeom>
            <a:solidFill>
              <a:srgbClr val="FFCC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algn="ctr" defTabSz="8440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215" kern="0" dirty="0">
                  <a:solidFill>
                    <a:srgbClr val="000000"/>
                  </a:solidFill>
                  <a:latin typeface="Arial Black" panose="020B0A04020102020204" pitchFamily="34" charset="0"/>
                </a:rPr>
                <a:t>PEMANFAATAN </a:t>
              </a:r>
            </a:p>
          </p:txBody>
        </p:sp>
        <p:sp>
          <p:nvSpPr>
            <p:cNvPr id="11" name="Arrow: Down 22"/>
            <p:cNvSpPr/>
            <p:nvPr/>
          </p:nvSpPr>
          <p:spPr>
            <a:xfrm>
              <a:off x="2836863" y="394515"/>
              <a:ext cx="6496050" cy="398462"/>
            </a:xfrm>
            <a:prstGeom prst="downArrow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8440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15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82896" y="1896076"/>
              <a:ext cx="3595576" cy="2437189"/>
            </a:xfrm>
            <a:prstGeom prst="rect">
              <a:avLst/>
            </a:prstGeom>
            <a:solidFill>
              <a:srgbClr val="FFE5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/>
            <a:lstStyle/>
            <a:p>
              <a:pPr marL="324803" indent="-324803" algn="just" defTabSz="844083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AutoNum type="alphaLcPeriod"/>
                <a:defRPr/>
              </a:pPr>
              <a:r>
                <a:rPr lang="en-GB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Survey </a:t>
              </a:r>
              <a:r>
                <a:rPr lang="en-GB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Investigasi</a:t>
              </a:r>
              <a:r>
                <a:rPr lang="en-GB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dan</a:t>
              </a:r>
              <a:r>
                <a:rPr lang="en-GB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Desain</a:t>
              </a:r>
              <a:r>
                <a:rPr lang="en-GB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(SID)</a:t>
              </a:r>
            </a:p>
            <a:p>
              <a:pPr algn="just" defTabSz="8440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324803" indent="-324803" algn="just" defTabSz="844083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AutoNum type="alphaLcPeriod"/>
                <a:defRPr/>
              </a:pPr>
              <a:r>
                <a:rPr lang="en-GB" sz="1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Penyusunan</a:t>
              </a:r>
              <a:r>
                <a:rPr lang="en-GB" sz="1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Dokumen</a:t>
              </a:r>
              <a:r>
                <a:rPr lang="en-GB" sz="1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Lingkungan</a:t>
              </a:r>
              <a:r>
                <a:rPr lang="en-GB" sz="1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324803" indent="-324803" algn="just" defTabSz="844083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AutoNum type="alphaLcPeriod"/>
                <a:defRPr/>
              </a:pPr>
              <a:r>
                <a:rPr lang="en-GB" sz="1600" b="1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Verifikasi</a:t>
              </a:r>
              <a:r>
                <a:rPr lang="en-GB" sz="1600" b="1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600" b="1" kern="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SID, </a:t>
              </a:r>
              <a:r>
                <a:rPr lang="en-GB" sz="1600" b="1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RAB </a:t>
              </a:r>
              <a:r>
                <a:rPr lang="en-GB" sz="1600" b="1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dengan</a:t>
              </a:r>
              <a:r>
                <a:rPr lang="en-GB" sz="1600" b="1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600" b="1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Kondisi</a:t>
              </a:r>
              <a:r>
                <a:rPr lang="en-GB" sz="1600" b="1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600" b="1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Lapangan</a:t>
              </a:r>
              <a:r>
                <a:rPr lang="en-GB" sz="1600" b="1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4037" y="5401734"/>
              <a:ext cx="3674435" cy="1298894"/>
            </a:xfrm>
            <a:prstGeom prst="rect">
              <a:avLst/>
            </a:prstGeom>
            <a:solidFill>
              <a:srgbClr val="E5FF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 algn="ctr" defTabSz="8440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215" kern="0" dirty="0" err="1">
                  <a:solidFill>
                    <a:prstClr val="black"/>
                  </a:solidFill>
                  <a:latin typeface="Arial Black" panose="020B0A04020102020204" pitchFamily="34" charset="0"/>
                </a:rPr>
                <a:t>Lahan</a:t>
              </a:r>
              <a:r>
                <a:rPr lang="en-US" sz="2215" kern="0" dirty="0">
                  <a:solidFill>
                    <a:prstClr val="black"/>
                  </a:solidFill>
                  <a:latin typeface="Arial Black" panose="020B0A04020102020204" pitchFamily="34" charset="0"/>
                </a:rPr>
                <a:t>-Air-</a:t>
              </a:r>
              <a:r>
                <a:rPr lang="en-US" sz="2215" kern="0" dirty="0" err="1">
                  <a:solidFill>
                    <a:prstClr val="black"/>
                  </a:solidFill>
                  <a:latin typeface="Arial Black" panose="020B0A04020102020204" pitchFamily="34" charset="0"/>
                </a:rPr>
                <a:t>Petani</a:t>
              </a:r>
              <a:endParaRPr lang="en-US" sz="2215" kern="0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  <a:p>
              <a:pPr algn="ctr" defTabSz="8440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215" kern="0" dirty="0">
                  <a:solidFill>
                    <a:prstClr val="black"/>
                  </a:solidFill>
                  <a:latin typeface="Arial Black" panose="020B0A04020102020204" pitchFamily="34" charset="0"/>
                </a:rPr>
                <a:t>LAYAK 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199233" y="1905744"/>
              <a:ext cx="3851072" cy="4499378"/>
            </a:xfrm>
            <a:prstGeom prst="rect">
              <a:avLst/>
            </a:prstGeom>
            <a:solidFill>
              <a:srgbClr val="B1CDAA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t"/>
            <a:lstStyle/>
            <a:p>
              <a:pPr marL="252052" indent="-252052" algn="just" defTabSz="844083" eaLnBrk="0" fontAlgn="base" hangingPunct="0">
                <a:spcBef>
                  <a:spcPts val="426"/>
                </a:spcBef>
                <a:spcAft>
                  <a:spcPct val="0"/>
                </a:spcAft>
                <a:buFont typeface="+mj-lt"/>
                <a:buAutoNum type="arabicPeriod"/>
                <a:tabLst>
                  <a:tab pos="209556" algn="l"/>
                </a:tabLst>
                <a:defRPr/>
              </a:pPr>
              <a:r>
                <a:rPr lang="en-GB" sz="1400" b="1" kern="0" dirty="0">
                  <a:solidFill>
                    <a:srgbClr val="000000"/>
                  </a:solidFill>
                  <a:latin typeface="Arial" charset="0"/>
                </a:rPr>
                <a:t>KEGIATAN UTAMA  :</a:t>
              </a:r>
            </a:p>
            <a:p>
              <a:pPr marL="316531" indent="-51290" algn="just" defTabSz="844083" eaLnBrk="0" fontAlgn="base" hangingPunct="0">
                <a:spcBef>
                  <a:spcPts val="426"/>
                </a:spcBef>
                <a:spcAft>
                  <a:spcPct val="0"/>
                </a:spcAft>
                <a:buFont typeface="+mj-lt"/>
                <a:buAutoNum type="alphaLcPeriod"/>
                <a:tabLst>
                  <a:tab pos="578842" algn="l"/>
                </a:tabLst>
                <a:defRPr/>
              </a:pPr>
              <a:r>
                <a:rPr lang="en-GB" sz="1400" b="1" kern="0" dirty="0">
                  <a:solidFill>
                    <a:srgbClr val="000000"/>
                  </a:solidFill>
                  <a:latin typeface="Arial" charset="0"/>
                </a:rPr>
                <a:t>  </a:t>
              </a:r>
              <a:r>
                <a:rPr lang="id-ID" sz="1400" b="1" kern="0" dirty="0">
                  <a:solidFill>
                    <a:srgbClr val="000000"/>
                  </a:solidFill>
                  <a:latin typeface="Arial" charset="0"/>
                </a:rPr>
                <a:t>L</a:t>
              </a:r>
              <a:r>
                <a:rPr lang="en-GB" sz="1400" b="1" kern="0" dirty="0">
                  <a:solidFill>
                    <a:srgbClr val="000000"/>
                  </a:solidFill>
                  <a:latin typeface="Arial" charset="0"/>
                </a:rPr>
                <a:t>and clearing</a:t>
              </a:r>
            </a:p>
            <a:p>
              <a:pPr marL="316531" indent="-51290" algn="just" defTabSz="844083" eaLnBrk="0" fontAlgn="base" hangingPunct="0">
                <a:spcBef>
                  <a:spcPts val="426"/>
                </a:spcBef>
                <a:spcAft>
                  <a:spcPct val="0"/>
                </a:spcAft>
                <a:buFont typeface="+mj-lt"/>
                <a:buAutoNum type="alphaLcPeriod"/>
                <a:tabLst>
                  <a:tab pos="578842" algn="l"/>
                </a:tabLst>
                <a:defRPr/>
              </a:pPr>
              <a:r>
                <a:rPr lang="en-GB" sz="1400" b="1" kern="0" dirty="0">
                  <a:solidFill>
                    <a:srgbClr val="000000"/>
                  </a:solidFill>
                  <a:latin typeface="Arial" charset="0"/>
                </a:rPr>
                <a:t>  </a:t>
              </a:r>
              <a:r>
                <a:rPr lang="id-ID" sz="1400" b="1" kern="0" dirty="0">
                  <a:solidFill>
                    <a:srgbClr val="000000"/>
                  </a:solidFill>
                  <a:latin typeface="Arial" charset="0"/>
                </a:rPr>
                <a:t>L</a:t>
              </a:r>
              <a:r>
                <a:rPr lang="en-GB" sz="1400" b="1" kern="0" dirty="0">
                  <a:solidFill>
                    <a:srgbClr val="000000"/>
                  </a:solidFill>
                  <a:latin typeface="Arial" charset="0"/>
                </a:rPr>
                <a:t>and levelling</a:t>
              </a:r>
            </a:p>
            <a:p>
              <a:pPr marL="316531" indent="-51290" algn="just" defTabSz="844083" eaLnBrk="0" fontAlgn="base" hangingPunct="0">
                <a:spcBef>
                  <a:spcPts val="426"/>
                </a:spcBef>
                <a:spcAft>
                  <a:spcPct val="0"/>
                </a:spcAft>
                <a:buFont typeface="+mj-lt"/>
                <a:buAutoNum type="alphaLcPeriod"/>
                <a:tabLst>
                  <a:tab pos="512763" algn="l"/>
                  <a:tab pos="577850" algn="l"/>
                </a:tabLst>
                <a:defRPr/>
              </a:pPr>
              <a:r>
                <a:rPr lang="en-GB" sz="1400" b="1" kern="0" dirty="0">
                  <a:solidFill>
                    <a:srgbClr val="000000"/>
                  </a:solidFill>
                  <a:latin typeface="Arial" charset="0"/>
                </a:rPr>
                <a:t>	</a:t>
              </a:r>
              <a:r>
                <a:rPr lang="id-ID" sz="1400" b="1" kern="0" dirty="0" smtClean="0">
                  <a:solidFill>
                    <a:srgbClr val="000000"/>
                  </a:solidFill>
                  <a:latin typeface="Arial" charset="0"/>
                </a:rPr>
                <a:t>P</a:t>
              </a:r>
              <a:r>
                <a:rPr lang="en-GB" sz="1400" b="1" kern="0" dirty="0" err="1">
                  <a:solidFill>
                    <a:srgbClr val="000000"/>
                  </a:solidFill>
                  <a:latin typeface="Arial" charset="0"/>
                </a:rPr>
                <a:t>embuatan</a:t>
              </a:r>
              <a:r>
                <a:rPr lang="en-GB" sz="1400" b="1" kern="0" dirty="0">
                  <a:solidFill>
                    <a:srgbClr val="000000"/>
                  </a:solidFill>
                  <a:latin typeface="Arial" charset="0"/>
                </a:rPr>
                <a:t>  </a:t>
              </a:r>
              <a:r>
                <a:rPr lang="en-GB" sz="1400" b="1" kern="0" dirty="0" err="1">
                  <a:solidFill>
                    <a:srgbClr val="000000"/>
                  </a:solidFill>
                  <a:latin typeface="Arial" charset="0"/>
                </a:rPr>
                <a:t>pematang</a:t>
              </a:r>
              <a:endParaRPr lang="id-ID" sz="1400" b="1" kern="0" dirty="0">
                <a:solidFill>
                  <a:srgbClr val="000000"/>
                </a:solidFill>
                <a:latin typeface="Arial" charset="0"/>
              </a:endParaRPr>
            </a:p>
            <a:p>
              <a:pPr marL="316531" indent="-51290" algn="just" defTabSz="844083" eaLnBrk="0" fontAlgn="base" hangingPunct="0">
                <a:spcBef>
                  <a:spcPts val="426"/>
                </a:spcBef>
                <a:spcAft>
                  <a:spcPct val="0"/>
                </a:spcAft>
                <a:buFont typeface="+mj-lt"/>
                <a:buAutoNum type="alphaLcPeriod"/>
                <a:tabLst>
                  <a:tab pos="512763" algn="l"/>
                  <a:tab pos="577850" algn="l"/>
                </a:tabLst>
                <a:defRPr/>
              </a:pPr>
              <a:r>
                <a:rPr lang="id-ID" sz="1400" b="1" kern="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1400" b="1" kern="0" dirty="0" smtClean="0">
                  <a:solidFill>
                    <a:srgbClr val="000000"/>
                  </a:solidFill>
                  <a:latin typeface="Arial" charset="0"/>
                </a:rPr>
                <a:t>	</a:t>
              </a:r>
              <a:r>
                <a:rPr lang="id-ID" sz="1400" b="1" kern="0" dirty="0" smtClean="0">
                  <a:solidFill>
                    <a:srgbClr val="000000"/>
                  </a:solidFill>
                  <a:latin typeface="Arial" charset="0"/>
                </a:rPr>
                <a:t>Irigasi </a:t>
              </a:r>
              <a:r>
                <a:rPr lang="id-ID" sz="1400" b="1" kern="0" dirty="0">
                  <a:solidFill>
                    <a:srgbClr val="000000"/>
                  </a:solidFill>
                  <a:latin typeface="Arial" charset="0"/>
                </a:rPr>
                <a:t>dalam kawasan</a:t>
              </a:r>
            </a:p>
            <a:p>
              <a:pPr marL="316531" indent="-51290" algn="just" defTabSz="844083" eaLnBrk="0" fontAlgn="base" hangingPunct="0">
                <a:spcBef>
                  <a:spcPts val="426"/>
                </a:spcBef>
                <a:spcAft>
                  <a:spcPct val="0"/>
                </a:spcAft>
                <a:buFont typeface="+mj-lt"/>
                <a:buAutoNum type="alphaLcPeriod"/>
                <a:tabLst>
                  <a:tab pos="512763" algn="l"/>
                  <a:tab pos="577850" algn="l"/>
                </a:tabLst>
                <a:defRPr/>
              </a:pPr>
              <a:r>
                <a:rPr lang="id-ID" sz="1400" b="1" kern="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1400" b="1" kern="0" dirty="0" smtClean="0">
                  <a:solidFill>
                    <a:srgbClr val="000000"/>
                  </a:solidFill>
                  <a:latin typeface="Arial" charset="0"/>
                </a:rPr>
                <a:t>	</a:t>
              </a:r>
              <a:r>
                <a:rPr lang="id-ID" sz="1400" b="1" kern="0" dirty="0" smtClean="0">
                  <a:solidFill>
                    <a:srgbClr val="000000"/>
                  </a:solidFill>
                  <a:latin typeface="Arial" charset="0"/>
                </a:rPr>
                <a:t>JUT </a:t>
              </a:r>
              <a:r>
                <a:rPr lang="id-ID" sz="1400" b="1" kern="0" dirty="0">
                  <a:solidFill>
                    <a:srgbClr val="000000"/>
                  </a:solidFill>
                  <a:latin typeface="Arial" charset="0"/>
                </a:rPr>
                <a:t>dalam kawasan</a:t>
              </a:r>
              <a:endParaRPr lang="en-GB" sz="1400" b="1" kern="0" dirty="0">
                <a:solidFill>
                  <a:srgbClr val="000000"/>
                </a:solidFill>
                <a:latin typeface="Arial" charset="0"/>
              </a:endParaRPr>
            </a:p>
            <a:p>
              <a:pPr marL="265241" algn="just" defTabSz="844083" eaLnBrk="0" fontAlgn="base" hangingPunct="0">
                <a:spcBef>
                  <a:spcPts val="426"/>
                </a:spcBef>
                <a:spcAft>
                  <a:spcPct val="0"/>
                </a:spcAft>
                <a:tabLst>
                  <a:tab pos="578842" algn="l"/>
                </a:tabLst>
                <a:defRPr/>
              </a:pPr>
              <a:r>
                <a:rPr lang="en-GB" sz="1400" b="1" kern="0" dirty="0">
                  <a:solidFill>
                    <a:srgbClr val="000000"/>
                  </a:solidFill>
                  <a:latin typeface="Arial" charset="0"/>
                </a:rPr>
                <a:t>d.  </a:t>
              </a:r>
              <a:r>
                <a:rPr lang="en-GB" sz="1400" b="1" kern="0" dirty="0" err="1">
                  <a:solidFill>
                    <a:srgbClr val="000000"/>
                  </a:solidFill>
                  <a:latin typeface="Arial" charset="0"/>
                </a:rPr>
                <a:t>Pengolahan</a:t>
              </a:r>
              <a:r>
                <a:rPr lang="en-GB" sz="1400" b="1" kern="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GB" sz="1400" b="1" kern="0" dirty="0" err="1">
                  <a:solidFill>
                    <a:srgbClr val="000000"/>
                  </a:solidFill>
                  <a:latin typeface="Arial" charset="0"/>
                </a:rPr>
                <a:t>tanah</a:t>
              </a:r>
              <a:endParaRPr lang="en-GB" sz="1400" b="1" kern="0" dirty="0">
                <a:solidFill>
                  <a:srgbClr val="000000"/>
                </a:solidFill>
                <a:latin typeface="Arial" charset="0"/>
              </a:endParaRPr>
            </a:p>
            <a:p>
              <a:pPr marL="265241" algn="just" defTabSz="844083" eaLnBrk="0" fontAlgn="base" hangingPunct="0">
                <a:spcBef>
                  <a:spcPts val="426"/>
                </a:spcBef>
                <a:spcAft>
                  <a:spcPct val="0"/>
                </a:spcAft>
                <a:tabLst>
                  <a:tab pos="578842" algn="l"/>
                </a:tabLst>
                <a:defRPr/>
              </a:pPr>
              <a:endParaRPr lang="en-GB" sz="1400" b="1" kern="0" dirty="0">
                <a:solidFill>
                  <a:srgbClr val="000000"/>
                </a:solidFill>
                <a:latin typeface="Arial" charset="0"/>
              </a:endParaRPr>
            </a:p>
            <a:p>
              <a:pPr marL="324803" indent="-324803" algn="just" defTabSz="844083" eaLnBrk="0" fontAlgn="base" hangingPunct="0">
                <a:spcBef>
                  <a:spcPts val="426"/>
                </a:spcBef>
                <a:spcAft>
                  <a:spcPct val="0"/>
                </a:spcAft>
                <a:buFontTx/>
                <a:buAutoNum type="arabicPeriod" startAt="2"/>
                <a:tabLst>
                  <a:tab pos="233363" algn="l"/>
                </a:tabLst>
                <a:defRPr/>
              </a:pPr>
              <a:r>
                <a:rPr lang="en-GB" sz="1400" b="1" kern="0" dirty="0">
                  <a:solidFill>
                    <a:srgbClr val="000000"/>
                  </a:solidFill>
                  <a:latin typeface="Arial" charset="0"/>
                </a:rPr>
                <a:t>KEGIATAN PENDUKUNG :</a:t>
              </a:r>
            </a:p>
            <a:p>
              <a:pPr marL="316531" indent="-2931" algn="just" defTabSz="844083" eaLnBrk="0" fontAlgn="base" hangingPunct="0">
                <a:spcBef>
                  <a:spcPts val="426"/>
                </a:spcBef>
                <a:spcAft>
                  <a:spcPct val="0"/>
                </a:spcAft>
                <a:buFont typeface="+mj-lt"/>
                <a:buAutoNum type="alphaLcPeriod"/>
                <a:tabLst>
                  <a:tab pos="257914" algn="l"/>
                  <a:tab pos="687283" algn="l"/>
                </a:tabLst>
                <a:defRPr/>
              </a:pPr>
              <a:r>
                <a:rPr lang="en-GB" sz="1400" b="1" kern="0" dirty="0">
                  <a:solidFill>
                    <a:srgbClr val="000000"/>
                  </a:solidFill>
                  <a:latin typeface="Arial" charset="0"/>
                </a:rPr>
                <a:t>	</a:t>
              </a:r>
              <a:r>
                <a:rPr lang="en-GB" sz="1400" b="1" kern="0" dirty="0" err="1">
                  <a:solidFill>
                    <a:srgbClr val="000000"/>
                  </a:solidFill>
                  <a:latin typeface="Arial" charset="0"/>
                </a:rPr>
                <a:t>Irigasi</a:t>
              </a:r>
              <a:r>
                <a:rPr lang="id-ID" sz="1400" b="1" kern="0" dirty="0">
                  <a:solidFill>
                    <a:srgbClr val="000000"/>
                  </a:solidFill>
                  <a:latin typeface="Arial" charset="0"/>
                </a:rPr>
                <a:t> di luar kawasan</a:t>
              </a:r>
              <a:endParaRPr lang="en-GB" sz="1400" b="1" kern="0" dirty="0">
                <a:solidFill>
                  <a:srgbClr val="000000"/>
                </a:solidFill>
                <a:latin typeface="Arial" charset="0"/>
              </a:endParaRPr>
            </a:p>
            <a:p>
              <a:pPr marL="316531" indent="-2931" algn="just" defTabSz="844083" eaLnBrk="0" fontAlgn="base" hangingPunct="0">
                <a:spcBef>
                  <a:spcPts val="426"/>
                </a:spcBef>
                <a:spcAft>
                  <a:spcPct val="0"/>
                </a:spcAft>
                <a:buFont typeface="+mj-lt"/>
                <a:buAutoNum type="alphaLcPeriod"/>
                <a:tabLst>
                  <a:tab pos="257914" algn="l"/>
                  <a:tab pos="687283" algn="l"/>
                </a:tabLst>
                <a:defRPr/>
              </a:pPr>
              <a:r>
                <a:rPr lang="en-GB" sz="1400" b="1" kern="0" dirty="0">
                  <a:solidFill>
                    <a:srgbClr val="000000"/>
                  </a:solidFill>
                  <a:latin typeface="Arial" charset="0"/>
                </a:rPr>
                <a:t>	JUT</a:t>
              </a:r>
              <a:r>
                <a:rPr lang="id-ID" sz="1400" b="1" kern="0" dirty="0">
                  <a:solidFill>
                    <a:srgbClr val="000000"/>
                  </a:solidFill>
                  <a:latin typeface="Arial" charset="0"/>
                </a:rPr>
                <a:t> di luar kawasan</a:t>
              </a:r>
              <a:endParaRPr lang="en-GB" sz="1400" b="1" kern="0" dirty="0">
                <a:solidFill>
                  <a:srgbClr val="000000"/>
                </a:solidFill>
                <a:latin typeface="Arial" charset="0"/>
              </a:endParaRPr>
            </a:p>
            <a:p>
              <a:pPr marL="316531" indent="-2931" algn="just" defTabSz="844083" eaLnBrk="0" fontAlgn="base" hangingPunct="0">
                <a:spcBef>
                  <a:spcPts val="426"/>
                </a:spcBef>
                <a:spcAft>
                  <a:spcPct val="0"/>
                </a:spcAft>
                <a:buFont typeface="+mj-lt"/>
                <a:buAutoNum type="alphaLcPeriod"/>
                <a:tabLst>
                  <a:tab pos="257914" algn="l"/>
                  <a:tab pos="687283" algn="l"/>
                </a:tabLst>
                <a:defRPr/>
              </a:pPr>
              <a:r>
                <a:rPr lang="en-GB" sz="1400" b="1" kern="0" dirty="0">
                  <a:solidFill>
                    <a:srgbClr val="000000"/>
                  </a:solidFill>
                  <a:latin typeface="Arial" charset="0"/>
                </a:rPr>
                <a:t>	</a:t>
              </a:r>
              <a:r>
                <a:rPr lang="en-GB" sz="1400" b="1" kern="0" dirty="0" err="1">
                  <a:solidFill>
                    <a:srgbClr val="000000"/>
                  </a:solidFill>
                  <a:latin typeface="Arial" charset="0"/>
                </a:rPr>
                <a:t>Pekerjaan</a:t>
              </a:r>
              <a:r>
                <a:rPr lang="en-GB" sz="1400" b="1" kern="0" dirty="0">
                  <a:solidFill>
                    <a:srgbClr val="000000"/>
                  </a:solidFill>
                  <a:latin typeface="Arial" charset="0"/>
                </a:rPr>
                <a:t> lain</a:t>
              </a:r>
            </a:p>
          </p:txBody>
        </p:sp>
        <p:sp>
          <p:nvSpPr>
            <p:cNvPr id="15" name="Arrow: Down 36"/>
            <p:cNvSpPr/>
            <p:nvPr/>
          </p:nvSpPr>
          <p:spPr>
            <a:xfrm>
              <a:off x="1552575" y="4351654"/>
              <a:ext cx="1658938" cy="1050081"/>
            </a:xfrm>
            <a:prstGeom prst="downArrow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8440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15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256494" y="1873622"/>
              <a:ext cx="3836891" cy="3564866"/>
            </a:xfrm>
            <a:prstGeom prst="rect">
              <a:avLst/>
            </a:prstGeom>
            <a:solidFill>
              <a:srgbClr val="FFFFCC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marL="161196" indent="-161196" algn="just" defTabSz="426438" eaLnBrk="0" fontAlgn="base" hangingPunct="0">
                <a:spcBef>
                  <a:spcPts val="426"/>
                </a:spcBef>
                <a:spcAft>
                  <a:spcPct val="0"/>
                </a:spcAft>
                <a:tabLst>
                  <a:tab pos="161196" algn="l"/>
                </a:tabLst>
                <a:defRPr/>
              </a:pPr>
              <a:r>
                <a:rPr lang="id-ID" sz="1400" kern="0" dirty="0">
                  <a:solidFill>
                    <a:prstClr val="black"/>
                  </a:solidFill>
                  <a:latin typeface="Arial" charset="0"/>
                </a:rPr>
                <a:t>Lahan yang siap Olah agar Segera </a:t>
              </a:r>
              <a:r>
                <a:rPr lang="en-GB" sz="1400" kern="0" dirty="0">
                  <a:solidFill>
                    <a:prstClr val="black"/>
                  </a:solidFill>
                  <a:latin typeface="Arial" charset="0"/>
                </a:rPr>
                <a:t>:</a:t>
              </a:r>
            </a:p>
            <a:p>
              <a:pPr marL="161196" indent="-161196" algn="just" defTabSz="426438" eaLnBrk="0" fontAlgn="base" hangingPunct="0">
                <a:spcBef>
                  <a:spcPts val="426"/>
                </a:spcBef>
                <a:spcAft>
                  <a:spcPct val="0"/>
                </a:spcAft>
                <a:buFont typeface="+mj-lt"/>
                <a:buAutoNum type="arabicPeriod"/>
                <a:tabLst>
                  <a:tab pos="161196" algn="l"/>
                </a:tabLst>
                <a:defRPr/>
              </a:pPr>
              <a:r>
                <a:rPr lang="id-ID" sz="1400" kern="0" dirty="0">
                  <a:solidFill>
                    <a:prstClr val="black"/>
                  </a:solidFill>
                  <a:latin typeface="Arial" charset="0"/>
                </a:rPr>
                <a:t>Pengadaan </a:t>
              </a:r>
              <a:r>
                <a:rPr lang="id-ID" sz="1400" kern="0" dirty="0" err="1">
                  <a:solidFill>
                    <a:prstClr val="black"/>
                  </a:solidFill>
                  <a:latin typeface="Arial" charset="0"/>
                </a:rPr>
                <a:t>Saprodi</a:t>
              </a:r>
              <a:r>
                <a:rPr lang="id-ID" sz="1400" kern="0" dirty="0">
                  <a:solidFill>
                    <a:prstClr val="black"/>
                  </a:solidFill>
                  <a:latin typeface="Arial" charset="0"/>
                </a:rPr>
                <a:t> (Dinas)</a:t>
              </a:r>
            </a:p>
            <a:p>
              <a:pPr marL="161196" indent="-161196" algn="just" defTabSz="426438" eaLnBrk="0" fontAlgn="base" hangingPunct="0">
                <a:spcBef>
                  <a:spcPts val="426"/>
                </a:spcBef>
                <a:spcAft>
                  <a:spcPct val="0"/>
                </a:spcAft>
                <a:buFont typeface="+mj-lt"/>
                <a:buAutoNum type="arabicPeriod"/>
                <a:tabLst>
                  <a:tab pos="161196" algn="l"/>
                </a:tabLst>
                <a:defRPr/>
              </a:pPr>
              <a:r>
                <a:rPr lang="en-GB" sz="1400" kern="0" dirty="0" err="1">
                  <a:solidFill>
                    <a:prstClr val="black"/>
                  </a:solidFill>
                  <a:latin typeface="Arial" charset="0"/>
                </a:rPr>
                <a:t>Penyiapan</a:t>
              </a:r>
              <a:r>
                <a:rPr lang="en-GB" sz="1400" kern="0" dirty="0">
                  <a:solidFill>
                    <a:prstClr val="black"/>
                  </a:solidFill>
                  <a:latin typeface="Arial" charset="0"/>
                </a:rPr>
                <a:t> </a:t>
              </a:r>
              <a:r>
                <a:rPr lang="en-GB" sz="1400" kern="0" dirty="0" err="1">
                  <a:solidFill>
                    <a:prstClr val="black"/>
                  </a:solidFill>
                  <a:latin typeface="Arial" charset="0"/>
                </a:rPr>
                <a:t>Benih</a:t>
              </a:r>
              <a:r>
                <a:rPr lang="id-ID" sz="1400" kern="0" dirty="0">
                  <a:solidFill>
                    <a:prstClr val="black"/>
                  </a:solidFill>
                  <a:latin typeface="Arial" charset="0"/>
                </a:rPr>
                <a:t>/ </a:t>
              </a:r>
              <a:r>
                <a:rPr lang="en-GB" sz="1400" kern="0" dirty="0" err="1">
                  <a:solidFill>
                    <a:prstClr val="black"/>
                  </a:solidFill>
                  <a:latin typeface="Arial" charset="0"/>
                </a:rPr>
                <a:t>Penanaman</a:t>
              </a:r>
              <a:r>
                <a:rPr lang="id-ID" sz="1400" kern="0" dirty="0">
                  <a:solidFill>
                    <a:prstClr val="black"/>
                  </a:solidFill>
                  <a:latin typeface="Arial" charset="0"/>
                </a:rPr>
                <a:t> (Petani)</a:t>
              </a:r>
              <a:endParaRPr lang="en-GB" sz="1400" kern="0" dirty="0">
                <a:solidFill>
                  <a:prstClr val="black"/>
                </a:solidFill>
                <a:latin typeface="Arial" charset="0"/>
              </a:endParaRPr>
            </a:p>
            <a:p>
              <a:pPr marL="161196" indent="-161196" algn="just" defTabSz="426438" eaLnBrk="0" fontAlgn="base" hangingPunct="0">
                <a:spcBef>
                  <a:spcPts val="426"/>
                </a:spcBef>
                <a:spcAft>
                  <a:spcPct val="0"/>
                </a:spcAft>
                <a:buFont typeface="+mj-lt"/>
                <a:buAutoNum type="arabicPeriod"/>
                <a:tabLst>
                  <a:tab pos="161196" algn="l"/>
                </a:tabLst>
                <a:defRPr/>
              </a:pPr>
              <a:r>
                <a:rPr lang="en-GB" sz="1400" kern="0" dirty="0" err="1">
                  <a:solidFill>
                    <a:prstClr val="black"/>
                  </a:solidFill>
                  <a:latin typeface="Arial" charset="0"/>
                </a:rPr>
                <a:t>Pemeliharaan</a:t>
              </a:r>
              <a:r>
                <a:rPr lang="en-GB" sz="1400" kern="0" dirty="0">
                  <a:solidFill>
                    <a:prstClr val="black"/>
                  </a:solidFill>
                  <a:latin typeface="Arial" charset="0"/>
                </a:rPr>
                <a:t> </a:t>
              </a:r>
              <a:r>
                <a:rPr lang="en-GB" sz="1400" kern="0" dirty="0" err="1">
                  <a:solidFill>
                    <a:prstClr val="black"/>
                  </a:solidFill>
                  <a:latin typeface="Arial" charset="0"/>
                </a:rPr>
                <a:t>tanaman</a:t>
              </a:r>
              <a:r>
                <a:rPr lang="en-GB" sz="1400" kern="0" dirty="0">
                  <a:solidFill>
                    <a:prstClr val="black"/>
                  </a:solidFill>
                  <a:latin typeface="Arial" charset="0"/>
                </a:rPr>
                <a:t> </a:t>
              </a:r>
              <a:r>
                <a:rPr lang="en-GB" sz="1400" kern="0" dirty="0" err="1">
                  <a:solidFill>
                    <a:prstClr val="black"/>
                  </a:solidFill>
                  <a:latin typeface="Arial" charset="0"/>
                </a:rPr>
                <a:t>termasuk</a:t>
              </a:r>
              <a:r>
                <a:rPr lang="en-GB" sz="1400" kern="0" dirty="0">
                  <a:solidFill>
                    <a:prstClr val="black"/>
                  </a:solidFill>
                  <a:latin typeface="Arial" charset="0"/>
                </a:rPr>
                <a:t> </a:t>
              </a:r>
              <a:r>
                <a:rPr lang="en-GB" sz="1400" kern="0" dirty="0" err="1">
                  <a:solidFill>
                    <a:prstClr val="black"/>
                  </a:solidFill>
                  <a:latin typeface="Arial" charset="0"/>
                </a:rPr>
                <a:t>pengendalian</a:t>
              </a:r>
              <a:r>
                <a:rPr lang="en-GB" sz="1400" kern="0" dirty="0">
                  <a:solidFill>
                    <a:prstClr val="black"/>
                  </a:solidFill>
                  <a:latin typeface="Arial" charset="0"/>
                </a:rPr>
                <a:t>   OPT</a:t>
              </a:r>
            </a:p>
            <a:p>
              <a:pPr marL="161196" indent="-161196" algn="just" defTabSz="426438" eaLnBrk="0" fontAlgn="base" hangingPunct="0">
                <a:spcBef>
                  <a:spcPts val="426"/>
                </a:spcBef>
                <a:spcAft>
                  <a:spcPct val="0"/>
                </a:spcAft>
                <a:buFont typeface="+mj-lt"/>
                <a:buAutoNum type="arabicPeriod"/>
                <a:tabLst>
                  <a:tab pos="161196" algn="l"/>
                </a:tabLst>
                <a:defRPr/>
              </a:pPr>
              <a:r>
                <a:rPr lang="en-GB" sz="1400" kern="0" dirty="0" err="1">
                  <a:solidFill>
                    <a:prstClr val="black"/>
                  </a:solidFill>
                  <a:latin typeface="Arial" charset="0"/>
                </a:rPr>
                <a:t>Panen</a:t>
              </a:r>
              <a:endParaRPr lang="en-GB" sz="1400" kern="0" dirty="0">
                <a:solidFill>
                  <a:prstClr val="black"/>
                </a:solidFill>
                <a:latin typeface="Arial" charset="0"/>
              </a:endParaRPr>
            </a:p>
            <a:p>
              <a:pPr marL="161196" indent="-161196" algn="just" defTabSz="426438" eaLnBrk="0" fontAlgn="base" hangingPunct="0">
                <a:spcBef>
                  <a:spcPts val="426"/>
                </a:spcBef>
                <a:spcAft>
                  <a:spcPct val="0"/>
                </a:spcAft>
                <a:buFont typeface="+mj-lt"/>
                <a:buAutoNum type="arabicPeriod"/>
                <a:tabLst>
                  <a:tab pos="161196" algn="l"/>
                </a:tabLst>
                <a:defRPr/>
              </a:pPr>
              <a:r>
                <a:rPr lang="en-GB" sz="1400" kern="0" dirty="0" err="1">
                  <a:solidFill>
                    <a:prstClr val="black"/>
                  </a:solidFill>
                  <a:latin typeface="Arial" charset="0"/>
                </a:rPr>
                <a:t>Pemeliharaan</a:t>
              </a:r>
              <a:r>
                <a:rPr lang="en-GB" sz="1400" kern="0" dirty="0">
                  <a:solidFill>
                    <a:prstClr val="black"/>
                  </a:solidFill>
                  <a:latin typeface="Arial" charset="0"/>
                </a:rPr>
                <a:t> </a:t>
              </a:r>
              <a:r>
                <a:rPr lang="en-GB" sz="1400" kern="0" dirty="0" err="1">
                  <a:solidFill>
                    <a:prstClr val="black"/>
                  </a:solidFill>
                  <a:latin typeface="Arial" charset="0"/>
                </a:rPr>
                <a:t>prasarana</a:t>
              </a:r>
              <a:endParaRPr lang="id-ID" sz="1400" kern="0" dirty="0">
                <a:solidFill>
                  <a:prstClr val="black"/>
                </a:solidFill>
                <a:latin typeface="Arial" charset="0"/>
              </a:endParaRPr>
            </a:p>
            <a:p>
              <a:pPr algn="just" defTabSz="426438" eaLnBrk="0" fontAlgn="base" hangingPunct="0">
                <a:spcBef>
                  <a:spcPts val="426"/>
                </a:spcBef>
                <a:spcAft>
                  <a:spcPct val="0"/>
                </a:spcAft>
                <a:tabLst>
                  <a:tab pos="161196" algn="l"/>
                </a:tabLst>
                <a:defRPr/>
              </a:pPr>
              <a:endParaRPr lang="en-US" sz="2215" kern="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341058" y="5820726"/>
              <a:ext cx="3563938" cy="65881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defTabSz="8440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PERLU PENDAMPINGAN DAN SUPERVISI </a:t>
              </a:r>
            </a:p>
          </p:txBody>
        </p:sp>
        <p:sp>
          <p:nvSpPr>
            <p:cNvPr id="18" name="Arrow: Down 45"/>
            <p:cNvSpPr/>
            <p:nvPr/>
          </p:nvSpPr>
          <p:spPr>
            <a:xfrm>
              <a:off x="9332913" y="5490340"/>
              <a:ext cx="1149350" cy="288253"/>
            </a:xfrm>
            <a:prstGeom prst="downArrow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8440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15" kern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19460DCA-FF2C-448B-9E6B-235FF3801360}"/>
              </a:ext>
            </a:extLst>
          </p:cNvPr>
          <p:cNvSpPr/>
          <p:nvPr/>
        </p:nvSpPr>
        <p:spPr>
          <a:xfrm>
            <a:off x="1470829" y="1904481"/>
            <a:ext cx="2926730" cy="962309"/>
          </a:xfrm>
          <a:prstGeom prst="ellipse">
            <a:avLst/>
          </a:prstGeom>
          <a:noFill/>
          <a:ln w="76200" cap="flat" cmpd="sng" algn="ctr">
            <a:solidFill>
              <a:srgbClr val="0070C0"/>
            </a:solidFill>
            <a:prstDash val="dashDot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15" kern="0" smtClean="0">
              <a:solidFill>
                <a:srgbClr val="FFFFFF"/>
              </a:solidFill>
              <a:latin typeface="Microsoft Sans Serif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" y="0"/>
            <a:ext cx="12192000" cy="877078"/>
          </a:xfrm>
          <a:prstGeom prst="rect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anchor="ctr"/>
          <a:lstStyle>
            <a:lvl1pPr algn="l" defTabSz="1219170" rtl="0" eaLnBrk="1" latinLnBrk="1" hangingPunct="1">
              <a:spcBef>
                <a:spcPct val="0"/>
              </a:spcBef>
              <a:buNone/>
              <a:defRPr sz="4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sz="3600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   2. EKSTENSIFIKASI LAHAN</a:t>
            </a:r>
            <a:endParaRPr lang="en-GB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07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雷锋PPT网 www.lfppt.com">
            <a:extLst>
              <a:ext uri="{FF2B5EF4-FFF2-40B4-BE49-F238E27FC236}">
                <a16:creationId xmlns="" xmlns:a16="http://schemas.microsoft.com/office/drawing/2014/main" id="{92B9133A-47D1-4E0A-B730-BE82F0D50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142875"/>
            <a:ext cx="120745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ALUR INTEGRASI KEGIATAN PENGEMBANGAN </a:t>
            </a:r>
            <a:r>
              <a:rPr lang="en-US" altLang="en-US" sz="2000" b="1" i="1" dirty="0">
                <a:solidFill>
                  <a:srgbClr val="000000"/>
                </a:solidFill>
                <a:cs typeface="Arial" panose="020B0604020202020204" pitchFamily="34" charset="0"/>
              </a:rPr>
              <a:t>FOOD ESTATE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BERBASIS KORPORASI PETANI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4D6DDAB-D21E-411A-8125-BA90301807F2}"/>
              </a:ext>
            </a:extLst>
          </p:cNvPr>
          <p:cNvSpPr/>
          <p:nvPr/>
        </p:nvSpPr>
        <p:spPr>
          <a:xfrm>
            <a:off x="0" y="3852863"/>
            <a:ext cx="2219325" cy="45085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ID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29">
            <a:extLst>
              <a:ext uri="{FF2B5EF4-FFF2-40B4-BE49-F238E27FC236}">
                <a16:creationId xmlns="" xmlns:a16="http://schemas.microsoft.com/office/drawing/2014/main" id="{2979FC69-FA9F-44C3-8DDF-AC99909F9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3" y="2355850"/>
            <a:ext cx="2505075" cy="303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AutoNum type="arabicPeriod"/>
              <a:defRPr/>
            </a:pPr>
            <a:r>
              <a:rPr lang="en-US" altLang="en-US" sz="1400" b="1" dirty="0" err="1">
                <a:solidFill>
                  <a:srgbClr val="000000"/>
                </a:solidFill>
                <a:cs typeface="Arial" panose="020B0604020202020204" pitchFamily="34" charset="0"/>
              </a:rPr>
              <a:t>Benih</a:t>
            </a:r>
            <a:r>
              <a:rPr lang="en-US" alt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/</a:t>
            </a:r>
            <a:r>
              <a:rPr lang="en-US" altLang="en-US" sz="1400" b="1" dirty="0" err="1">
                <a:solidFill>
                  <a:srgbClr val="000000"/>
                </a:solidFill>
                <a:cs typeface="Arial" panose="020B0604020202020204" pitchFamily="34" charset="0"/>
              </a:rPr>
              <a:t>Bibit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hasil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Litbang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dengan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produktivitas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tinggi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en-US" alt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padi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kelapa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jeruk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 &amp; </a:t>
            </a:r>
            <a:r>
              <a:rPr lang="en-US" alt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itik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), </a:t>
            </a:r>
            <a:r>
              <a:rPr lang="en-US" alt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pupuk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/</a:t>
            </a:r>
            <a:r>
              <a:rPr lang="en-US" alt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dolomit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berkualitas</a:t>
            </a:r>
            <a:endParaRPr lang="en-US" altLang="en-US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0" fontAlgn="base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  <a:defRPr/>
            </a:pPr>
            <a:r>
              <a:rPr lang="en-US" alt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Mekanisasi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, modernisasi pertanian dan digitalisasi</a:t>
            </a:r>
          </a:p>
          <a:p>
            <a:pPr eaLnBrk="0" fontAlgn="base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  <a:defRPr/>
            </a:pPr>
            <a:r>
              <a:rPr lang="en-US" alt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Perbaikan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tata air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 (primer, </a:t>
            </a:r>
            <a:r>
              <a:rPr lang="en-US" alt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sekunder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tersier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kuartier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  <a:p>
            <a:pPr eaLnBrk="0" fontAlgn="base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  <a:defRPr/>
            </a:pPr>
            <a:r>
              <a:rPr lang="en-US" altLang="en-US" sz="1400" b="1" dirty="0" err="1">
                <a:solidFill>
                  <a:srgbClr val="000000"/>
                </a:solidFill>
                <a:cs typeface="Arial" panose="020B0604020202020204" pitchFamily="34" charset="0"/>
              </a:rPr>
              <a:t>Hilirisasi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en-US" alt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pasca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panen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 dan </a:t>
            </a:r>
            <a:r>
              <a:rPr lang="en-US" alt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pengolahan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hasil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  <a:p>
            <a:pPr eaLnBrk="0" fontAlgn="base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  <a:defRPr/>
            </a:pPr>
            <a:r>
              <a:rPr lang="en-US" altLang="en-US" sz="1400" b="1" dirty="0" err="1">
                <a:solidFill>
                  <a:srgbClr val="000000"/>
                </a:solidFill>
                <a:cs typeface="Arial" panose="020B0604020202020204" pitchFamily="34" charset="0"/>
              </a:rPr>
              <a:t>Korporasi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petani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329">
            <a:extLst>
              <a:ext uri="{FF2B5EF4-FFF2-40B4-BE49-F238E27FC236}">
                <a16:creationId xmlns="" xmlns:a16="http://schemas.microsoft.com/office/drawing/2014/main" id="{F125A857-BA84-499D-B25C-EBF891F67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1150" y="1064334"/>
            <a:ext cx="1684337" cy="52860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177800" indent="-177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ID" altLang="en-US" sz="1200" b="1" u="sng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Petani</a:t>
            </a:r>
            <a:r>
              <a:rPr lang="en-ID" altLang="en-US" sz="12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altLang="en-US" sz="1200" b="1" u="sng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Jual</a:t>
            </a:r>
            <a:r>
              <a:rPr lang="en-ID" altLang="en-US" sz="12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en-US" sz="1200" b="1" u="sng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Beras</a:t>
            </a:r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0" fontAlgn="base" hangingPunct="0">
              <a:lnSpc>
                <a:spcPct val="100000"/>
              </a:lnSpc>
              <a:spcBef>
                <a:spcPts val="1200"/>
              </a:spcBef>
              <a:defRPr/>
            </a:pPr>
            <a:r>
              <a:rPr lang="en-US" alt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Briket</a:t>
            </a:r>
            <a:endParaRPr lang="en-US" alt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indent="0" eaLnBrk="0" fontAlgn="base" hangingPunc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sekam</a:t>
            </a:r>
            <a:endParaRPr lang="en-US" alt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ts val="1200"/>
              </a:spcBef>
              <a:defRPr/>
            </a:pPr>
            <a:r>
              <a:rPr lang="en-US" alt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Pelet</a:t>
            </a:r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6213" indent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en-US" alt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dedak</a:t>
            </a:r>
            <a:endParaRPr lang="en-US" alt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ts val="1200"/>
              </a:spcBef>
              <a:defRPr/>
            </a:pPr>
            <a:r>
              <a:rPr lang="en-US" alt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Piring</a:t>
            </a:r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6213" indent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en-US" alt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jerami</a:t>
            </a:r>
            <a:endParaRPr lang="en-US" alt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 </a:t>
            </a:r>
          </a:p>
          <a:p>
            <a:pPr marL="176213" indent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en-US" alt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jeruk</a:t>
            </a:r>
            <a:endParaRPr lang="en-US" alt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alt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Minyak</a:t>
            </a:r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6213" indent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en-US" alt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kelapa</a:t>
            </a:r>
            <a:endParaRPr lang="en-US" alt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alt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Telor</a:t>
            </a:r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6213" indent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en-US" alt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asin</a:t>
            </a:r>
            <a:endParaRPr lang="en-US" alt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</a:t>
            </a:r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turunan</a:t>
            </a:r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lainnya</a:t>
            </a:r>
            <a:endParaRPr lang="en-US" alt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Pengolahan</a:t>
            </a:r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hasil</a:t>
            </a:r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samping</a:t>
            </a:r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limbah</a:t>
            </a:r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(asap </a:t>
            </a:r>
            <a:r>
              <a:rPr lang="en-US" alt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cair</a:t>
            </a:r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pupuk</a:t>
            </a:r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biosilika</a:t>
            </a:r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biopelet</a:t>
            </a:r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C792B0C-E9FA-45D8-B274-D9416E6BBB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7" r="8744"/>
          <a:stretch/>
        </p:blipFill>
        <p:spPr>
          <a:xfrm>
            <a:off x="11215513" y="1258967"/>
            <a:ext cx="848731" cy="517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E254766-5A0A-4364-9B33-683418D847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85" r="18371"/>
          <a:stretch/>
        </p:blipFill>
        <p:spPr>
          <a:xfrm>
            <a:off x="11264651" y="1703065"/>
            <a:ext cx="659459" cy="579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E3EA4F8-F63D-48F2-BE60-181BBAF0BB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56" t="6411" r="6966" b="7563"/>
          <a:stretch/>
        </p:blipFill>
        <p:spPr>
          <a:xfrm>
            <a:off x="11321957" y="2194977"/>
            <a:ext cx="542949" cy="544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770FD3B-7C48-41A2-9339-68500192F8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4" t="24616" r="3888" b="9615"/>
          <a:stretch/>
        </p:blipFill>
        <p:spPr>
          <a:xfrm>
            <a:off x="11325199" y="2812357"/>
            <a:ext cx="632195" cy="457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36EDCDD-4FE4-4362-B0F4-DE2CD146D46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9970" y="3311061"/>
            <a:ext cx="834614" cy="555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9" descr="biovirgin2">
            <a:extLst>
              <a:ext uri="{FF2B5EF4-FFF2-40B4-BE49-F238E27FC236}">
                <a16:creationId xmlns="" xmlns:a16="http://schemas.microsoft.com/office/drawing/2014/main" id="{549A366B-08B4-4E55-9692-4098C8C1F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62172" y="3927318"/>
            <a:ext cx="23495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9E4041A-6E7C-4D0F-82DB-73EBA154B39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1774" y="4571079"/>
            <a:ext cx="676923" cy="457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: Rounded Corners 6">
            <a:extLst>
              <a:ext uri="{FF2B5EF4-FFF2-40B4-BE49-F238E27FC236}">
                <a16:creationId xmlns="" xmlns:a16="http://schemas.microsoft.com/office/drawing/2014/main" id="{183664FA-8CFD-4164-80BE-14BFE63CD498}"/>
              </a:ext>
            </a:extLst>
          </p:cNvPr>
          <p:cNvSpPr/>
          <p:nvPr/>
        </p:nvSpPr>
        <p:spPr>
          <a:xfrm>
            <a:off x="8442325" y="4179888"/>
            <a:ext cx="109538" cy="169862"/>
          </a:xfrm>
          <a:prstGeom prst="roundRect">
            <a:avLst/>
          </a:prstGeom>
          <a:solidFill>
            <a:srgbClr val="F3F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>
              <a:solidFill>
                <a:prstClr val="white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459596" y="1038941"/>
            <a:ext cx="7789765" cy="5632811"/>
            <a:chOff x="2576513" y="912813"/>
            <a:chExt cx="9526587" cy="5627687"/>
          </a:xfrm>
        </p:grpSpPr>
        <p:sp>
          <p:nvSpPr>
            <p:cNvPr id="15" name="Rectangle 60">
              <a:extLst>
                <a:ext uri="{FF2B5EF4-FFF2-40B4-BE49-F238E27FC236}">
                  <a16:creationId xmlns="" xmlns:a16="http://schemas.microsoft.com/office/drawing/2014/main" id="{60A667F7-89E9-4B8E-8868-28689F825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1813" y="2019300"/>
              <a:ext cx="141128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ID" altLang="en-US" sz="1800" i="1" dirty="0">
                  <a:solidFill>
                    <a:srgbClr val="000000"/>
                  </a:solidFill>
                </a:rPr>
                <a:t>Market Place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576513" y="912813"/>
              <a:ext cx="9498583" cy="5627687"/>
              <a:chOff x="2576513" y="912813"/>
              <a:chExt cx="9498583" cy="5627687"/>
            </a:xfrm>
          </p:grpSpPr>
          <p:sp>
            <p:nvSpPr>
              <p:cNvPr id="17" name="Text 159">
                <a:extLst>
                  <a:ext uri="{FF2B5EF4-FFF2-40B4-BE49-F238E27FC236}">
                    <a16:creationId xmlns="" xmlns:a16="http://schemas.microsoft.com/office/drawing/2014/main" id="{ECC46750-70E2-492B-A489-60FE36DB6D8F}"/>
                  </a:ext>
                </a:extLst>
              </p:cNvPr>
              <p:cNvSpPr txBox="1"/>
              <p:nvPr/>
            </p:nvSpPr>
            <p:spPr bwMode="auto">
              <a:xfrm>
                <a:off x="8653463" y="6145213"/>
                <a:ext cx="1654175" cy="200025"/>
              </a:xfrm>
              <a:prstGeom prst="rect">
                <a:avLst/>
              </a:prstGeom>
              <a:noFill/>
            </p:spPr>
            <p:txBody>
              <a:bodyPr lIns="0" tIns="0" rIns="0" bIns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sz="1200" b="1" kern="0" dirty="0">
                    <a:solidFill>
                      <a:srgbClr val="000000"/>
                    </a:solidFill>
                  </a:rPr>
                  <a:t>Regulasi</a:t>
                </a:r>
              </a:p>
            </p:txBody>
          </p:sp>
          <p:pic>
            <p:nvPicPr>
              <p:cNvPr id="18" name="Picture 13">
                <a:extLst>
                  <a:ext uri="{FF2B5EF4-FFF2-40B4-BE49-F238E27FC236}">
                    <a16:creationId xmlns="" xmlns:a16="http://schemas.microsoft.com/office/drawing/2014/main" id="{22A0F2C6-B81F-4B76-8660-C9883EA70C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62950" y="2362200"/>
                <a:ext cx="1792288" cy="1317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 162">
                <a:extLst>
                  <a:ext uri="{FF2B5EF4-FFF2-40B4-BE49-F238E27FC236}">
                    <a16:creationId xmlns="" xmlns:a16="http://schemas.microsoft.com/office/drawing/2014/main" id="{879C2DF4-D125-4A64-8123-47CA73D18D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75652" y="3507792"/>
                <a:ext cx="1790700" cy="574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r>
                  <a:rPr lang="en-ID" altLang="en-US" sz="1200" b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RMU Modern</a:t>
                </a:r>
              </a:p>
              <a:p>
                <a:pPr algn="ctr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r>
                  <a:rPr lang="id-ID" altLang="en-US" sz="1200" b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(</a:t>
                </a:r>
                <a:r>
                  <a:rPr lang="en-ID" altLang="en-US" sz="1200" b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Perseroan </a:t>
                </a:r>
                <a:r>
                  <a:rPr lang="en-ID" altLang="en-US" sz="1200" b="1" dirty="0" err="1">
                    <a:solidFill>
                      <a:srgbClr val="000000"/>
                    </a:solidFill>
                    <a:cs typeface="Arial" panose="020B0604020202020204" pitchFamily="34" charset="0"/>
                  </a:rPr>
                  <a:t>Terbatas</a:t>
                </a:r>
                <a:r>
                  <a:rPr lang="en-ID" altLang="en-US" sz="1200" b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/PT</a:t>
                </a:r>
                <a:r>
                  <a:rPr lang="id-ID" altLang="en-US" sz="1200" b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)</a:t>
                </a:r>
              </a:p>
            </p:txBody>
          </p:sp>
          <p:sp>
            <p:nvSpPr>
              <p:cNvPr id="20" name="Text 163">
                <a:extLst>
                  <a:ext uri="{FF2B5EF4-FFF2-40B4-BE49-F238E27FC236}">
                    <a16:creationId xmlns="" xmlns:a16="http://schemas.microsoft.com/office/drawing/2014/main" id="{21CEEF78-059A-4F32-BFA9-EA3B80B0ED85}"/>
                  </a:ext>
                </a:extLst>
              </p:cNvPr>
              <p:cNvSpPr txBox="1"/>
              <p:nvPr/>
            </p:nvSpPr>
            <p:spPr bwMode="auto">
              <a:xfrm>
                <a:off x="5404657" y="4333043"/>
                <a:ext cx="2628308" cy="584200"/>
              </a:xfrm>
              <a:prstGeom prst="rect">
                <a:avLst/>
              </a:prstGeom>
              <a:noFill/>
            </p:spPr>
            <p:txBody>
              <a:bodyPr lIns="0" tIns="0" rIns="0" bIns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600" b="1" kern="0" dirty="0">
                    <a:solidFill>
                      <a:srgbClr val="000000"/>
                    </a:solidFill>
                  </a:rPr>
                  <a:t>GAPOKTAN BERSAMA</a:t>
                </a:r>
                <a:endParaRPr sz="1600" b="1" kern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Text 164">
                <a:extLst>
                  <a:ext uri="{FF2B5EF4-FFF2-40B4-BE49-F238E27FC236}">
                    <a16:creationId xmlns="" xmlns:a16="http://schemas.microsoft.com/office/drawing/2014/main" id="{F9E87A01-B053-45BE-9184-27BE93962864}"/>
                  </a:ext>
                </a:extLst>
              </p:cNvPr>
              <p:cNvSpPr txBox="1"/>
              <p:nvPr/>
            </p:nvSpPr>
            <p:spPr bwMode="auto">
              <a:xfrm>
                <a:off x="7741445" y="4829253"/>
                <a:ext cx="2555874" cy="274638"/>
              </a:xfrm>
              <a:prstGeom prst="rect">
                <a:avLst/>
              </a:prstGeom>
              <a:noFill/>
            </p:spPr>
            <p:txBody>
              <a:bodyPr lIns="0" tIns="0" rIns="0" bIns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sz="1600" b="1" kern="0" dirty="0" err="1">
                    <a:solidFill>
                      <a:srgbClr val="000000"/>
                    </a:solidFill>
                  </a:rPr>
                  <a:t>Korporasi</a:t>
                </a:r>
                <a:r>
                  <a:rPr lang="en-ID" sz="1600" b="1" kern="0" dirty="0">
                    <a:solidFill>
                      <a:srgbClr val="000000"/>
                    </a:solidFill>
                  </a:rPr>
                  <a:t> </a:t>
                </a:r>
                <a:r>
                  <a:rPr lang="en-ID" sz="1600" b="1" kern="0" dirty="0" err="1">
                    <a:solidFill>
                      <a:srgbClr val="000000"/>
                    </a:solidFill>
                  </a:rPr>
                  <a:t>Petani</a:t>
                </a:r>
                <a:endParaRPr sz="1600" b="1" kern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Rectangle">
                <a:extLst>
                  <a:ext uri="{FF2B5EF4-FFF2-40B4-BE49-F238E27FC236}">
                    <a16:creationId xmlns="" xmlns:a16="http://schemas.microsoft.com/office/drawing/2014/main" id="{C2585698-9163-4E1F-B3E1-A073DDE07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0263" y="1689100"/>
                <a:ext cx="1155700" cy="2120900"/>
              </a:xfrm>
              <a:prstGeom prst="round2DiagRect">
                <a:avLst/>
              </a:prstGeom>
              <a:noFill/>
              <a:ln w="28575" cap="flat">
                <a:solidFill>
                  <a:srgbClr val="00B0F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d-ID">
                  <a:solidFill>
                    <a:prstClr val="black"/>
                  </a:solidFill>
                </a:endParaRPr>
              </a:p>
            </p:txBody>
          </p:sp>
          <p:pic>
            <p:nvPicPr>
              <p:cNvPr id="23" name="Picture 28">
                <a:extLst>
                  <a:ext uri="{FF2B5EF4-FFF2-40B4-BE49-F238E27FC236}">
                    <a16:creationId xmlns="" xmlns:a16="http://schemas.microsoft.com/office/drawing/2014/main" id="{2736F611-801F-468E-A911-8F12C6D917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1550" y="1724025"/>
                <a:ext cx="793750" cy="428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Text 165">
                <a:extLst>
                  <a:ext uri="{FF2B5EF4-FFF2-40B4-BE49-F238E27FC236}">
                    <a16:creationId xmlns="" xmlns:a16="http://schemas.microsoft.com/office/drawing/2014/main" id="{3F4FEFF3-F616-4D96-9C6E-D913A9E9AE98}"/>
                  </a:ext>
                </a:extLst>
              </p:cNvPr>
              <p:cNvSpPr txBox="1"/>
              <p:nvPr/>
            </p:nvSpPr>
            <p:spPr bwMode="auto">
              <a:xfrm>
                <a:off x="3344863" y="2274888"/>
                <a:ext cx="1193800" cy="230187"/>
              </a:xfrm>
              <a:prstGeom prst="rect">
                <a:avLst/>
              </a:prstGeom>
              <a:noFill/>
            </p:spPr>
            <p:txBody>
              <a:bodyPr lIns="0" tIns="0" rIns="0" bIns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sz="900" b="1" kern="0" dirty="0">
                    <a:solidFill>
                      <a:srgbClr val="000000"/>
                    </a:solidFill>
                  </a:rPr>
                  <a:t>Sa</a:t>
                </a:r>
                <a:r>
                  <a:rPr lang="en-ID" sz="900" b="1" kern="0" dirty="0">
                    <a:solidFill>
                      <a:srgbClr val="000000"/>
                    </a:solidFill>
                  </a:rPr>
                  <a:t>r</a:t>
                </a:r>
                <a:r>
                  <a:rPr sz="900" b="1" kern="0" dirty="0" err="1">
                    <a:solidFill>
                      <a:srgbClr val="000000"/>
                    </a:solidFill>
                  </a:rPr>
                  <a:t>pr</a:t>
                </a:r>
                <a:r>
                  <a:rPr lang="en-ID" sz="900" b="1" kern="0" dirty="0">
                    <a:solidFill>
                      <a:srgbClr val="000000"/>
                    </a:solidFill>
                  </a:rPr>
                  <a:t>as &amp; pendukung lain</a:t>
                </a:r>
                <a:endParaRPr sz="900" b="1" kern="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25" name="Picture 30">
                <a:extLst>
                  <a:ext uri="{FF2B5EF4-FFF2-40B4-BE49-F238E27FC236}">
                    <a16:creationId xmlns="" xmlns:a16="http://schemas.microsoft.com/office/drawing/2014/main" id="{6DE9D64A-02EF-4A08-9FE0-E8DF91561E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0600" y="2584450"/>
                <a:ext cx="801688" cy="485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Text 166">
                <a:extLst>
                  <a:ext uri="{FF2B5EF4-FFF2-40B4-BE49-F238E27FC236}">
                    <a16:creationId xmlns="" xmlns:a16="http://schemas.microsoft.com/office/drawing/2014/main" id="{25ED4580-FB86-4FC9-B971-2F5D4FE8D4EE}"/>
                  </a:ext>
                </a:extLst>
              </p:cNvPr>
              <p:cNvSpPr txBox="1"/>
              <p:nvPr/>
            </p:nvSpPr>
            <p:spPr bwMode="auto">
              <a:xfrm>
                <a:off x="3629025" y="3074988"/>
                <a:ext cx="769938" cy="136525"/>
              </a:xfrm>
              <a:prstGeom prst="rect">
                <a:avLst/>
              </a:prstGeom>
              <a:noFill/>
            </p:spPr>
            <p:txBody>
              <a:bodyPr lIns="0" tIns="0" rIns="0" bIns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050" b="1" kern="0" dirty="0" err="1">
                    <a:solidFill>
                      <a:srgbClr val="000000"/>
                    </a:solidFill>
                  </a:rPr>
                  <a:t>Alsintan</a:t>
                </a:r>
                <a:endParaRPr sz="1050" b="1" kern="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27" name="Picture 34">
                <a:extLst>
                  <a:ext uri="{FF2B5EF4-FFF2-40B4-BE49-F238E27FC236}">
                    <a16:creationId xmlns="" xmlns:a16="http://schemas.microsoft.com/office/drawing/2014/main" id="{A14561C9-22D6-4154-A4F4-53D023C5F5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8850" y="3230563"/>
                <a:ext cx="852488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Text 168">
                <a:extLst>
                  <a:ext uri="{FF2B5EF4-FFF2-40B4-BE49-F238E27FC236}">
                    <a16:creationId xmlns="" xmlns:a16="http://schemas.microsoft.com/office/drawing/2014/main" id="{924445E7-0FD1-438A-BAA2-BA5CCC565A58}"/>
                  </a:ext>
                </a:extLst>
              </p:cNvPr>
              <p:cNvSpPr txBox="1"/>
              <p:nvPr/>
            </p:nvSpPr>
            <p:spPr bwMode="auto">
              <a:xfrm>
                <a:off x="3341688" y="3556000"/>
                <a:ext cx="1198562" cy="247650"/>
              </a:xfrm>
              <a:prstGeom prst="rect">
                <a:avLst/>
              </a:prstGeom>
              <a:noFill/>
            </p:spPr>
            <p:txBody>
              <a:bodyPr lIns="0" tIns="0" rIns="0" bIns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sz="1000" b="1" kern="0" dirty="0">
                    <a:solidFill>
                      <a:srgbClr val="000000"/>
                    </a:solidFill>
                  </a:rPr>
                  <a:t>Tenaga kerja</a:t>
                </a: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="" xmlns:a16="http://schemas.microsoft.com/office/drawing/2014/main" id="{98AAA1A5-49A9-4BFC-8BB0-1B626665C4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123455" y="2690244"/>
                <a:ext cx="1127126" cy="846146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30" name="Text 169">
                <a:extLst>
                  <a:ext uri="{FF2B5EF4-FFF2-40B4-BE49-F238E27FC236}">
                    <a16:creationId xmlns="" xmlns:a16="http://schemas.microsoft.com/office/drawing/2014/main" id="{7F3FA3B9-675E-406A-AB4A-329666F0F632}"/>
                  </a:ext>
                </a:extLst>
              </p:cNvPr>
              <p:cNvSpPr txBox="1"/>
              <p:nvPr/>
            </p:nvSpPr>
            <p:spPr bwMode="auto">
              <a:xfrm>
                <a:off x="4952814" y="3594012"/>
                <a:ext cx="1463862" cy="275832"/>
              </a:xfrm>
              <a:prstGeom prst="rect">
                <a:avLst/>
              </a:prstGeom>
              <a:noFill/>
            </p:spPr>
            <p:txBody>
              <a:bodyPr lIns="0" tIns="0" rIns="0" bIns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ID" sz="1100" b="1" kern="0" dirty="0">
                    <a:solidFill>
                      <a:prstClr val="black"/>
                    </a:solidFill>
                  </a:rPr>
                  <a:t>Poktan/Gapoktan </a:t>
                </a:r>
                <a:endParaRPr sz="1100" b="1" kern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Function">
                <a:extLst>
                  <a:ext uri="{FF2B5EF4-FFF2-40B4-BE49-F238E27FC236}">
                    <a16:creationId xmlns="" xmlns:a16="http://schemas.microsoft.com/office/drawing/2014/main" id="{AAB51DCD-7F05-4465-9B75-6DEB6DC1C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4825" y="1568450"/>
                <a:ext cx="5148263" cy="3322638"/>
              </a:xfrm>
              <a:custGeom>
                <a:avLst/>
                <a:gdLst>
                  <a:gd name="T0" fmla="*/ 4215325 w 4258338"/>
                  <a:gd name="T1" fmla="*/ 4574840 h 2832137"/>
                  <a:gd name="T2" fmla="*/ 4215325 w 4258338"/>
                  <a:gd name="T3" fmla="*/ 0 h 2832137"/>
                  <a:gd name="T4" fmla="*/ 8430648 w 4258338"/>
                  <a:gd name="T5" fmla="*/ 2287421 h 2832137"/>
                  <a:gd name="T6" fmla="*/ 0 w 4258338"/>
                  <a:gd name="T7" fmla="*/ 2287421 h 2832137"/>
                  <a:gd name="T8" fmla="*/ 4215325 w 4258338"/>
                  <a:gd name="T9" fmla="*/ 2287421 h 2832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58338"/>
                  <a:gd name="T16" fmla="*/ 0 h 2832137"/>
                  <a:gd name="T17" fmla="*/ 4258338 w 4258338"/>
                  <a:gd name="T18" fmla="*/ 2832137 h 28321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58338" h="2832137">
                    <a:moveTo>
                      <a:pt x="3747337" y="2832137"/>
                    </a:moveTo>
                    <a:cubicBezTo>
                      <a:pt x="4029563" y="2832137"/>
                      <a:pt x="4258338" y="2603362"/>
                      <a:pt x="4258338" y="2321136"/>
                    </a:cubicBezTo>
                    <a:lnTo>
                      <a:pt x="4258338" y="511001"/>
                    </a:lnTo>
                    <a:cubicBezTo>
                      <a:pt x="4258338" y="228775"/>
                      <a:pt x="4029563" y="0"/>
                      <a:pt x="3747337" y="0"/>
                    </a:cubicBezTo>
                    <a:lnTo>
                      <a:pt x="511001" y="0"/>
                    </a:lnTo>
                    <a:cubicBezTo>
                      <a:pt x="228775" y="0"/>
                      <a:pt x="0" y="228775"/>
                      <a:pt x="0" y="511001"/>
                    </a:cubicBezTo>
                    <a:lnTo>
                      <a:pt x="0" y="2321136"/>
                    </a:lnTo>
                    <a:cubicBezTo>
                      <a:pt x="0" y="2603362"/>
                      <a:pt x="228775" y="2832137"/>
                      <a:pt x="511001" y="2832137"/>
                    </a:cubicBezTo>
                    <a:lnTo>
                      <a:pt x="3747337" y="2832137"/>
                    </a:lnTo>
                    <a:close/>
                  </a:path>
                </a:pathLst>
              </a:custGeom>
              <a:noFill/>
              <a:ln w="50667" cap="flat">
                <a:solidFill>
                  <a:srgbClr val="FF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D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Informational or Material">
                <a:extLst>
                  <a:ext uri="{FF2B5EF4-FFF2-40B4-BE49-F238E27FC236}">
                    <a16:creationId xmlns="" xmlns:a16="http://schemas.microsoft.com/office/drawing/2014/main" id="{D11420B3-0EF7-44CF-B532-B20F26C9F9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1938" y="1336675"/>
                <a:ext cx="7448550" cy="3819525"/>
              </a:xfrm>
              <a:custGeom>
                <a:avLst/>
                <a:gdLst>
                  <a:gd name="T0" fmla="*/ 5952438 w 6314069"/>
                  <a:gd name="T1" fmla="*/ 4599880 h 3480800"/>
                  <a:gd name="T2" fmla="*/ 5952438 w 6314069"/>
                  <a:gd name="T3" fmla="*/ 0 h 3480800"/>
                  <a:gd name="T4" fmla="*/ 11904874 w 6314069"/>
                  <a:gd name="T5" fmla="*/ 2299939 h 3480800"/>
                  <a:gd name="T6" fmla="*/ 0 w 6314069"/>
                  <a:gd name="T7" fmla="*/ 2299939 h 3480800"/>
                  <a:gd name="T8" fmla="*/ 5952438 w 6314069"/>
                  <a:gd name="T9" fmla="*/ 2299939 h 34808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14069"/>
                  <a:gd name="T16" fmla="*/ 0 h 3480800"/>
                  <a:gd name="T17" fmla="*/ 6314069 w 6314069"/>
                  <a:gd name="T18" fmla="*/ 3480800 h 34808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14069" h="3480800">
                    <a:moveTo>
                      <a:pt x="6314069" y="3480800"/>
                    </a:moveTo>
                    <a:lnTo>
                      <a:pt x="6314069" y="0"/>
                    </a:lnTo>
                    <a:lnTo>
                      <a:pt x="0" y="0"/>
                    </a:lnTo>
                    <a:lnTo>
                      <a:pt x="0" y="3480800"/>
                    </a:lnTo>
                    <a:lnTo>
                      <a:pt x="6314069" y="3480800"/>
                    </a:lnTo>
                    <a:close/>
                  </a:path>
                </a:pathLst>
              </a:custGeom>
              <a:noFill/>
              <a:ln w="50667" cap="flat">
                <a:solidFill>
                  <a:srgbClr val="7030A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D">
                  <a:solidFill>
                    <a:prstClr val="black"/>
                  </a:solidFill>
                </a:endParaRPr>
              </a:p>
            </p:txBody>
          </p:sp>
          <p:pic>
            <p:nvPicPr>
              <p:cNvPr id="33" name="Picture 43">
                <a:extLst>
                  <a:ext uri="{FF2B5EF4-FFF2-40B4-BE49-F238E27FC236}">
                    <a16:creationId xmlns="" xmlns:a16="http://schemas.microsoft.com/office/drawing/2014/main" id="{0210C434-A34E-4B82-835E-F9D81D922A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6075" y="5427663"/>
                <a:ext cx="1038225" cy="717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44">
                <a:extLst>
                  <a:ext uri="{FF2B5EF4-FFF2-40B4-BE49-F238E27FC236}">
                    <a16:creationId xmlns="" xmlns:a16="http://schemas.microsoft.com/office/drawing/2014/main" id="{332048F6-D907-4009-B6CD-29D049E5B6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33875" y="5453063"/>
                <a:ext cx="1111250" cy="666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45">
                <a:extLst>
                  <a:ext uri="{FF2B5EF4-FFF2-40B4-BE49-F238E27FC236}">
                    <a16:creationId xmlns="" xmlns:a16="http://schemas.microsoft.com/office/drawing/2014/main" id="{3028B4D7-B766-4BF5-947B-A91C4F37C7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95975" y="5432425"/>
                <a:ext cx="1217613" cy="708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46">
                <a:extLst>
                  <a:ext uri="{FF2B5EF4-FFF2-40B4-BE49-F238E27FC236}">
                    <a16:creationId xmlns="" xmlns:a16="http://schemas.microsoft.com/office/drawing/2014/main" id="{3C7E74E8-8669-453E-A443-306F9446A6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07288" y="5413375"/>
                <a:ext cx="1114425" cy="746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47">
                <a:extLst>
                  <a:ext uri="{FF2B5EF4-FFF2-40B4-BE49-F238E27FC236}">
                    <a16:creationId xmlns="" xmlns:a16="http://schemas.microsoft.com/office/drawing/2014/main" id="{B50967B6-8778-49F1-91A2-5D2F4142ED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0938" y="5394325"/>
                <a:ext cx="1239837" cy="784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Rounded Rectangle">
                <a:extLst>
                  <a:ext uri="{FF2B5EF4-FFF2-40B4-BE49-F238E27FC236}">
                    <a16:creationId xmlns="" xmlns:a16="http://schemas.microsoft.com/office/drawing/2014/main" id="{3B1A9355-5EB9-4173-82B8-D1DFA2588E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1938" y="5273675"/>
                <a:ext cx="7448550" cy="1100138"/>
              </a:xfrm>
              <a:custGeom>
                <a:avLst/>
                <a:gdLst>
                  <a:gd name="T0" fmla="*/ 5892510 w 6339866"/>
                  <a:gd name="T1" fmla="*/ 1324903 h 1003200"/>
                  <a:gd name="T2" fmla="*/ 5892510 w 6339866"/>
                  <a:gd name="T3" fmla="*/ 0 h 1003200"/>
                  <a:gd name="T4" fmla="*/ 11785019 w 6339866"/>
                  <a:gd name="T5" fmla="*/ 662452 h 1003200"/>
                  <a:gd name="T6" fmla="*/ 0 w 6339866"/>
                  <a:gd name="T7" fmla="*/ 662452 h 1003200"/>
                  <a:gd name="T8" fmla="*/ 5892510 w 6339866"/>
                  <a:gd name="T9" fmla="*/ 662452 h 10032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39866"/>
                  <a:gd name="T16" fmla="*/ 0 h 1003200"/>
                  <a:gd name="T17" fmla="*/ 6339866 w 6339866"/>
                  <a:gd name="T18" fmla="*/ 1003200 h 10032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39866" h="1003200">
                    <a:moveTo>
                      <a:pt x="6253693" y="1003200"/>
                    </a:moveTo>
                    <a:cubicBezTo>
                      <a:pt x="6301286" y="1003200"/>
                      <a:pt x="6339866" y="964620"/>
                      <a:pt x="6339866" y="917027"/>
                    </a:cubicBezTo>
                    <a:lnTo>
                      <a:pt x="6339866" y="86173"/>
                    </a:lnTo>
                    <a:cubicBezTo>
                      <a:pt x="6339866" y="38580"/>
                      <a:pt x="6301286" y="0"/>
                      <a:pt x="6253693" y="0"/>
                    </a:cubicBezTo>
                    <a:lnTo>
                      <a:pt x="86173" y="0"/>
                    </a:lnTo>
                    <a:cubicBezTo>
                      <a:pt x="38580" y="0"/>
                      <a:pt x="0" y="38580"/>
                      <a:pt x="0" y="86173"/>
                    </a:cubicBezTo>
                    <a:lnTo>
                      <a:pt x="0" y="917027"/>
                    </a:lnTo>
                    <a:cubicBezTo>
                      <a:pt x="0" y="964620"/>
                      <a:pt x="38580" y="1003200"/>
                      <a:pt x="86173" y="1003200"/>
                    </a:cubicBezTo>
                    <a:lnTo>
                      <a:pt x="6253693" y="1003200"/>
                    </a:lnTo>
                    <a:close/>
                  </a:path>
                </a:pathLst>
              </a:custGeom>
              <a:noFill/>
              <a:ln w="20267" cap="flat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D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Text 171">
                <a:extLst>
                  <a:ext uri="{FF2B5EF4-FFF2-40B4-BE49-F238E27FC236}">
                    <a16:creationId xmlns="" xmlns:a16="http://schemas.microsoft.com/office/drawing/2014/main" id="{40550E27-76C0-40F2-9119-B994604CAA4C}"/>
                  </a:ext>
                </a:extLst>
              </p:cNvPr>
              <p:cNvSpPr txBox="1"/>
              <p:nvPr/>
            </p:nvSpPr>
            <p:spPr bwMode="auto">
              <a:xfrm>
                <a:off x="2886075" y="6219825"/>
                <a:ext cx="962025" cy="125413"/>
              </a:xfrm>
              <a:prstGeom prst="rect">
                <a:avLst/>
              </a:prstGeom>
              <a:noFill/>
            </p:spPr>
            <p:txBody>
              <a:bodyPr lIns="0" tIns="0" rIns="0" bIns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sz="1200" b="1" kern="0" dirty="0">
                    <a:solidFill>
                      <a:srgbClr val="000000"/>
                    </a:solidFill>
                  </a:rPr>
                  <a:t>Asuransi</a:t>
                </a:r>
              </a:p>
            </p:txBody>
          </p:sp>
          <p:sp>
            <p:nvSpPr>
              <p:cNvPr id="40" name="Text 172">
                <a:extLst>
                  <a:ext uri="{FF2B5EF4-FFF2-40B4-BE49-F238E27FC236}">
                    <a16:creationId xmlns="" xmlns:a16="http://schemas.microsoft.com/office/drawing/2014/main" id="{D02FAEDF-B0F6-4988-B491-FDE05BBAF108}"/>
                  </a:ext>
                </a:extLst>
              </p:cNvPr>
              <p:cNvSpPr txBox="1"/>
              <p:nvPr/>
            </p:nvSpPr>
            <p:spPr bwMode="auto">
              <a:xfrm>
                <a:off x="4208463" y="6145213"/>
                <a:ext cx="1273175" cy="200025"/>
              </a:xfrm>
              <a:prstGeom prst="rect">
                <a:avLst/>
              </a:prstGeom>
              <a:noFill/>
            </p:spPr>
            <p:txBody>
              <a:bodyPr lIns="0" tIns="0" rIns="0" bIns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sz="1200" b="1" kern="0" dirty="0">
                    <a:solidFill>
                      <a:srgbClr val="000000"/>
                    </a:solidFill>
                  </a:rPr>
                  <a:t>Pembiayaan</a:t>
                </a:r>
              </a:p>
            </p:txBody>
          </p:sp>
          <p:sp>
            <p:nvSpPr>
              <p:cNvPr id="41" name="Text 173">
                <a:extLst>
                  <a:ext uri="{FF2B5EF4-FFF2-40B4-BE49-F238E27FC236}">
                    <a16:creationId xmlns="" xmlns:a16="http://schemas.microsoft.com/office/drawing/2014/main" id="{6D428F90-1BA0-4E43-B553-245A0431A281}"/>
                  </a:ext>
                </a:extLst>
              </p:cNvPr>
              <p:cNvSpPr txBox="1"/>
              <p:nvPr/>
            </p:nvSpPr>
            <p:spPr bwMode="auto">
              <a:xfrm>
                <a:off x="5618956" y="6177981"/>
                <a:ext cx="1708150" cy="200025"/>
              </a:xfrm>
              <a:prstGeom prst="rect">
                <a:avLst/>
              </a:prstGeom>
              <a:noFill/>
            </p:spPr>
            <p:txBody>
              <a:bodyPr lIns="0" tIns="0" rIns="0" bIns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ID" sz="1200" b="1" kern="0" dirty="0" err="1">
                    <a:solidFill>
                      <a:srgbClr val="000000"/>
                    </a:solidFill>
                  </a:rPr>
                  <a:t>Kostratani</a:t>
                </a:r>
                <a:endParaRPr sz="1200" b="1" kern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Text 174">
                <a:extLst>
                  <a:ext uri="{FF2B5EF4-FFF2-40B4-BE49-F238E27FC236}">
                    <a16:creationId xmlns="" xmlns:a16="http://schemas.microsoft.com/office/drawing/2014/main" id="{3D0357D2-F87E-4428-90A1-F2847F28F232}"/>
                  </a:ext>
                </a:extLst>
              </p:cNvPr>
              <p:cNvSpPr txBox="1"/>
              <p:nvPr/>
            </p:nvSpPr>
            <p:spPr bwMode="auto">
              <a:xfrm>
                <a:off x="7267575" y="6145213"/>
                <a:ext cx="1593850" cy="200025"/>
              </a:xfrm>
              <a:prstGeom prst="rect">
                <a:avLst/>
              </a:prstGeom>
              <a:noFill/>
            </p:spPr>
            <p:txBody>
              <a:bodyPr lIns="0" tIns="0" rIns="0" bIns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sz="1200" b="1" kern="0" dirty="0">
                    <a:solidFill>
                      <a:srgbClr val="000000"/>
                    </a:solidFill>
                  </a:rPr>
                  <a:t>Sertifikasi</a:t>
                </a:r>
              </a:p>
            </p:txBody>
          </p:sp>
          <p:sp>
            <p:nvSpPr>
              <p:cNvPr id="43" name="Rectangle">
                <a:extLst>
                  <a:ext uri="{FF2B5EF4-FFF2-40B4-BE49-F238E27FC236}">
                    <a16:creationId xmlns="" xmlns:a16="http://schemas.microsoft.com/office/drawing/2014/main" id="{691A7C8B-4DA1-46A9-B846-80E10CF200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6513" y="912813"/>
                <a:ext cx="7767637" cy="5627687"/>
              </a:xfrm>
              <a:custGeom>
                <a:avLst/>
                <a:gdLst>
                  <a:gd name="T0" fmla="*/ 6188529 w 6604400"/>
                  <a:gd name="T1" fmla="*/ 7123064 h 4879200"/>
                  <a:gd name="T2" fmla="*/ 6188529 w 6604400"/>
                  <a:gd name="T3" fmla="*/ 0 h 4879200"/>
                  <a:gd name="T4" fmla="*/ 12377056 w 6604400"/>
                  <a:gd name="T5" fmla="*/ 3561533 h 4879200"/>
                  <a:gd name="T6" fmla="*/ 0 w 6604400"/>
                  <a:gd name="T7" fmla="*/ 3561533 h 4879200"/>
                  <a:gd name="T8" fmla="*/ 6188529 w 6604400"/>
                  <a:gd name="T9" fmla="*/ 3561533 h 48792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04400"/>
                  <a:gd name="T16" fmla="*/ 0 h 4879200"/>
                  <a:gd name="T17" fmla="*/ 6604400 w 6604400"/>
                  <a:gd name="T18" fmla="*/ 4879200 h 48792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04400" h="4879200">
                    <a:moveTo>
                      <a:pt x="6604400" y="4879200"/>
                    </a:moveTo>
                    <a:lnTo>
                      <a:pt x="6604400" y="0"/>
                    </a:lnTo>
                    <a:lnTo>
                      <a:pt x="0" y="0"/>
                    </a:lnTo>
                    <a:lnTo>
                      <a:pt x="0" y="4879200"/>
                    </a:lnTo>
                    <a:lnTo>
                      <a:pt x="6604400" y="4879200"/>
                    </a:lnTo>
                    <a:close/>
                  </a:path>
                </a:pathLst>
              </a:custGeom>
              <a:noFill/>
              <a:ln w="30400" cap="flat">
                <a:solidFill>
                  <a:srgbClr val="C26383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D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Open end arrow">
                <a:extLst>
                  <a:ext uri="{FF2B5EF4-FFF2-40B4-BE49-F238E27FC236}">
                    <a16:creationId xmlns="" xmlns:a16="http://schemas.microsoft.com/office/drawing/2014/main" id="{CE11EAC0-5B4A-474E-BC58-5E479C0FB8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34300" y="2990850"/>
                <a:ext cx="712788" cy="420688"/>
              </a:xfrm>
              <a:custGeom>
                <a:avLst/>
                <a:gdLst>
                  <a:gd name="T0" fmla="*/ 0 w 336658"/>
                  <a:gd name="T1" fmla="*/ 126207 h 383466"/>
                  <a:gd name="T2" fmla="*/ 392034 w 336658"/>
                  <a:gd name="T3" fmla="*/ 126207 h 383466"/>
                  <a:gd name="T4" fmla="*/ 392034 w 336658"/>
                  <a:gd name="T5" fmla="*/ 0 h 383466"/>
                  <a:gd name="T6" fmla="*/ 712788 w 336658"/>
                  <a:gd name="T7" fmla="*/ 210344 h 383466"/>
                  <a:gd name="T8" fmla="*/ 392034 w 336658"/>
                  <a:gd name="T9" fmla="*/ 420688 h 383466"/>
                  <a:gd name="T10" fmla="*/ 392034 w 336658"/>
                  <a:gd name="T11" fmla="*/ 294481 h 383466"/>
                  <a:gd name="T12" fmla="*/ 0 w 336658"/>
                  <a:gd name="T13" fmla="*/ 294481 h 3834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6658"/>
                  <a:gd name="T22" fmla="*/ 0 h 383466"/>
                  <a:gd name="T23" fmla="*/ 336658 w 336658"/>
                  <a:gd name="T24" fmla="*/ 383466 h 38346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6658" h="383466">
                    <a:moveTo>
                      <a:pt x="0" y="115040"/>
                    </a:moveTo>
                    <a:lnTo>
                      <a:pt x="185162" y="115040"/>
                    </a:lnTo>
                    <a:lnTo>
                      <a:pt x="185162" y="0"/>
                    </a:lnTo>
                    <a:lnTo>
                      <a:pt x="336658" y="191733"/>
                    </a:lnTo>
                    <a:lnTo>
                      <a:pt x="185162" y="383466"/>
                    </a:lnTo>
                    <a:lnTo>
                      <a:pt x="185162" y="268426"/>
                    </a:lnTo>
                    <a:lnTo>
                      <a:pt x="0" y="268426"/>
                    </a:lnTo>
                  </a:path>
                </a:pathLst>
              </a:custGeom>
              <a:solidFill>
                <a:srgbClr val="0042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0667" cap="flat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D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Arrow: Down 55">
                <a:extLst>
                  <a:ext uri="{FF2B5EF4-FFF2-40B4-BE49-F238E27FC236}">
                    <a16:creationId xmlns="" xmlns:a16="http://schemas.microsoft.com/office/drawing/2014/main" id="{27EA9BA9-915C-4CDD-980E-D71D7A86EBAC}"/>
                  </a:ext>
                </a:extLst>
              </p:cNvPr>
              <p:cNvSpPr/>
              <p:nvPr/>
            </p:nvSpPr>
            <p:spPr bwMode="auto">
              <a:xfrm rot="16200000">
                <a:off x="6221413" y="3024188"/>
                <a:ext cx="455612" cy="341312"/>
              </a:xfrm>
              <a:prstGeom prst="downArrow">
                <a:avLst/>
              </a:prstGeom>
              <a:solidFill>
                <a:srgbClr val="70AD47">
                  <a:lumMod val="5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D" kern="0" dirty="0">
                  <a:solidFill>
                    <a:prstClr val="white"/>
                  </a:solidFill>
                  <a:highlight>
                    <a:srgbClr val="008000"/>
                  </a:highlight>
                </a:endParaRPr>
              </a:p>
            </p:txBody>
          </p:sp>
          <p:sp>
            <p:nvSpPr>
              <p:cNvPr id="46" name="Rectangle 56">
                <a:extLst>
                  <a:ext uri="{FF2B5EF4-FFF2-40B4-BE49-F238E27FC236}">
                    <a16:creationId xmlns="" xmlns:a16="http://schemas.microsoft.com/office/drawing/2014/main" id="{10D2FE8E-3916-4928-96BD-E4C60A101A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5588" y="3479800"/>
                <a:ext cx="1212850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r>
                  <a:rPr lang="en-ID" altLang="en-US" sz="1400" b="1" dirty="0" err="1">
                    <a:solidFill>
                      <a:srgbClr val="000000"/>
                    </a:solidFill>
                  </a:rPr>
                  <a:t>Budidaya</a:t>
                </a:r>
                <a:endParaRPr lang="en-ID" altLang="en-US" sz="1400" b="1" dirty="0">
                  <a:solidFill>
                    <a:srgbClr val="000000"/>
                  </a:solidFill>
                </a:endParaRPr>
              </a:p>
              <a:p>
                <a:pPr algn="ctr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r>
                  <a:rPr lang="en-ID" altLang="en-US" sz="1400" b="1" dirty="0" err="1">
                    <a:solidFill>
                      <a:srgbClr val="000000"/>
                    </a:solidFill>
                  </a:rPr>
                  <a:t>Pertanian</a:t>
                </a:r>
                <a:endParaRPr lang="en-ID" altLang="en-US" sz="1400" b="1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47" name="Straight Connector 58">
                <a:extLst>
                  <a:ext uri="{FF2B5EF4-FFF2-40B4-BE49-F238E27FC236}">
                    <a16:creationId xmlns="" xmlns:a16="http://schemas.microsoft.com/office/drawing/2014/main" id="{1B62E195-3895-445C-BB53-23DCF07E1F1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10747375" y="1747838"/>
                <a:ext cx="9525" cy="2917825"/>
              </a:xfrm>
              <a:prstGeom prst="line">
                <a:avLst/>
              </a:prstGeom>
              <a:noFill/>
              <a:ln w="38100" algn="ctr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pic>
            <p:nvPicPr>
              <p:cNvPr id="48" name="Picture 61">
                <a:extLst>
                  <a:ext uri="{FF2B5EF4-FFF2-40B4-BE49-F238E27FC236}">
                    <a16:creationId xmlns="" xmlns:a16="http://schemas.microsoft.com/office/drawing/2014/main" id="{F0DDB042-3622-49DD-893B-9C20044535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5179" t="24947" r="11761" b="19728"/>
              <a:stretch>
                <a:fillRect/>
              </a:stretch>
            </p:blipFill>
            <p:spPr bwMode="auto">
              <a:xfrm>
                <a:off x="11023942" y="1502569"/>
                <a:ext cx="947738" cy="560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9" name="Straight Arrow Connector 62">
                <a:extLst>
                  <a:ext uri="{FF2B5EF4-FFF2-40B4-BE49-F238E27FC236}">
                    <a16:creationId xmlns="" xmlns:a16="http://schemas.microsoft.com/office/drawing/2014/main" id="{97EE4754-0D52-4060-9929-ABCC8A71500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085388" y="3228975"/>
                <a:ext cx="852487" cy="0"/>
              </a:xfrm>
              <a:prstGeom prst="straightConnector1">
                <a:avLst/>
              </a:prstGeom>
              <a:noFill/>
              <a:ln w="38100" algn="ctr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" name="Straight Arrow Connector 63">
                <a:extLst>
                  <a:ext uri="{FF2B5EF4-FFF2-40B4-BE49-F238E27FC236}">
                    <a16:creationId xmlns="" xmlns:a16="http://schemas.microsoft.com/office/drawing/2014/main" id="{9151BADF-67EE-4B78-991B-DFF3F0AE3F2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0737850" y="4646613"/>
                <a:ext cx="201613" cy="3175"/>
              </a:xfrm>
              <a:prstGeom prst="straightConnector1">
                <a:avLst/>
              </a:prstGeom>
              <a:noFill/>
              <a:ln w="38100" algn="ctr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pic>
            <p:nvPicPr>
              <p:cNvPr id="51" name="Picture 50">
                <a:extLst>
                  <a:ext uri="{FF2B5EF4-FFF2-40B4-BE49-F238E27FC236}">
                    <a16:creationId xmlns="" xmlns:a16="http://schemas.microsoft.com/office/drawing/2014/main" id="{DA7A3133-4F67-40A8-B5C8-E91B9196D7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341336" y="1625908"/>
                <a:ext cx="688174" cy="479529"/>
              </a:xfrm>
              <a:prstGeom prst="roundRect">
                <a:avLst>
                  <a:gd name="adj" fmla="val 21902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cxnSp>
            <p:nvCxnSpPr>
              <p:cNvPr id="52" name="Straight Arrow Connector 66">
                <a:extLst>
                  <a:ext uri="{FF2B5EF4-FFF2-40B4-BE49-F238E27FC236}">
                    <a16:creationId xmlns="" xmlns:a16="http://schemas.microsoft.com/office/drawing/2014/main" id="{7166AF52-0DC1-418D-87CC-4EA8CE9C533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684838" y="2279650"/>
                <a:ext cx="0" cy="471488"/>
              </a:xfrm>
              <a:prstGeom prst="straightConnector1">
                <a:avLst/>
              </a:prstGeom>
              <a:noFill/>
              <a:ln w="38100" algn="ctr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3" name="Rectangle 67">
                <a:extLst>
                  <a:ext uri="{FF2B5EF4-FFF2-40B4-BE49-F238E27FC236}">
                    <a16:creationId xmlns="" xmlns:a16="http://schemas.microsoft.com/office/drawing/2014/main" id="{CEF7C9A5-8E05-46F2-B0C5-E23DA482E0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22900" y="2044700"/>
                <a:ext cx="557213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r>
                  <a:rPr lang="en-ID" altLang="en-US" sz="1400" b="1">
                    <a:solidFill>
                      <a:srgbClr val="000000"/>
                    </a:solidFill>
                  </a:rPr>
                  <a:t>Petani</a:t>
                </a:r>
                <a:endParaRPr lang="en-ID" altLang="en-US" sz="1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="" xmlns:a16="http://schemas.microsoft.com/office/drawing/2014/main" id="{1E5FC391-BB48-4C2D-96A0-DA5D953C921E}"/>
                  </a:ext>
                </a:extLst>
              </p:cNvPr>
              <p:cNvGrpSpPr/>
              <p:nvPr/>
            </p:nvGrpSpPr>
            <p:grpSpPr bwMode="auto">
              <a:xfrm>
                <a:off x="5224619" y="2297549"/>
                <a:ext cx="376393" cy="333891"/>
                <a:chOff x="4193836" y="2238295"/>
                <a:chExt cx="513026" cy="413130"/>
              </a:xfrm>
              <a:solidFill>
                <a:srgbClr val="ED7D31">
                  <a:lumMod val="60000"/>
                  <a:lumOff val="40000"/>
                </a:srgbClr>
              </a:solidFill>
            </p:grpSpPr>
            <p:sp>
              <p:nvSpPr>
                <p:cNvPr id="92" name="Oval 91">
                  <a:extLst>
                    <a:ext uri="{FF2B5EF4-FFF2-40B4-BE49-F238E27FC236}">
                      <a16:creationId xmlns="" xmlns:a16="http://schemas.microsoft.com/office/drawing/2014/main" id="{993ECC1C-1F08-49BD-8749-F7FA2280C361}"/>
                    </a:ext>
                  </a:extLst>
                </p:cNvPr>
                <p:cNvSpPr/>
                <p:nvPr/>
              </p:nvSpPr>
              <p:spPr>
                <a:xfrm>
                  <a:off x="4193836" y="2238295"/>
                  <a:ext cx="513026" cy="41246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rgbClr val="ED7D31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ID" sz="1400" b="1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="" xmlns:a16="http://schemas.microsoft.com/office/drawing/2014/main" id="{73F62A8F-259B-4369-A91C-8A25C94D445C}"/>
                    </a:ext>
                  </a:extLst>
                </p:cNvPr>
                <p:cNvSpPr txBox="1"/>
                <p:nvPr/>
              </p:nvSpPr>
              <p:spPr>
                <a:xfrm>
                  <a:off x="4366295" y="2270584"/>
                  <a:ext cx="159567" cy="380841"/>
                </a:xfrm>
                <a:prstGeom prst="rect">
                  <a:avLst/>
                </a:prstGeom>
                <a:grpFill/>
              </p:spPr>
              <p:txBody>
                <a:bodyPr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400" b="1" kern="0" dirty="0">
                      <a:solidFill>
                        <a:prstClr val="black"/>
                      </a:solidFill>
                    </a:rPr>
                    <a:t>1</a:t>
                  </a:r>
                  <a:endParaRPr lang="en-ID" sz="1400" b="1" kern="0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5" name="Group 54">
                <a:extLst>
                  <a:ext uri="{FF2B5EF4-FFF2-40B4-BE49-F238E27FC236}">
                    <a16:creationId xmlns="" xmlns:a16="http://schemas.microsoft.com/office/drawing/2014/main" id="{23D31E24-05DF-4628-A174-437C28C0B009}"/>
                  </a:ext>
                </a:extLst>
              </p:cNvPr>
              <p:cNvGrpSpPr/>
              <p:nvPr/>
            </p:nvGrpSpPr>
            <p:grpSpPr bwMode="auto">
              <a:xfrm>
                <a:off x="4575575" y="2700346"/>
                <a:ext cx="365316" cy="307795"/>
                <a:chOff x="4204910" y="2270584"/>
                <a:chExt cx="497928" cy="380841"/>
              </a:xfrm>
              <a:solidFill>
                <a:srgbClr val="ED7D31">
                  <a:lumMod val="60000"/>
                  <a:lumOff val="40000"/>
                </a:srgbClr>
              </a:solidFill>
            </p:grpSpPr>
            <p:sp>
              <p:nvSpPr>
                <p:cNvPr id="90" name="Oval 89">
                  <a:extLst>
                    <a:ext uri="{FF2B5EF4-FFF2-40B4-BE49-F238E27FC236}">
                      <a16:creationId xmlns="" xmlns:a16="http://schemas.microsoft.com/office/drawing/2014/main" id="{AEFC3B7D-2222-4B98-9FAD-C7CA99B74BD8}"/>
                    </a:ext>
                  </a:extLst>
                </p:cNvPr>
                <p:cNvSpPr/>
                <p:nvPr/>
              </p:nvSpPr>
              <p:spPr>
                <a:xfrm>
                  <a:off x="4204910" y="2270584"/>
                  <a:ext cx="497928" cy="362793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rgbClr val="ED7D31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ID" sz="1400" b="1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" name="TextBox 90">
                  <a:extLst>
                    <a:ext uri="{FF2B5EF4-FFF2-40B4-BE49-F238E27FC236}">
                      <a16:creationId xmlns="" xmlns:a16="http://schemas.microsoft.com/office/drawing/2014/main" id="{AF373EF0-E1BD-4F20-8F99-949DC1B994FB}"/>
                    </a:ext>
                  </a:extLst>
                </p:cNvPr>
                <p:cNvSpPr txBox="1"/>
                <p:nvPr/>
              </p:nvSpPr>
              <p:spPr>
                <a:xfrm>
                  <a:off x="4366295" y="2270584"/>
                  <a:ext cx="159567" cy="380841"/>
                </a:xfrm>
                <a:prstGeom prst="rect">
                  <a:avLst/>
                </a:prstGeom>
                <a:grpFill/>
              </p:spPr>
              <p:txBody>
                <a:bodyPr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400" b="1" kern="0" dirty="0">
                      <a:solidFill>
                        <a:prstClr val="black"/>
                      </a:solidFill>
                    </a:rPr>
                    <a:t>2</a:t>
                  </a:r>
                  <a:endParaRPr lang="en-ID" sz="1400" b="1" kern="0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="" xmlns:a16="http://schemas.microsoft.com/office/drawing/2014/main" id="{8C77FC74-D630-4ECE-8886-1E350676F4F3}"/>
                  </a:ext>
                </a:extLst>
              </p:cNvPr>
              <p:cNvGrpSpPr/>
              <p:nvPr/>
            </p:nvGrpSpPr>
            <p:grpSpPr bwMode="auto">
              <a:xfrm>
                <a:off x="6237864" y="2631781"/>
                <a:ext cx="360067" cy="330270"/>
                <a:chOff x="4178632" y="2257784"/>
                <a:chExt cx="490773" cy="408649"/>
              </a:xfrm>
              <a:solidFill>
                <a:srgbClr val="ED7D31">
                  <a:lumMod val="60000"/>
                  <a:lumOff val="40000"/>
                </a:srgbClr>
              </a:solidFill>
            </p:grpSpPr>
            <p:sp>
              <p:nvSpPr>
                <p:cNvPr id="88" name="Oval 87">
                  <a:extLst>
                    <a:ext uri="{FF2B5EF4-FFF2-40B4-BE49-F238E27FC236}">
                      <a16:creationId xmlns="" xmlns:a16="http://schemas.microsoft.com/office/drawing/2014/main" id="{DADB3594-E001-4D0F-8B2D-E6FD43D6282E}"/>
                    </a:ext>
                  </a:extLst>
                </p:cNvPr>
                <p:cNvSpPr/>
                <p:nvPr/>
              </p:nvSpPr>
              <p:spPr>
                <a:xfrm>
                  <a:off x="4178632" y="2257784"/>
                  <a:ext cx="490773" cy="408649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rgbClr val="ED7D31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ID" sz="1400" b="1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="" xmlns:a16="http://schemas.microsoft.com/office/drawing/2014/main" id="{249E7630-A043-474B-9936-47953AA1A468}"/>
                    </a:ext>
                  </a:extLst>
                </p:cNvPr>
                <p:cNvSpPr txBox="1"/>
                <p:nvPr/>
              </p:nvSpPr>
              <p:spPr>
                <a:xfrm>
                  <a:off x="4366295" y="2270584"/>
                  <a:ext cx="159567" cy="380841"/>
                </a:xfrm>
                <a:prstGeom prst="rect">
                  <a:avLst/>
                </a:prstGeom>
                <a:grpFill/>
              </p:spPr>
              <p:txBody>
                <a:bodyPr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400" b="1" kern="0" dirty="0">
                      <a:solidFill>
                        <a:prstClr val="black"/>
                      </a:solidFill>
                    </a:rPr>
                    <a:t>4</a:t>
                  </a:r>
                  <a:endParaRPr lang="en-ID" sz="1400" b="1" kern="0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="" xmlns:a16="http://schemas.microsoft.com/office/drawing/2014/main" id="{2538C18C-1AF1-4B7A-8D8E-01FA7671981E}"/>
                  </a:ext>
                </a:extLst>
              </p:cNvPr>
              <p:cNvGrpSpPr/>
              <p:nvPr/>
            </p:nvGrpSpPr>
            <p:grpSpPr bwMode="auto">
              <a:xfrm>
                <a:off x="7782123" y="3320071"/>
                <a:ext cx="310424" cy="333892"/>
                <a:chOff x="4231192" y="2238294"/>
                <a:chExt cx="423110" cy="413131"/>
              </a:xfrm>
              <a:solidFill>
                <a:srgbClr val="ED7D31">
                  <a:lumMod val="60000"/>
                  <a:lumOff val="40000"/>
                </a:srgbClr>
              </a:solidFill>
            </p:grpSpPr>
            <p:sp>
              <p:nvSpPr>
                <p:cNvPr id="86" name="Oval 85">
                  <a:extLst>
                    <a:ext uri="{FF2B5EF4-FFF2-40B4-BE49-F238E27FC236}">
                      <a16:creationId xmlns="" xmlns:a16="http://schemas.microsoft.com/office/drawing/2014/main" id="{BE1E6FF4-5F96-4C45-9711-EFD2243B7F32}"/>
                    </a:ext>
                  </a:extLst>
                </p:cNvPr>
                <p:cNvSpPr/>
                <p:nvPr/>
              </p:nvSpPr>
              <p:spPr>
                <a:xfrm>
                  <a:off x="4231192" y="2238294"/>
                  <a:ext cx="423110" cy="41274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rgbClr val="ED7D31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ID" sz="1400" b="1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="" xmlns:a16="http://schemas.microsoft.com/office/drawing/2014/main" id="{128403BA-5CD2-4E40-B8F0-D152A2288513}"/>
                    </a:ext>
                  </a:extLst>
                </p:cNvPr>
                <p:cNvSpPr txBox="1"/>
                <p:nvPr/>
              </p:nvSpPr>
              <p:spPr>
                <a:xfrm>
                  <a:off x="4366295" y="2270584"/>
                  <a:ext cx="159567" cy="380841"/>
                </a:xfrm>
                <a:prstGeom prst="rect">
                  <a:avLst/>
                </a:prstGeom>
                <a:grpFill/>
              </p:spPr>
              <p:txBody>
                <a:bodyPr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400" b="1" kern="0" dirty="0">
                      <a:solidFill>
                        <a:prstClr val="black"/>
                      </a:solidFill>
                    </a:rPr>
                    <a:t>5</a:t>
                  </a:r>
                  <a:endParaRPr lang="en-ID" sz="1400" b="1" kern="0" dirty="0">
                    <a:solidFill>
                      <a:prstClr val="black"/>
                    </a:solidFill>
                  </a:endParaRPr>
                </a:p>
              </p:txBody>
            </p:sp>
          </p:grpSp>
          <p:pic>
            <p:nvPicPr>
              <p:cNvPr id="58" name="Picture 86">
                <a:extLst>
                  <a:ext uri="{FF2B5EF4-FFF2-40B4-BE49-F238E27FC236}">
                    <a16:creationId xmlns="" xmlns:a16="http://schemas.microsoft.com/office/drawing/2014/main" id="{EE3FDA36-CF6B-4AAD-B055-CFEEDAC571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08308" y="2600881"/>
                <a:ext cx="966788" cy="890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9" name="Group 90">
                <a:extLst>
                  <a:ext uri="{FF2B5EF4-FFF2-40B4-BE49-F238E27FC236}">
                    <a16:creationId xmlns="" xmlns:a16="http://schemas.microsoft.com/office/drawing/2014/main" id="{736AD3B9-2F70-495F-AB4E-55864F0CCB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70938" y="1520825"/>
                <a:ext cx="727075" cy="60325"/>
                <a:chOff x="7110178" y="1017721"/>
                <a:chExt cx="1155201" cy="96410"/>
              </a:xfrm>
            </p:grpSpPr>
            <p:sp>
              <p:nvSpPr>
                <p:cNvPr id="84" name="Freeform: Shape 92">
                  <a:extLst>
                    <a:ext uri="{FF2B5EF4-FFF2-40B4-BE49-F238E27FC236}">
                      <a16:creationId xmlns="" xmlns:a16="http://schemas.microsoft.com/office/drawing/2014/main" id="{DB4E05FC-D005-4434-BEF2-7436573638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10178" y="1106531"/>
                  <a:ext cx="217897" cy="7600"/>
                </a:xfrm>
                <a:custGeom>
                  <a:avLst/>
                  <a:gdLst>
                    <a:gd name="T0" fmla="*/ 0 w 217897"/>
                    <a:gd name="T1" fmla="*/ 0 h 7600"/>
                    <a:gd name="T2" fmla="*/ 217897 w 217897"/>
                    <a:gd name="T3" fmla="*/ 0 h 7600"/>
                    <a:gd name="T4" fmla="*/ 0 60000 65536"/>
                    <a:gd name="T5" fmla="*/ 0 60000 65536"/>
                    <a:gd name="T6" fmla="*/ 0 w 217897"/>
                    <a:gd name="T7" fmla="*/ 0 h 7600"/>
                    <a:gd name="T8" fmla="*/ 217897 w 217897"/>
                    <a:gd name="T9" fmla="*/ 7600 h 7600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7897" h="7600" fill="none">
                      <a:moveTo>
                        <a:pt x="0" y="0"/>
                      </a:moveTo>
                      <a:lnTo>
                        <a:pt x="217897" y="0"/>
                      </a:lnTo>
                    </a:path>
                  </a:pathLst>
                </a:custGeom>
                <a:solidFill>
                  <a:srgbClr val="FFFFFF"/>
                </a:solidFill>
                <a:ln w="7600" cap="flat">
                  <a:solidFill>
                    <a:srgbClr val="FFFFFF"/>
                  </a:solidFill>
                  <a:bevel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" name="Freeform: Shape 94">
                  <a:extLst>
                    <a:ext uri="{FF2B5EF4-FFF2-40B4-BE49-F238E27FC236}">
                      <a16:creationId xmlns="" xmlns:a16="http://schemas.microsoft.com/office/drawing/2014/main" id="{07E72662-6D9A-4756-86C7-636B8FB320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24231" y="1017721"/>
                  <a:ext cx="341148" cy="7600"/>
                </a:xfrm>
                <a:custGeom>
                  <a:avLst/>
                  <a:gdLst>
                    <a:gd name="T0" fmla="*/ 0 w 341148"/>
                    <a:gd name="T1" fmla="*/ 0 h 7600"/>
                    <a:gd name="T2" fmla="*/ 341148 w 341148"/>
                    <a:gd name="T3" fmla="*/ 0 h 7600"/>
                    <a:gd name="T4" fmla="*/ 0 60000 65536"/>
                    <a:gd name="T5" fmla="*/ 0 60000 65536"/>
                    <a:gd name="T6" fmla="*/ 0 w 341148"/>
                    <a:gd name="T7" fmla="*/ 0 h 7600"/>
                    <a:gd name="T8" fmla="*/ 341148 w 341148"/>
                    <a:gd name="T9" fmla="*/ 7600 h 7600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41148" h="7600" fill="none">
                      <a:moveTo>
                        <a:pt x="0" y="0"/>
                      </a:moveTo>
                      <a:lnTo>
                        <a:pt x="341148" y="0"/>
                      </a:lnTo>
                    </a:path>
                  </a:pathLst>
                </a:custGeom>
                <a:solidFill>
                  <a:srgbClr val="FFFFFF"/>
                </a:solidFill>
                <a:ln w="7600" cap="flat">
                  <a:solidFill>
                    <a:srgbClr val="FFFFFF"/>
                  </a:solidFill>
                  <a:bevel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ID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60" name="Arrow: Right 115">
                <a:extLst>
                  <a:ext uri="{FF2B5EF4-FFF2-40B4-BE49-F238E27FC236}">
                    <a16:creationId xmlns="" xmlns:a16="http://schemas.microsoft.com/office/drawing/2014/main" id="{CC664E55-4E67-48B2-AF5D-76F6DFF9B203}"/>
                  </a:ext>
                </a:extLst>
              </p:cNvPr>
              <p:cNvSpPr/>
              <p:nvPr/>
            </p:nvSpPr>
            <p:spPr bwMode="auto">
              <a:xfrm>
                <a:off x="4568825" y="2968625"/>
                <a:ext cx="519113" cy="463550"/>
              </a:xfrm>
              <a:prstGeom prst="rightArrow">
                <a:avLst/>
              </a:prstGeom>
              <a:solidFill>
                <a:srgbClr val="3857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D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="" xmlns:a16="http://schemas.microsoft.com/office/drawing/2014/main" id="{8994AB14-D427-454C-9F4A-EC9824F7FD04}"/>
                  </a:ext>
                </a:extLst>
              </p:cNvPr>
              <p:cNvGrpSpPr/>
              <p:nvPr/>
            </p:nvGrpSpPr>
            <p:grpSpPr bwMode="auto">
              <a:xfrm>
                <a:off x="5794815" y="3982816"/>
                <a:ext cx="378507" cy="333891"/>
                <a:chOff x="4178630" y="2238295"/>
                <a:chExt cx="515908" cy="413130"/>
              </a:xfrm>
              <a:solidFill>
                <a:srgbClr val="ED7D31">
                  <a:lumMod val="60000"/>
                  <a:lumOff val="40000"/>
                </a:srgbClr>
              </a:solidFill>
            </p:grpSpPr>
            <p:sp>
              <p:nvSpPr>
                <p:cNvPr id="82" name="Oval 81">
                  <a:extLst>
                    <a:ext uri="{FF2B5EF4-FFF2-40B4-BE49-F238E27FC236}">
                      <a16:creationId xmlns="" xmlns:a16="http://schemas.microsoft.com/office/drawing/2014/main" id="{A0E55B1E-8858-487C-AA28-984B25B721F3}"/>
                    </a:ext>
                  </a:extLst>
                </p:cNvPr>
                <p:cNvSpPr/>
                <p:nvPr/>
              </p:nvSpPr>
              <p:spPr>
                <a:xfrm>
                  <a:off x="4178630" y="2238295"/>
                  <a:ext cx="515908" cy="395088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rgbClr val="ED7D31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ID" sz="1400" b="1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="" xmlns:a16="http://schemas.microsoft.com/office/drawing/2014/main" id="{79F17693-CB31-46F1-BB97-AD534B2FFEFE}"/>
                    </a:ext>
                  </a:extLst>
                </p:cNvPr>
                <p:cNvSpPr txBox="1"/>
                <p:nvPr/>
              </p:nvSpPr>
              <p:spPr>
                <a:xfrm>
                  <a:off x="4366295" y="2270584"/>
                  <a:ext cx="159567" cy="380841"/>
                </a:xfrm>
                <a:prstGeom prst="rect">
                  <a:avLst/>
                </a:prstGeom>
                <a:grpFill/>
              </p:spPr>
              <p:txBody>
                <a:bodyPr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400" b="1" kern="0" dirty="0">
                      <a:solidFill>
                        <a:prstClr val="black"/>
                      </a:solidFill>
                    </a:rPr>
                    <a:t>3</a:t>
                  </a:r>
                  <a:endParaRPr lang="en-ID" sz="1400" b="1" kern="0" dirty="0">
                    <a:solidFill>
                      <a:prstClr val="black"/>
                    </a:solidFill>
                  </a:endParaRPr>
                </a:p>
              </p:txBody>
            </p:sp>
          </p:grpSp>
          <p:pic>
            <p:nvPicPr>
              <p:cNvPr id="62" name="Picture 120">
                <a:extLst>
                  <a:ext uri="{FF2B5EF4-FFF2-40B4-BE49-F238E27FC236}">
                    <a16:creationId xmlns="" xmlns:a16="http://schemas.microsoft.com/office/drawing/2014/main" id="{5DC4D7CE-B890-450F-AF60-D031A234E5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0311"/>
              <a:stretch/>
            </p:blipFill>
            <p:spPr bwMode="auto">
              <a:xfrm>
                <a:off x="6645275" y="1628775"/>
                <a:ext cx="936625" cy="650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63" name="Straight Connector 62">
                <a:extLst>
                  <a:ext uri="{FF2B5EF4-FFF2-40B4-BE49-F238E27FC236}">
                    <a16:creationId xmlns="" xmlns:a16="http://schemas.microsoft.com/office/drawing/2014/main" id="{8B07962F-86BA-47EC-98E7-CF0CFFF9BB3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500563" y="4356100"/>
                <a:ext cx="279241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="" xmlns:a16="http://schemas.microsoft.com/office/drawing/2014/main" id="{AAB5829E-AAF0-42D8-A150-2CFA1A80C8B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292975" y="3930650"/>
                <a:ext cx="0" cy="42545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 266">
                <a:extLst>
                  <a:ext uri="{FF2B5EF4-FFF2-40B4-BE49-F238E27FC236}">
                    <a16:creationId xmlns="" xmlns:a16="http://schemas.microsoft.com/office/drawing/2014/main" id="{97FC4EB2-D43E-4D81-BDFE-157A3EB29C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48293" y="2224880"/>
                <a:ext cx="1128712" cy="325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defTabSz="45720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4572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4572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4572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4572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r>
                  <a:rPr lang="id-ID" altLang="en-US" sz="1200" b="1" dirty="0">
                    <a:solidFill>
                      <a:srgbClr val="000000"/>
                    </a:solidFill>
                  </a:rPr>
                  <a:t>RMU Desa</a:t>
                </a:r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="" xmlns:a16="http://schemas.microsoft.com/office/drawing/2014/main" id="{DBC668BE-6D34-45BF-A6A6-E5A1D5EFB35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112648" y="2442996"/>
                <a:ext cx="0" cy="2238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="" xmlns:a16="http://schemas.microsoft.com/office/drawing/2014/main" id="{1FAEB665-4EF3-4EC8-8935-E3B84DCC9C32}"/>
                  </a:ext>
                </a:extLst>
              </p:cNvPr>
              <p:cNvCxnSpPr/>
              <p:nvPr/>
            </p:nvCxnSpPr>
            <p:spPr bwMode="auto">
              <a:xfrm>
                <a:off x="7095531" y="2659551"/>
                <a:ext cx="1646832" cy="427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8" name="Group 67">
                <a:extLst>
                  <a:ext uri="{FF2B5EF4-FFF2-40B4-BE49-F238E27FC236}">
                    <a16:creationId xmlns="" xmlns:a16="http://schemas.microsoft.com/office/drawing/2014/main" id="{2103F76B-8EE8-4408-B0BB-A9D3204A2C77}"/>
                  </a:ext>
                </a:extLst>
              </p:cNvPr>
              <p:cNvGrpSpPr/>
              <p:nvPr/>
            </p:nvGrpSpPr>
            <p:grpSpPr bwMode="auto">
              <a:xfrm>
                <a:off x="7765548" y="2288128"/>
                <a:ext cx="310424" cy="333892"/>
                <a:chOff x="4929559" y="2139600"/>
                <a:chExt cx="423110" cy="413131"/>
              </a:xfrm>
              <a:solidFill>
                <a:srgbClr val="ED7D31">
                  <a:lumMod val="60000"/>
                  <a:lumOff val="40000"/>
                </a:srgbClr>
              </a:solidFill>
            </p:grpSpPr>
            <p:sp>
              <p:nvSpPr>
                <p:cNvPr id="80" name="Oval 79">
                  <a:extLst>
                    <a:ext uri="{FF2B5EF4-FFF2-40B4-BE49-F238E27FC236}">
                      <a16:creationId xmlns="" xmlns:a16="http://schemas.microsoft.com/office/drawing/2014/main" id="{2894DD6A-6861-4B17-922A-BBBCD8D71A70}"/>
                    </a:ext>
                  </a:extLst>
                </p:cNvPr>
                <p:cNvSpPr/>
                <p:nvPr/>
              </p:nvSpPr>
              <p:spPr>
                <a:xfrm>
                  <a:off x="4929559" y="2139600"/>
                  <a:ext cx="423110" cy="41274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rgbClr val="ED7D31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ID" sz="1400" b="1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="" xmlns:a16="http://schemas.microsoft.com/office/drawing/2014/main" id="{E459FFD9-B179-4C03-8A1F-372333D71A2B}"/>
                    </a:ext>
                  </a:extLst>
                </p:cNvPr>
                <p:cNvSpPr txBox="1"/>
                <p:nvPr/>
              </p:nvSpPr>
              <p:spPr>
                <a:xfrm>
                  <a:off x="5064661" y="2171890"/>
                  <a:ext cx="159567" cy="380841"/>
                </a:xfrm>
                <a:prstGeom prst="rect">
                  <a:avLst/>
                </a:prstGeom>
                <a:grpFill/>
              </p:spPr>
              <p:txBody>
                <a:bodyPr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ID" sz="1400" b="1" kern="0" dirty="0">
                      <a:solidFill>
                        <a:prstClr val="black"/>
                      </a:solidFill>
                    </a:rPr>
                    <a:t>5</a:t>
                  </a:r>
                </a:p>
              </p:txBody>
            </p:sp>
          </p:grpSp>
          <p:cxnSp>
            <p:nvCxnSpPr>
              <p:cNvPr id="69" name="Straight Arrow Connector 167">
                <a:extLst>
                  <a:ext uri="{FF2B5EF4-FFF2-40B4-BE49-F238E27FC236}">
                    <a16:creationId xmlns="" xmlns:a16="http://schemas.microsoft.com/office/drawing/2014/main" id="{6A45EB8C-1416-4147-AF30-D1FB445AB76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0737850" y="1747838"/>
                <a:ext cx="201613" cy="0"/>
              </a:xfrm>
              <a:prstGeom prst="straightConnector1">
                <a:avLst/>
              </a:prstGeom>
              <a:noFill/>
              <a:ln w="38100" algn="ctr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pic>
            <p:nvPicPr>
              <p:cNvPr id="70" name="Picture 317">
                <a:extLst>
                  <a:ext uri="{FF2B5EF4-FFF2-40B4-BE49-F238E27FC236}">
                    <a16:creationId xmlns="" xmlns:a16="http://schemas.microsoft.com/office/drawing/2014/main" id="{A2E33068-E3CB-4D16-83BF-A582D8DC53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74100" y="1446213"/>
                <a:ext cx="1227138" cy="673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" name="Text 162">
                <a:extLst>
                  <a:ext uri="{FF2B5EF4-FFF2-40B4-BE49-F238E27FC236}">
                    <a16:creationId xmlns="" xmlns:a16="http://schemas.microsoft.com/office/drawing/2014/main" id="{6649AA7E-B37B-4DC3-91DE-C4381B56B9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72538" y="2138873"/>
                <a:ext cx="1077911" cy="234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r>
                  <a:rPr lang="en-ID" altLang="en-US" sz="1200" b="1" dirty="0" err="1">
                    <a:solidFill>
                      <a:srgbClr val="000000"/>
                    </a:solidFill>
                    <a:cs typeface="Arial" panose="020B0604020202020204" pitchFamily="34" charset="0"/>
                  </a:rPr>
                  <a:t>Mitra</a:t>
                </a:r>
                <a:r>
                  <a:rPr lang="en-ID" altLang="en-US" sz="1200" b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ID" altLang="en-US" sz="1200" b="1" dirty="0" err="1">
                    <a:solidFill>
                      <a:srgbClr val="000000"/>
                    </a:solidFill>
                    <a:cs typeface="Arial" panose="020B0604020202020204" pitchFamily="34" charset="0"/>
                  </a:rPr>
                  <a:t>Strategis</a:t>
                </a:r>
                <a:endParaRPr lang="id-ID" altLang="en-US" sz="1200" b="1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cxnSp>
            <p:nvCxnSpPr>
              <p:cNvPr id="72" name="Straight Arrow Connector 71">
                <a:extLst>
                  <a:ext uri="{FF2B5EF4-FFF2-40B4-BE49-F238E27FC236}">
                    <a16:creationId xmlns="" xmlns:a16="http://schemas.microsoft.com/office/drawing/2014/main" id="{B37B5423-FAD4-4C9D-AABD-B007B4E9E6D0}"/>
                  </a:ext>
                </a:extLst>
              </p:cNvPr>
              <p:cNvCxnSpPr/>
              <p:nvPr/>
            </p:nvCxnSpPr>
            <p:spPr>
              <a:xfrm>
                <a:off x="9411494" y="2426132"/>
                <a:ext cx="0" cy="34131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3" name="Group 327">
                <a:extLst>
                  <a:ext uri="{FF2B5EF4-FFF2-40B4-BE49-F238E27FC236}">
                    <a16:creationId xmlns="" xmlns:a16="http://schemas.microsoft.com/office/drawing/2014/main" id="{876EDA24-DD5F-4704-A133-8D560B2361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560076" y="4289352"/>
                <a:ext cx="1476102" cy="544005"/>
                <a:chOff x="8219210" y="4060348"/>
                <a:chExt cx="1476180" cy="544375"/>
              </a:xfrm>
            </p:grpSpPr>
            <p:sp>
              <p:nvSpPr>
                <p:cNvPr id="77" name="Rounded Rectangle 76">
                  <a:extLst>
                    <a:ext uri="{FF2B5EF4-FFF2-40B4-BE49-F238E27FC236}">
                      <a16:creationId xmlns="" xmlns:a16="http://schemas.microsoft.com/office/drawing/2014/main" id="{05C2BED2-FDDB-4B12-8C18-E6EB48F97EBC}"/>
                    </a:ext>
                  </a:extLst>
                </p:cNvPr>
                <p:cNvSpPr/>
                <p:nvPr/>
              </p:nvSpPr>
              <p:spPr>
                <a:xfrm>
                  <a:off x="8219210" y="4060348"/>
                  <a:ext cx="1420887" cy="533827"/>
                </a:xfrm>
                <a:prstGeom prst="roundRect">
                  <a:avLst/>
                </a:prstGeom>
                <a:noFill/>
                <a:ln w="381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" name="iconfont-1186-600061">
                  <a:extLst>
                    <a:ext uri="{FF2B5EF4-FFF2-40B4-BE49-F238E27FC236}">
                      <a16:creationId xmlns="" xmlns:a16="http://schemas.microsoft.com/office/drawing/2014/main" id="{85229580-0666-49D9-857A-8C6ECB62BBE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8347954" y="4152030"/>
                  <a:ext cx="502947" cy="452693"/>
                </a:xfrm>
                <a:custGeom>
                  <a:avLst/>
                  <a:gdLst>
                    <a:gd name="T0" fmla="*/ 86444 w 12800"/>
                    <a:gd name="T1" fmla="*/ 0 h 11520"/>
                    <a:gd name="T2" fmla="*/ 0 w 12800"/>
                    <a:gd name="T3" fmla="*/ 17702654 h 11520"/>
                    <a:gd name="T4" fmla="*/ 3608134 w 12800"/>
                    <a:gd name="T5" fmla="*/ 17789145 h 11520"/>
                    <a:gd name="T6" fmla="*/ 6830295 w 12800"/>
                    <a:gd name="T7" fmla="*/ 14395009 h 11520"/>
                    <a:gd name="T8" fmla="*/ 10353518 w 12800"/>
                    <a:gd name="T9" fmla="*/ 17789145 h 11520"/>
                    <a:gd name="T10" fmla="*/ 10439962 w 12800"/>
                    <a:gd name="T11" fmla="*/ 128184 h 11520"/>
                    <a:gd name="T12" fmla="*/ 4468095 w 12800"/>
                    <a:gd name="T13" fmla="*/ 11816191 h 11520"/>
                    <a:gd name="T14" fmla="*/ 1976228 w 12800"/>
                    <a:gd name="T15" fmla="*/ 9367091 h 11520"/>
                    <a:gd name="T16" fmla="*/ 4468095 w 12800"/>
                    <a:gd name="T17" fmla="*/ 11816191 h 11520"/>
                    <a:gd name="T18" fmla="*/ 1976228 w 12800"/>
                    <a:gd name="T19" fmla="*/ 8164153 h 11520"/>
                    <a:gd name="T20" fmla="*/ 4468095 w 12800"/>
                    <a:gd name="T21" fmla="*/ 5715053 h 11520"/>
                    <a:gd name="T22" fmla="*/ 4468095 w 12800"/>
                    <a:gd name="T23" fmla="*/ 4512155 h 11520"/>
                    <a:gd name="T24" fmla="*/ 1976228 w 12800"/>
                    <a:gd name="T25" fmla="*/ 2063054 h 11520"/>
                    <a:gd name="T26" fmla="*/ 4468095 w 12800"/>
                    <a:gd name="T27" fmla="*/ 4512155 h 11520"/>
                    <a:gd name="T28" fmla="*/ 5928645 w 12800"/>
                    <a:gd name="T29" fmla="*/ 11816191 h 11520"/>
                    <a:gd name="T30" fmla="*/ 8420551 w 12800"/>
                    <a:gd name="T31" fmla="*/ 9367091 h 11520"/>
                    <a:gd name="T32" fmla="*/ 8420551 w 12800"/>
                    <a:gd name="T33" fmla="*/ 8164153 h 11520"/>
                    <a:gd name="T34" fmla="*/ 5928645 w 12800"/>
                    <a:gd name="T35" fmla="*/ 5715053 h 11520"/>
                    <a:gd name="T36" fmla="*/ 8420551 w 12800"/>
                    <a:gd name="T37" fmla="*/ 8164153 h 11520"/>
                    <a:gd name="T38" fmla="*/ 5928645 w 12800"/>
                    <a:gd name="T39" fmla="*/ 4512155 h 11520"/>
                    <a:gd name="T40" fmla="*/ 8420551 w 12800"/>
                    <a:gd name="T41" fmla="*/ 2063054 h 11520"/>
                    <a:gd name="T42" fmla="*/ 19246485 w 12800"/>
                    <a:gd name="T43" fmla="*/ 5715053 h 11520"/>
                    <a:gd name="T44" fmla="*/ 11985423 w 12800"/>
                    <a:gd name="T45" fmla="*/ 6230816 h 11520"/>
                    <a:gd name="T46" fmla="*/ 12028685 w 12800"/>
                    <a:gd name="T47" fmla="*/ 17745919 h 11520"/>
                    <a:gd name="T48" fmla="*/ 14735168 w 12800"/>
                    <a:gd name="T49" fmla="*/ 15511455 h 11520"/>
                    <a:gd name="T50" fmla="*/ 17012457 w 12800"/>
                    <a:gd name="T51" fmla="*/ 17745919 h 11520"/>
                    <a:gd name="T52" fmla="*/ 19718941 w 12800"/>
                    <a:gd name="T53" fmla="*/ 17702654 h 11520"/>
                    <a:gd name="T54" fmla="*/ 19246485 w 12800"/>
                    <a:gd name="T55" fmla="*/ 5715053 h 11520"/>
                    <a:gd name="T56" fmla="*/ 12973557 w 12800"/>
                    <a:gd name="T57" fmla="*/ 13621344 h 11520"/>
                    <a:gd name="T58" fmla="*/ 18687585 w 12800"/>
                    <a:gd name="T59" fmla="*/ 12418446 h 11520"/>
                    <a:gd name="T60" fmla="*/ 18687585 w 12800"/>
                    <a:gd name="T61" fmla="*/ 11215508 h 11520"/>
                    <a:gd name="T62" fmla="*/ 12973557 w 12800"/>
                    <a:gd name="T63" fmla="*/ 10011038 h 11520"/>
                    <a:gd name="T64" fmla="*/ 18687585 w 12800"/>
                    <a:gd name="T65" fmla="*/ 11215508 h 11520"/>
                    <a:gd name="T66" fmla="*/ 12973557 w 12800"/>
                    <a:gd name="T67" fmla="*/ 8766408 h 11520"/>
                    <a:gd name="T68" fmla="*/ 18687585 w 12800"/>
                    <a:gd name="T69" fmla="*/ 7561938 h 11520"/>
                    <a:gd name="T70" fmla="*/ 18687585 w 12800"/>
                    <a:gd name="T71" fmla="*/ 8766408 h 1152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12800" h="11520">
                      <a:moveTo>
                        <a:pt x="6706" y="0"/>
                      </a:moveTo>
                      <a:lnTo>
                        <a:pt x="56" y="0"/>
                      </a:lnTo>
                      <a:cubicBezTo>
                        <a:pt x="28" y="0"/>
                        <a:pt x="0" y="28"/>
                        <a:pt x="0" y="83"/>
                      </a:cubicBezTo>
                      <a:lnTo>
                        <a:pt x="0" y="11464"/>
                      </a:lnTo>
                      <a:cubicBezTo>
                        <a:pt x="0" y="11492"/>
                        <a:pt x="28" y="11520"/>
                        <a:pt x="56" y="11520"/>
                      </a:cubicBezTo>
                      <a:lnTo>
                        <a:pt x="2337" y="11520"/>
                      </a:lnTo>
                      <a:lnTo>
                        <a:pt x="2337" y="9322"/>
                      </a:lnTo>
                      <a:lnTo>
                        <a:pt x="4424" y="9322"/>
                      </a:lnTo>
                      <a:lnTo>
                        <a:pt x="4424" y="11520"/>
                      </a:lnTo>
                      <a:lnTo>
                        <a:pt x="6706" y="11520"/>
                      </a:lnTo>
                      <a:cubicBezTo>
                        <a:pt x="6734" y="11520"/>
                        <a:pt x="6762" y="11492"/>
                        <a:pt x="6762" y="11464"/>
                      </a:cubicBezTo>
                      <a:lnTo>
                        <a:pt x="6762" y="83"/>
                      </a:lnTo>
                      <a:cubicBezTo>
                        <a:pt x="6762" y="28"/>
                        <a:pt x="6734" y="0"/>
                        <a:pt x="6706" y="0"/>
                      </a:cubicBezTo>
                      <a:close/>
                      <a:moveTo>
                        <a:pt x="2894" y="7652"/>
                      </a:moveTo>
                      <a:lnTo>
                        <a:pt x="1280" y="7652"/>
                      </a:lnTo>
                      <a:lnTo>
                        <a:pt x="1280" y="6066"/>
                      </a:lnTo>
                      <a:lnTo>
                        <a:pt x="2894" y="6066"/>
                      </a:lnTo>
                      <a:lnTo>
                        <a:pt x="2894" y="7652"/>
                      </a:lnTo>
                      <a:close/>
                      <a:moveTo>
                        <a:pt x="2894" y="5287"/>
                      </a:moveTo>
                      <a:lnTo>
                        <a:pt x="1280" y="5287"/>
                      </a:lnTo>
                      <a:lnTo>
                        <a:pt x="1280" y="3701"/>
                      </a:lnTo>
                      <a:lnTo>
                        <a:pt x="2894" y="3701"/>
                      </a:lnTo>
                      <a:lnTo>
                        <a:pt x="2894" y="5287"/>
                      </a:lnTo>
                      <a:close/>
                      <a:moveTo>
                        <a:pt x="2894" y="2922"/>
                      </a:moveTo>
                      <a:lnTo>
                        <a:pt x="1280" y="2922"/>
                      </a:lnTo>
                      <a:lnTo>
                        <a:pt x="1280" y="1336"/>
                      </a:lnTo>
                      <a:lnTo>
                        <a:pt x="2894" y="1336"/>
                      </a:lnTo>
                      <a:lnTo>
                        <a:pt x="2894" y="2922"/>
                      </a:lnTo>
                      <a:close/>
                      <a:moveTo>
                        <a:pt x="5454" y="7652"/>
                      </a:moveTo>
                      <a:lnTo>
                        <a:pt x="3840" y="7652"/>
                      </a:lnTo>
                      <a:lnTo>
                        <a:pt x="3840" y="6066"/>
                      </a:lnTo>
                      <a:lnTo>
                        <a:pt x="5454" y="6066"/>
                      </a:lnTo>
                      <a:lnTo>
                        <a:pt x="5454" y="7652"/>
                      </a:lnTo>
                      <a:close/>
                      <a:moveTo>
                        <a:pt x="5454" y="5287"/>
                      </a:moveTo>
                      <a:lnTo>
                        <a:pt x="3840" y="5287"/>
                      </a:lnTo>
                      <a:lnTo>
                        <a:pt x="3840" y="3701"/>
                      </a:lnTo>
                      <a:lnTo>
                        <a:pt x="5454" y="3701"/>
                      </a:lnTo>
                      <a:lnTo>
                        <a:pt x="5454" y="5287"/>
                      </a:lnTo>
                      <a:close/>
                      <a:moveTo>
                        <a:pt x="5454" y="2922"/>
                      </a:moveTo>
                      <a:lnTo>
                        <a:pt x="3840" y="2922"/>
                      </a:lnTo>
                      <a:lnTo>
                        <a:pt x="3840" y="1336"/>
                      </a:lnTo>
                      <a:lnTo>
                        <a:pt x="5454" y="1336"/>
                      </a:lnTo>
                      <a:lnTo>
                        <a:pt x="5454" y="2922"/>
                      </a:lnTo>
                      <a:close/>
                      <a:moveTo>
                        <a:pt x="12466" y="3701"/>
                      </a:moveTo>
                      <a:lnTo>
                        <a:pt x="8097" y="3701"/>
                      </a:lnTo>
                      <a:cubicBezTo>
                        <a:pt x="7903" y="3701"/>
                        <a:pt x="7763" y="3840"/>
                        <a:pt x="7763" y="4035"/>
                      </a:cubicBezTo>
                      <a:lnTo>
                        <a:pt x="7763" y="11464"/>
                      </a:lnTo>
                      <a:cubicBezTo>
                        <a:pt x="7763" y="11492"/>
                        <a:pt x="7791" y="11492"/>
                        <a:pt x="7791" y="11492"/>
                      </a:cubicBezTo>
                      <a:lnTo>
                        <a:pt x="9544" y="11492"/>
                      </a:lnTo>
                      <a:lnTo>
                        <a:pt x="9544" y="10045"/>
                      </a:lnTo>
                      <a:lnTo>
                        <a:pt x="11019" y="10045"/>
                      </a:lnTo>
                      <a:lnTo>
                        <a:pt x="11019" y="11492"/>
                      </a:lnTo>
                      <a:lnTo>
                        <a:pt x="12744" y="11492"/>
                      </a:lnTo>
                      <a:cubicBezTo>
                        <a:pt x="12772" y="11492"/>
                        <a:pt x="12772" y="11464"/>
                        <a:pt x="12772" y="11464"/>
                      </a:cubicBezTo>
                      <a:lnTo>
                        <a:pt x="12772" y="4035"/>
                      </a:lnTo>
                      <a:cubicBezTo>
                        <a:pt x="12800" y="3868"/>
                        <a:pt x="12633" y="3701"/>
                        <a:pt x="12466" y="3701"/>
                      </a:cubicBezTo>
                      <a:close/>
                      <a:moveTo>
                        <a:pt x="12104" y="8821"/>
                      </a:moveTo>
                      <a:lnTo>
                        <a:pt x="8403" y="8821"/>
                      </a:lnTo>
                      <a:lnTo>
                        <a:pt x="8403" y="8042"/>
                      </a:lnTo>
                      <a:lnTo>
                        <a:pt x="12104" y="8042"/>
                      </a:lnTo>
                      <a:lnTo>
                        <a:pt x="12104" y="8821"/>
                      </a:lnTo>
                      <a:close/>
                      <a:moveTo>
                        <a:pt x="12104" y="7263"/>
                      </a:moveTo>
                      <a:lnTo>
                        <a:pt x="8403" y="7263"/>
                      </a:lnTo>
                      <a:lnTo>
                        <a:pt x="8403" y="6483"/>
                      </a:lnTo>
                      <a:lnTo>
                        <a:pt x="12104" y="6483"/>
                      </a:lnTo>
                      <a:lnTo>
                        <a:pt x="12104" y="7263"/>
                      </a:lnTo>
                      <a:close/>
                      <a:moveTo>
                        <a:pt x="12104" y="5677"/>
                      </a:moveTo>
                      <a:lnTo>
                        <a:pt x="8403" y="5677"/>
                      </a:lnTo>
                      <a:lnTo>
                        <a:pt x="8403" y="4897"/>
                      </a:lnTo>
                      <a:lnTo>
                        <a:pt x="12104" y="4897"/>
                      </a:lnTo>
                      <a:lnTo>
                        <a:pt x="12104" y="5677"/>
                      </a:lnTo>
                      <a:close/>
                      <a:moveTo>
                        <a:pt x="12104" y="5677"/>
                      </a:move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" name="Text 162">
                  <a:extLst>
                    <a:ext uri="{FF2B5EF4-FFF2-40B4-BE49-F238E27FC236}">
                      <a16:creationId xmlns="" xmlns:a16="http://schemas.microsoft.com/office/drawing/2014/main" id="{94719EB9-7FEC-44C0-B5DD-3A4BEBA7D5D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993784" y="4266393"/>
                  <a:ext cx="701606" cy="2654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  <a:defRPr/>
                  </a:pPr>
                  <a:r>
                    <a:rPr lang="en-ID" altLang="en-US" sz="1200" b="1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BUMN</a:t>
                  </a:r>
                  <a:endParaRPr lang="id-ID" altLang="en-US" sz="1200" b="1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74" name="Straight Arrow Connector 73">
                <a:extLst>
                  <a:ext uri="{FF2B5EF4-FFF2-40B4-BE49-F238E27FC236}">
                    <a16:creationId xmlns="" xmlns:a16="http://schemas.microsoft.com/office/drawing/2014/main" id="{42847F53-5AA1-4DFE-B0EE-9B9195696864}"/>
                  </a:ext>
                </a:extLst>
              </p:cNvPr>
              <p:cNvCxnSpPr>
                <a:cxnSpLocks/>
                <a:endCxn id="19" idx="2"/>
              </p:cNvCxnSpPr>
              <p:nvPr/>
            </p:nvCxnSpPr>
            <p:spPr>
              <a:xfrm flipV="1">
                <a:off x="9271002" y="4082467"/>
                <a:ext cx="0" cy="23495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Rectangle 112">
                <a:extLst>
                  <a:ext uri="{FF2B5EF4-FFF2-40B4-BE49-F238E27FC236}">
                    <a16:creationId xmlns="" xmlns:a16="http://schemas.microsoft.com/office/drawing/2014/main" id="{5D648C96-552D-4D8A-BD46-607C0CE60B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8673" y="3910013"/>
                <a:ext cx="1158875" cy="692740"/>
              </a:xfrm>
              <a:prstGeom prst="round2Diag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wrap="square" lIns="36000" tIns="36000" rIns="36000" bIns="3600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ID" sz="900" b="1" dirty="0">
                    <a:solidFill>
                      <a:srgbClr val="000000"/>
                    </a:solidFill>
                  </a:rPr>
                  <a:t>Rehab jaringan irigasi primer, sekunder </a:t>
                </a:r>
                <a:r>
                  <a:rPr lang="en-ID" sz="900" b="1" dirty="0" err="1">
                    <a:solidFill>
                      <a:srgbClr val="000000"/>
                    </a:solidFill>
                  </a:rPr>
                  <a:t>dan</a:t>
                </a:r>
                <a:r>
                  <a:rPr lang="en-ID" sz="900" b="1" dirty="0">
                    <a:solidFill>
                      <a:srgbClr val="000000"/>
                    </a:solidFill>
                  </a:rPr>
                  <a:t> </a:t>
                </a:r>
                <a:r>
                  <a:rPr lang="en-ID" sz="900" b="1" dirty="0" err="1" smtClean="0">
                    <a:solidFill>
                      <a:srgbClr val="000000"/>
                    </a:solidFill>
                  </a:rPr>
                  <a:t>tersier</a:t>
                </a:r>
                <a:r>
                  <a:rPr lang="en-ID" sz="900" b="1" dirty="0" smtClean="0">
                    <a:solidFill>
                      <a:srgbClr val="000000"/>
                    </a:solidFill>
                  </a:rPr>
                  <a:t> (PUPR)</a:t>
                </a:r>
                <a:endParaRPr lang="en-ID" sz="900" b="1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76" name="Picture 75"/>
              <p:cNvPicPr>
                <a:picLocks noChangeAspect="1"/>
              </p:cNvPicPr>
              <p:nvPr/>
            </p:nvPicPr>
            <p:blipFill rotWithShape="1"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5088" t="34444" r="15702" b="38421"/>
              <a:stretch/>
            </p:blipFill>
            <p:spPr>
              <a:xfrm>
                <a:off x="6647780" y="2759512"/>
                <a:ext cx="998496" cy="793325"/>
              </a:xfrm>
              <a:prstGeom prst="rect">
                <a:avLst/>
              </a:prstGeom>
            </p:spPr>
          </p:pic>
        </p:grpSp>
      </p:grpSp>
      <p:pic>
        <p:nvPicPr>
          <p:cNvPr id="94" name="Picture 64">
            <a:extLst>
              <a:ext uri="{FF2B5EF4-FFF2-40B4-BE49-F238E27FC236}">
                <a16:creationId xmlns="" xmlns:a16="http://schemas.microsoft.com/office/drawing/2014/main" id="{D43E82C9-BCEF-4988-AA6C-5A018F413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6473" y="4018925"/>
            <a:ext cx="1126750" cy="106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Rectangle 60">
            <a:extLst>
              <a:ext uri="{FF2B5EF4-FFF2-40B4-BE49-F238E27FC236}">
                <a16:creationId xmlns="" xmlns:a16="http://schemas.microsoft.com/office/drawing/2014/main" id="{60A667F7-89E9-4B8E-8868-28689F825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6472" y="3684535"/>
            <a:ext cx="13402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ID" altLang="en-US" sz="1800" i="1" dirty="0">
                <a:solidFill>
                  <a:srgbClr val="000000"/>
                </a:solidFill>
              </a:rPr>
              <a:t>E-commerce</a:t>
            </a:r>
          </a:p>
        </p:txBody>
      </p:sp>
      <p:sp>
        <p:nvSpPr>
          <p:cNvPr id="96" name="Rectangle 60">
            <a:extLst>
              <a:ext uri="{FF2B5EF4-FFF2-40B4-BE49-F238E27FC236}">
                <a16:creationId xmlns="" xmlns:a16="http://schemas.microsoft.com/office/drawing/2014/main" id="{60A667F7-89E9-4B8E-8868-28689F825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2166" y="4994013"/>
            <a:ext cx="8045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ID" altLang="en-US" sz="1800" i="1" dirty="0" err="1">
                <a:solidFill>
                  <a:srgbClr val="000000"/>
                </a:solidFill>
              </a:rPr>
              <a:t>Ekspor</a:t>
            </a:r>
            <a:endParaRPr lang="en-ID" altLang="en-US" sz="1800" i="1" dirty="0">
              <a:solidFill>
                <a:srgbClr val="00000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096561" y="1191219"/>
            <a:ext cx="1576598" cy="27699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Kawasan</a:t>
            </a:r>
            <a:r>
              <a:rPr lang="en-US" sz="1200" dirty="0">
                <a:solidFill>
                  <a:schemeClr val="bg1"/>
                </a:solidFill>
              </a:rPr>
              <a:t> 10.000 ha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943443" y="1503063"/>
            <a:ext cx="1929642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Cluster 2.000 – 5.000 ha</a:t>
            </a:r>
          </a:p>
        </p:txBody>
      </p:sp>
    </p:spTree>
    <p:extLst>
      <p:ext uri="{BB962C8B-B14F-4D97-AF65-F5344CB8AC3E}">
        <p14:creationId xmlns:p14="http://schemas.microsoft.com/office/powerpoint/2010/main" val="4075835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雷锋PPT网 www.lfppt.com">
            <a:extLst>
              <a:ext uri="{FF2B5EF4-FFF2-40B4-BE49-F238E27FC236}">
                <a16:creationId xmlns="" xmlns:a16="http://schemas.microsoft.com/office/drawing/2014/main" id="{92B9133A-47D1-4E0A-B730-BE82F0D50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142875"/>
            <a:ext cx="120745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DUKUNGAN ESELON I LINGKUP KEMENTERIAN PERTANIAN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PADA KEGIATAN PENGEMBANGAN </a:t>
            </a:r>
            <a:r>
              <a:rPr lang="en-US" altLang="en-US" sz="2000" b="1" i="1" dirty="0">
                <a:solidFill>
                  <a:srgbClr val="000000"/>
                </a:solidFill>
                <a:cs typeface="Arial" panose="020B0604020202020204" pitchFamily="34" charset="0"/>
              </a:rPr>
              <a:t>FOOD ESTATE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BERBASIS KORPORASI PETANI</a:t>
            </a:r>
          </a:p>
        </p:txBody>
      </p:sp>
      <p:grpSp>
        <p:nvGrpSpPr>
          <p:cNvPr id="99" name="Group 8">
            <a:extLst>
              <a:ext uri="{FF2B5EF4-FFF2-40B4-BE49-F238E27FC236}">
                <a16:creationId xmlns="" xmlns:a16="http://schemas.microsoft.com/office/drawing/2014/main" id="{8A2328EA-CF5E-47BF-ABFD-5316C4EA4063}"/>
              </a:ext>
            </a:extLst>
          </p:cNvPr>
          <p:cNvGrpSpPr/>
          <p:nvPr/>
        </p:nvGrpSpPr>
        <p:grpSpPr>
          <a:xfrm>
            <a:off x="7945073" y="1627335"/>
            <a:ext cx="3346704" cy="1006755"/>
            <a:chOff x="6640877" y="1829436"/>
            <a:chExt cx="1891564" cy="1006755"/>
          </a:xfrm>
        </p:grpSpPr>
        <p:sp>
          <p:nvSpPr>
            <p:cNvPr id="102" name="TextBox 101">
              <a:extLst>
                <a:ext uri="{FF2B5EF4-FFF2-40B4-BE49-F238E27FC236}">
                  <a16:creationId xmlns="" xmlns:a16="http://schemas.microsoft.com/office/drawing/2014/main" id="{661196B9-0D23-4850-8C5C-FF33DA454AE6}"/>
                </a:ext>
              </a:extLst>
            </p:cNvPr>
            <p:cNvSpPr txBox="1"/>
            <p:nvPr/>
          </p:nvSpPr>
          <p:spPr>
            <a:xfrm>
              <a:off x="6640877" y="2097527"/>
              <a:ext cx="189156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Kebijakan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Perpres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Master Plan, Grand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Desain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dll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), Program/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Kegiatan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Alokasi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Anggaran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  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="" xmlns:a16="http://schemas.microsoft.com/office/drawing/2014/main" id="{5E25DE68-14F3-4473-BC24-58B7C4290F30}"/>
                </a:ext>
              </a:extLst>
            </p:cNvPr>
            <p:cNvSpPr txBox="1"/>
            <p:nvPr/>
          </p:nvSpPr>
          <p:spPr>
            <a:xfrm>
              <a:off x="6640877" y="1829436"/>
              <a:ext cx="1891564" cy="33855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US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SETJEN KEMENTAN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6" name="Group 9">
            <a:extLst>
              <a:ext uri="{FF2B5EF4-FFF2-40B4-BE49-F238E27FC236}">
                <a16:creationId xmlns="" xmlns:a16="http://schemas.microsoft.com/office/drawing/2014/main" id="{FE66FEE0-6445-4EA1-BAC5-C7683D97D4B9}"/>
              </a:ext>
            </a:extLst>
          </p:cNvPr>
          <p:cNvGrpSpPr/>
          <p:nvPr/>
        </p:nvGrpSpPr>
        <p:grpSpPr>
          <a:xfrm>
            <a:off x="8771763" y="3011286"/>
            <a:ext cx="3200497" cy="1222199"/>
            <a:chOff x="7274140" y="3347001"/>
            <a:chExt cx="1690348" cy="1222199"/>
          </a:xfrm>
        </p:grpSpPr>
        <p:sp>
          <p:nvSpPr>
            <p:cNvPr id="108" name="TextBox 107">
              <a:extLst>
                <a:ext uri="{FF2B5EF4-FFF2-40B4-BE49-F238E27FC236}">
                  <a16:creationId xmlns="" xmlns:a16="http://schemas.microsoft.com/office/drawing/2014/main" id="{C2F5044B-3BE8-43A1-A625-E4A455D2B06A}"/>
                </a:ext>
              </a:extLst>
            </p:cNvPr>
            <p:cNvSpPr txBox="1"/>
            <p:nvPr/>
          </p:nvSpPr>
          <p:spPr>
            <a:xfrm>
              <a:off x="7274140" y="3615093"/>
              <a:ext cx="16903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Klustering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Usaha,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Penguatan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Kapasitas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Petani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Kelembagaan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Usaha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Petani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serta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Penyuluh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Pertanian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="" xmlns:a16="http://schemas.microsoft.com/office/drawing/2014/main" id="{B9014393-0F83-48BC-9CB3-C9B27AD5E697}"/>
                </a:ext>
              </a:extLst>
            </p:cNvPr>
            <p:cNvSpPr txBox="1"/>
            <p:nvPr/>
          </p:nvSpPr>
          <p:spPr>
            <a:xfrm>
              <a:off x="7274140" y="3347001"/>
              <a:ext cx="1690348" cy="33855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US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BPPSDMP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3" name="Group 10">
            <a:extLst>
              <a:ext uri="{FF2B5EF4-FFF2-40B4-BE49-F238E27FC236}">
                <a16:creationId xmlns="" xmlns:a16="http://schemas.microsoft.com/office/drawing/2014/main" id="{79696DFB-8E75-46C8-AAD3-81AC3B7F25E5}"/>
              </a:ext>
            </a:extLst>
          </p:cNvPr>
          <p:cNvGrpSpPr/>
          <p:nvPr/>
        </p:nvGrpSpPr>
        <p:grpSpPr>
          <a:xfrm>
            <a:off x="7881273" y="4808812"/>
            <a:ext cx="4246929" cy="1237890"/>
            <a:chOff x="6640876" y="5093080"/>
            <a:chExt cx="1891564" cy="970035"/>
          </a:xfrm>
        </p:grpSpPr>
        <p:sp>
          <p:nvSpPr>
            <p:cNvPr id="114" name="TextBox 113">
              <a:extLst>
                <a:ext uri="{FF2B5EF4-FFF2-40B4-BE49-F238E27FC236}">
                  <a16:creationId xmlns="" xmlns:a16="http://schemas.microsoft.com/office/drawing/2014/main" id="{C2B4B7CF-5F45-41D1-BF35-1B7A70360596}"/>
                </a:ext>
              </a:extLst>
            </p:cNvPr>
            <p:cNvSpPr txBox="1"/>
            <p:nvPr/>
          </p:nvSpPr>
          <p:spPr>
            <a:xfrm>
              <a:off x="6640876" y="5484283"/>
              <a:ext cx="1891564" cy="578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Benih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Bibit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Budidaya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Pengendalian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OPT/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Penyakit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Pasca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Panen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Pengolahan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Hasil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&amp;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Pemasaran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(DN &amp;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Ekspor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).   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="" xmlns:a16="http://schemas.microsoft.com/office/drawing/2014/main" id="{9C83A6A1-3C54-424A-9F83-42D2BC81721D}"/>
                </a:ext>
              </a:extLst>
            </p:cNvPr>
            <p:cNvSpPr txBox="1"/>
            <p:nvPr/>
          </p:nvSpPr>
          <p:spPr>
            <a:xfrm>
              <a:off x="6640876" y="5093080"/>
              <a:ext cx="1891564" cy="584775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US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DITJEN PKH, DITJEN HORTI, DITJEN BUN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6" name="Group 2">
            <a:extLst>
              <a:ext uri="{FF2B5EF4-FFF2-40B4-BE49-F238E27FC236}">
                <a16:creationId xmlns="" xmlns:a16="http://schemas.microsoft.com/office/drawing/2014/main" id="{6B4A0F48-09AD-45C3-BD6F-104176050870}"/>
              </a:ext>
            </a:extLst>
          </p:cNvPr>
          <p:cNvGrpSpPr/>
          <p:nvPr/>
        </p:nvGrpSpPr>
        <p:grpSpPr>
          <a:xfrm>
            <a:off x="489098" y="1627335"/>
            <a:ext cx="3686765" cy="1222198"/>
            <a:chOff x="500432" y="1833016"/>
            <a:chExt cx="2152369" cy="1222198"/>
          </a:xfrm>
        </p:grpSpPr>
        <p:sp>
          <p:nvSpPr>
            <p:cNvPr id="117" name="TextBox 116">
              <a:extLst>
                <a:ext uri="{FF2B5EF4-FFF2-40B4-BE49-F238E27FC236}">
                  <a16:creationId xmlns="" xmlns:a16="http://schemas.microsoft.com/office/drawing/2014/main" id="{2B822825-19EB-474C-97D5-464D72A81769}"/>
                </a:ext>
              </a:extLst>
            </p:cNvPr>
            <p:cNvSpPr txBox="1"/>
            <p:nvPr/>
          </p:nvSpPr>
          <p:spPr>
            <a:xfrm>
              <a:off x="500432" y="2101107"/>
              <a:ext cx="215236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Penyiapan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Lahan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Intensifikasi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&amp;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Ekstensifikasi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),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Jaringan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Irigasi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Tingkat Usaha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Tani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Jalan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Usaha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Tani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Sarana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Produksi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Alsintan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Pra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Tanam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   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="" xmlns:a16="http://schemas.microsoft.com/office/drawing/2014/main" id="{9DBC1116-47FD-40AA-9E2E-6B5962C8B7A5}"/>
                </a:ext>
              </a:extLst>
            </p:cNvPr>
            <p:cNvSpPr txBox="1"/>
            <p:nvPr/>
          </p:nvSpPr>
          <p:spPr>
            <a:xfrm>
              <a:off x="1043608" y="1833016"/>
              <a:ext cx="1609193" cy="33855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DITJEN PSP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9" name="Group 5">
            <a:extLst>
              <a:ext uri="{FF2B5EF4-FFF2-40B4-BE49-F238E27FC236}">
                <a16:creationId xmlns="" xmlns:a16="http://schemas.microsoft.com/office/drawing/2014/main" id="{4429E076-A47D-468E-A41F-15B3EE403AF7}"/>
              </a:ext>
            </a:extLst>
          </p:cNvPr>
          <p:cNvGrpSpPr/>
          <p:nvPr/>
        </p:nvGrpSpPr>
        <p:grpSpPr>
          <a:xfrm>
            <a:off x="139064" y="3245204"/>
            <a:ext cx="3122251" cy="1653087"/>
            <a:chOff x="388747" y="3273176"/>
            <a:chExt cx="1374941" cy="1653087"/>
          </a:xfrm>
        </p:grpSpPr>
        <p:sp>
          <p:nvSpPr>
            <p:cNvPr id="120" name="TextBox 119">
              <a:extLst>
                <a:ext uri="{FF2B5EF4-FFF2-40B4-BE49-F238E27FC236}">
                  <a16:creationId xmlns="" xmlns:a16="http://schemas.microsoft.com/office/drawing/2014/main" id="{E7C3E8A1-8C42-4956-A58E-7DDAB8AFDCA0}"/>
                </a:ext>
              </a:extLst>
            </p:cNvPr>
            <p:cNvSpPr txBox="1"/>
            <p:nvPr/>
          </p:nvSpPr>
          <p:spPr>
            <a:xfrm>
              <a:off x="388747" y="3541268"/>
              <a:ext cx="137494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Rekomendasi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&amp;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Inovasi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teknologi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aspek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sarana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prasarana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mekanisasi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pertanian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budidaya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pasca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panen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&amp;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pengolahan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hasil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r"/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Rekomendasi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pewilayahan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komoditas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  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="" xmlns:a16="http://schemas.microsoft.com/office/drawing/2014/main" id="{75075D36-0FF5-40AF-B7C3-8BE7835F4FA9}"/>
                </a:ext>
              </a:extLst>
            </p:cNvPr>
            <p:cNvSpPr txBox="1"/>
            <p:nvPr/>
          </p:nvSpPr>
          <p:spPr>
            <a:xfrm>
              <a:off x="388747" y="3273176"/>
              <a:ext cx="1374941" cy="33855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BALITBANGTAN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2" name="Group 6">
            <a:extLst>
              <a:ext uri="{FF2B5EF4-FFF2-40B4-BE49-F238E27FC236}">
                <a16:creationId xmlns="" xmlns:a16="http://schemas.microsoft.com/office/drawing/2014/main" id="{1B0DAA1C-ACAE-44EE-9340-867A70F76D5F}"/>
              </a:ext>
            </a:extLst>
          </p:cNvPr>
          <p:cNvGrpSpPr/>
          <p:nvPr/>
        </p:nvGrpSpPr>
        <p:grpSpPr>
          <a:xfrm>
            <a:off x="680484" y="4861975"/>
            <a:ext cx="3478883" cy="1129867"/>
            <a:chOff x="971600" y="5162708"/>
            <a:chExt cx="1609193" cy="1129867"/>
          </a:xfrm>
        </p:grpSpPr>
        <p:sp>
          <p:nvSpPr>
            <p:cNvPr id="123" name="TextBox 122">
              <a:extLst>
                <a:ext uri="{FF2B5EF4-FFF2-40B4-BE49-F238E27FC236}">
                  <a16:creationId xmlns="" xmlns:a16="http://schemas.microsoft.com/office/drawing/2014/main" id="{A1854FD2-786C-469A-8CF4-6C3462538977}"/>
                </a:ext>
              </a:extLst>
            </p:cNvPr>
            <p:cNvSpPr txBox="1"/>
            <p:nvPr/>
          </p:nvSpPr>
          <p:spPr>
            <a:xfrm>
              <a:off x="971600" y="5553911"/>
              <a:ext cx="160919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Benih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Budidaya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Pengendalian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OPT,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Pasca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Panen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Pengolahan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Hasil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&amp;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Pemasaran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(DN &amp;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Ekspor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).    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="" xmlns:a16="http://schemas.microsoft.com/office/drawing/2014/main" id="{4E6CF028-996D-45D1-81B1-B7A044BE99FA}"/>
                </a:ext>
              </a:extLst>
            </p:cNvPr>
            <p:cNvSpPr txBox="1"/>
            <p:nvPr/>
          </p:nvSpPr>
          <p:spPr>
            <a:xfrm>
              <a:off x="971600" y="5162708"/>
              <a:ext cx="1609193" cy="584775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DITJEN TANAMAN PANGAN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5" name="Group 51">
            <a:extLst>
              <a:ext uri="{FF2B5EF4-FFF2-40B4-BE49-F238E27FC236}">
                <a16:creationId xmlns="" xmlns:a16="http://schemas.microsoft.com/office/drawing/2014/main" id="{7D33AD38-46B4-4F58-93C7-C97ED5B9FE15}"/>
              </a:ext>
            </a:extLst>
          </p:cNvPr>
          <p:cNvGrpSpPr/>
          <p:nvPr/>
        </p:nvGrpSpPr>
        <p:grpSpPr>
          <a:xfrm>
            <a:off x="3449495" y="1631416"/>
            <a:ext cx="5222675" cy="4151807"/>
            <a:chOff x="2483768" y="1378094"/>
            <a:chExt cx="4104457" cy="3243788"/>
          </a:xfrm>
        </p:grpSpPr>
        <p:cxnSp>
          <p:nvCxnSpPr>
            <p:cNvPr id="126" name="Straight Connector 7">
              <a:extLst>
                <a:ext uri="{FF2B5EF4-FFF2-40B4-BE49-F238E27FC236}">
                  <a16:creationId xmlns="" xmlns:a16="http://schemas.microsoft.com/office/drawing/2014/main" id="{1B1698B9-20DB-4113-A64A-8E274566D810}"/>
                </a:ext>
              </a:extLst>
            </p:cNvPr>
            <p:cNvCxnSpPr/>
            <p:nvPr/>
          </p:nvCxnSpPr>
          <p:spPr>
            <a:xfrm flipV="1">
              <a:off x="4572000" y="2139702"/>
              <a:ext cx="648072" cy="858572"/>
            </a:xfrm>
            <a:prstGeom prst="line">
              <a:avLst/>
            </a:prstGeom>
            <a:ln w="19050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31">
              <a:extLst>
                <a:ext uri="{FF2B5EF4-FFF2-40B4-BE49-F238E27FC236}">
                  <a16:creationId xmlns="" xmlns:a16="http://schemas.microsoft.com/office/drawing/2014/main" id="{076230A9-1EDD-4F41-BFE5-2768B3B07C50}"/>
                </a:ext>
              </a:extLst>
            </p:cNvPr>
            <p:cNvCxnSpPr/>
            <p:nvPr/>
          </p:nvCxnSpPr>
          <p:spPr>
            <a:xfrm flipV="1">
              <a:off x="4572000" y="2998274"/>
              <a:ext cx="1152128" cy="5276"/>
            </a:xfrm>
            <a:prstGeom prst="line">
              <a:avLst/>
            </a:prstGeom>
            <a:ln w="19050"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34">
              <a:extLst>
                <a:ext uri="{FF2B5EF4-FFF2-40B4-BE49-F238E27FC236}">
                  <a16:creationId xmlns="" xmlns:a16="http://schemas.microsoft.com/office/drawing/2014/main" id="{002D5C47-52F1-42B1-BA15-D32C9EA1CAE3}"/>
                </a:ext>
              </a:extLst>
            </p:cNvPr>
            <p:cNvCxnSpPr/>
            <p:nvPr/>
          </p:nvCxnSpPr>
          <p:spPr>
            <a:xfrm>
              <a:off x="4572000" y="3001702"/>
              <a:ext cx="648072" cy="900100"/>
            </a:xfrm>
            <a:prstGeom prst="line">
              <a:avLst/>
            </a:prstGeom>
            <a:ln w="1905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37">
              <a:extLst>
                <a:ext uri="{FF2B5EF4-FFF2-40B4-BE49-F238E27FC236}">
                  <a16:creationId xmlns="" xmlns:a16="http://schemas.microsoft.com/office/drawing/2014/main" id="{07DAF978-E4DB-4CE3-BBFD-D218133682BE}"/>
                </a:ext>
              </a:extLst>
            </p:cNvPr>
            <p:cNvCxnSpPr/>
            <p:nvPr/>
          </p:nvCxnSpPr>
          <p:spPr>
            <a:xfrm flipH="1" flipV="1">
              <a:off x="3893820" y="2139702"/>
              <a:ext cx="678180" cy="863848"/>
            </a:xfrm>
            <a:prstGeom prst="line">
              <a:avLst/>
            </a:prstGeom>
            <a:ln w="1905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48">
              <a:extLst>
                <a:ext uri="{FF2B5EF4-FFF2-40B4-BE49-F238E27FC236}">
                  <a16:creationId xmlns="" xmlns:a16="http://schemas.microsoft.com/office/drawing/2014/main" id="{E80A3D93-80B4-4890-B7E6-DF6D8BD096E3}"/>
                </a:ext>
              </a:extLst>
            </p:cNvPr>
            <p:cNvCxnSpPr/>
            <p:nvPr/>
          </p:nvCxnSpPr>
          <p:spPr>
            <a:xfrm flipH="1">
              <a:off x="3419872" y="3001702"/>
              <a:ext cx="1152128" cy="0"/>
            </a:xfrm>
            <a:prstGeom prst="line">
              <a:avLst/>
            </a:prstGeom>
            <a:ln w="19050"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49">
              <a:extLst>
                <a:ext uri="{FF2B5EF4-FFF2-40B4-BE49-F238E27FC236}">
                  <a16:creationId xmlns="" xmlns:a16="http://schemas.microsoft.com/office/drawing/2014/main" id="{46C287F6-3C3A-442E-B372-7DBF9DA7E83A}"/>
                </a:ext>
              </a:extLst>
            </p:cNvPr>
            <p:cNvCxnSpPr/>
            <p:nvPr/>
          </p:nvCxnSpPr>
          <p:spPr>
            <a:xfrm flipH="1">
              <a:off x="3893820" y="3003550"/>
              <a:ext cx="678180" cy="859790"/>
            </a:xfrm>
            <a:prstGeom prst="line">
              <a:avLst/>
            </a:prstGeom>
            <a:ln w="19050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Oval 16">
              <a:extLst>
                <a:ext uri="{FF2B5EF4-FFF2-40B4-BE49-F238E27FC236}">
                  <a16:creationId xmlns="" xmlns:a16="http://schemas.microsoft.com/office/drawing/2014/main" id="{619C9141-DE44-4762-A102-3F82916D53D8}"/>
                </a:ext>
              </a:extLst>
            </p:cNvPr>
            <p:cNvSpPr/>
            <p:nvPr/>
          </p:nvSpPr>
          <p:spPr>
            <a:xfrm>
              <a:off x="3840480" y="2266754"/>
              <a:ext cx="1463040" cy="14630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3" name="Group 4">
              <a:extLst>
                <a:ext uri="{FF2B5EF4-FFF2-40B4-BE49-F238E27FC236}">
                  <a16:creationId xmlns="" xmlns:a16="http://schemas.microsoft.com/office/drawing/2014/main" id="{E2D68A4C-EED7-4183-A079-D2BF59D7C647}"/>
                </a:ext>
              </a:extLst>
            </p:cNvPr>
            <p:cNvGrpSpPr/>
            <p:nvPr/>
          </p:nvGrpSpPr>
          <p:grpSpPr>
            <a:xfrm>
              <a:off x="5148065" y="1378094"/>
              <a:ext cx="1440160" cy="3240360"/>
              <a:chOff x="5292077" y="1378094"/>
              <a:chExt cx="1440156" cy="3240358"/>
            </a:xfrm>
          </p:grpSpPr>
          <p:sp>
            <p:nvSpPr>
              <p:cNvPr id="138" name="Oval 17">
                <a:extLst>
                  <a:ext uri="{FF2B5EF4-FFF2-40B4-BE49-F238E27FC236}">
                    <a16:creationId xmlns="" xmlns:a16="http://schemas.microsoft.com/office/drawing/2014/main" id="{6AD02F54-B6C1-497F-B32F-693EB9DF1A9D}"/>
                  </a:ext>
                </a:extLst>
              </p:cNvPr>
              <p:cNvSpPr/>
              <p:nvPr/>
            </p:nvSpPr>
            <p:spPr>
              <a:xfrm>
                <a:off x="6012153" y="2638233"/>
                <a:ext cx="720080" cy="720080"/>
              </a:xfrm>
              <a:prstGeom prst="ellipse">
                <a:avLst/>
              </a:prstGeom>
              <a:noFill/>
              <a:ln w="508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Oval 18">
                <a:extLst>
                  <a:ext uri="{FF2B5EF4-FFF2-40B4-BE49-F238E27FC236}">
                    <a16:creationId xmlns="" xmlns:a16="http://schemas.microsoft.com/office/drawing/2014/main" id="{E04D7CC0-FE6A-435B-8413-78819B89E26D}"/>
                  </a:ext>
                </a:extLst>
              </p:cNvPr>
              <p:cNvSpPr/>
              <p:nvPr/>
            </p:nvSpPr>
            <p:spPr>
              <a:xfrm>
                <a:off x="5292077" y="3898372"/>
                <a:ext cx="720080" cy="720080"/>
              </a:xfrm>
              <a:prstGeom prst="ellipse">
                <a:avLst/>
              </a:prstGeom>
              <a:noFill/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Oval 19">
                <a:extLst>
                  <a:ext uri="{FF2B5EF4-FFF2-40B4-BE49-F238E27FC236}">
                    <a16:creationId xmlns="" xmlns:a16="http://schemas.microsoft.com/office/drawing/2014/main" id="{1F78DA6C-F1DF-4792-850E-36C1F8076F44}"/>
                  </a:ext>
                </a:extLst>
              </p:cNvPr>
              <p:cNvSpPr/>
              <p:nvPr/>
            </p:nvSpPr>
            <p:spPr>
              <a:xfrm>
                <a:off x="5292080" y="1378094"/>
                <a:ext cx="720080" cy="720080"/>
              </a:xfrm>
              <a:prstGeom prst="ellipse">
                <a:avLst/>
              </a:prstGeom>
              <a:noFill/>
              <a:ln w="508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4" name="Group 3">
              <a:extLst>
                <a:ext uri="{FF2B5EF4-FFF2-40B4-BE49-F238E27FC236}">
                  <a16:creationId xmlns="" xmlns:a16="http://schemas.microsoft.com/office/drawing/2014/main" id="{4FA4089B-5F55-4BD7-AE78-AC60BD6B8D50}"/>
                </a:ext>
              </a:extLst>
            </p:cNvPr>
            <p:cNvGrpSpPr/>
            <p:nvPr/>
          </p:nvGrpSpPr>
          <p:grpSpPr>
            <a:xfrm flipH="1">
              <a:off x="2483768" y="1381522"/>
              <a:ext cx="1440160" cy="3240360"/>
              <a:chOff x="5444477" y="1381522"/>
              <a:chExt cx="1440155" cy="3240358"/>
            </a:xfrm>
          </p:grpSpPr>
          <p:sp>
            <p:nvSpPr>
              <p:cNvPr id="135" name="Oval 20">
                <a:extLst>
                  <a:ext uri="{FF2B5EF4-FFF2-40B4-BE49-F238E27FC236}">
                    <a16:creationId xmlns="" xmlns:a16="http://schemas.microsoft.com/office/drawing/2014/main" id="{4BA8A2D8-EA9D-4D4D-871E-2E47042C4D79}"/>
                  </a:ext>
                </a:extLst>
              </p:cNvPr>
              <p:cNvSpPr/>
              <p:nvPr/>
            </p:nvSpPr>
            <p:spPr>
              <a:xfrm>
                <a:off x="6164552" y="2641661"/>
                <a:ext cx="720080" cy="720080"/>
              </a:xfrm>
              <a:prstGeom prst="ellipse">
                <a:avLst/>
              </a:prstGeom>
              <a:noFill/>
              <a:ln w="508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Oval 21">
                <a:extLst>
                  <a:ext uri="{FF2B5EF4-FFF2-40B4-BE49-F238E27FC236}">
                    <a16:creationId xmlns="" xmlns:a16="http://schemas.microsoft.com/office/drawing/2014/main" id="{C6141B63-5D35-4B1C-AE15-8C1DFB29D39D}"/>
                  </a:ext>
                </a:extLst>
              </p:cNvPr>
              <p:cNvSpPr/>
              <p:nvPr/>
            </p:nvSpPr>
            <p:spPr>
              <a:xfrm>
                <a:off x="5444477" y="3901800"/>
                <a:ext cx="720080" cy="720080"/>
              </a:xfrm>
              <a:prstGeom prst="ellipse">
                <a:avLst/>
              </a:prstGeom>
              <a:noFill/>
              <a:ln w="508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Oval 22">
                <a:extLst>
                  <a:ext uri="{FF2B5EF4-FFF2-40B4-BE49-F238E27FC236}">
                    <a16:creationId xmlns="" xmlns:a16="http://schemas.microsoft.com/office/drawing/2014/main" id="{FA1798AC-9051-493E-8A71-48389232A8A2}"/>
                  </a:ext>
                </a:extLst>
              </p:cNvPr>
              <p:cNvSpPr/>
              <p:nvPr/>
            </p:nvSpPr>
            <p:spPr>
              <a:xfrm>
                <a:off x="5444480" y="1381522"/>
                <a:ext cx="720080" cy="720080"/>
              </a:xfrm>
              <a:prstGeom prst="ellipse">
                <a:avLst/>
              </a:prstGeom>
              <a:noFill/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1" name="TextBox 140">
            <a:extLst>
              <a:ext uri="{FF2B5EF4-FFF2-40B4-BE49-F238E27FC236}">
                <a16:creationId xmlns="" xmlns:a16="http://schemas.microsoft.com/office/drawing/2014/main" id="{245CC2A1-5BE4-4B56-A3CC-6101358D6C15}"/>
              </a:ext>
            </a:extLst>
          </p:cNvPr>
          <p:cNvSpPr txBox="1"/>
          <p:nvPr/>
        </p:nvSpPr>
        <p:spPr>
          <a:xfrm>
            <a:off x="5310003" y="2973510"/>
            <a:ext cx="1573152" cy="923330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ESTATE</a:t>
            </a:r>
          </a:p>
          <a:p>
            <a:pPr algn="ctr"/>
            <a:r>
              <a:rPr lang="en-US" altLang="ko-K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KALTENG</a:t>
            </a:r>
            <a:endParaRPr lang="ko-KR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Oval 21">
            <a:extLst>
              <a:ext uri="{FF2B5EF4-FFF2-40B4-BE49-F238E27FC236}">
                <a16:creationId xmlns="" xmlns:a16="http://schemas.microsoft.com/office/drawing/2014/main" id="{B0B09041-B6A1-4360-9B2D-5F4853226CC2}"/>
              </a:ext>
            </a:extLst>
          </p:cNvPr>
          <p:cNvSpPr>
            <a:spLocks noChangeAspect="1"/>
          </p:cNvSpPr>
          <p:nvPr/>
        </p:nvSpPr>
        <p:spPr>
          <a:xfrm>
            <a:off x="5879230" y="3856198"/>
            <a:ext cx="462505" cy="466367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894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6809821" y="473703"/>
            <a:ext cx="3052636" cy="763525"/>
          </a:xfrm>
          <a:prstGeom prst="rect">
            <a:avLst/>
          </a:prstGeom>
        </p:spPr>
        <p:txBody>
          <a:bodyPr vert="horz" lIns="91412" tIns="45706" rIns="91412" bIns="45706" rtlCol="0" anchor="ctr">
            <a:normAutofit/>
          </a:bodyPr>
          <a:lstStyle>
            <a:lvl1pPr algn="r" defTabSz="914085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0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OUTLINE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51602" y="1588832"/>
            <a:ext cx="11419573" cy="3054101"/>
          </a:xfrm>
          <a:prstGeom prst="rect">
            <a:avLst/>
          </a:prstGeom>
        </p:spPr>
        <p:txBody>
          <a:bodyPr vert="horz" lIns="91412" tIns="45706" rIns="91412" bIns="45706" rtlCol="0">
            <a:noAutofit/>
          </a:bodyPr>
          <a:lstStyle>
            <a:lvl1pPr marL="342776" indent="-342776" algn="l" defTabSz="9140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697" indent="-285652" algn="l" defTabSz="91408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602" indent="-228516" algn="l" defTabSz="9140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9640" indent="-228516" algn="l" defTabSz="91408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6685" indent="-228516" algn="l" defTabSz="91408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3718" indent="-228516" algn="l" defTabSz="9140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764" indent="-228516" algn="l" defTabSz="9140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803" indent="-228516" algn="l" defTabSz="9140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842" indent="-228516" algn="l" defTabSz="9140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0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>
                <a:tab pos="512763" algn="l"/>
              </a:tabLst>
              <a:defRPr/>
            </a:pPr>
            <a:r>
              <a:rPr lang="en-US" b="1" dirty="0">
                <a:solidFill>
                  <a:srgbClr val="0070C0"/>
                </a:solidFill>
                <a:latin typeface="Arial Black" panose="020B0A04020102020204" pitchFamily="34" charset="0"/>
              </a:rPr>
              <a:t>I.	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</a:rPr>
              <a:t>PENDAHULUAN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512763" lvl="0" indent="-512763">
              <a:buNone/>
              <a:tabLst>
                <a:tab pos="512763" algn="l"/>
              </a:tabLst>
            </a:pPr>
            <a:r>
              <a:rPr lang="fi-FI" b="1" dirty="0">
                <a:solidFill>
                  <a:srgbClr val="0070C0"/>
                </a:solidFill>
                <a:latin typeface="Arial Black" panose="020B0A04020102020204" pitchFamily="34" charset="0"/>
              </a:rPr>
              <a:t>II.	PELUANG DAN TANTANGAN PENINGKATAN </a:t>
            </a:r>
            <a:r>
              <a:rPr lang="fi-FI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KETAHANAN PANGAN</a:t>
            </a:r>
            <a:endParaRPr lang="fi-FI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514350" lvl="0" indent="-514350">
              <a:buAutoNum type="romanUcPeriod" startAt="3"/>
              <a:tabLst>
                <a:tab pos="457200" algn="l"/>
                <a:tab pos="512763" algn="l"/>
              </a:tabLst>
            </a:pPr>
            <a:r>
              <a:rPr lang="en-US" b="1" dirty="0">
                <a:solidFill>
                  <a:srgbClr val="0070C0"/>
                </a:solidFill>
                <a:latin typeface="Arial Black" panose="020B0A04020102020204" pitchFamily="34" charset="0"/>
              </a:rPr>
              <a:t>STRATEGI PENGEMBANGAN </a:t>
            </a:r>
            <a:r>
              <a:rPr lang="en-US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FOOD ESTATE</a:t>
            </a:r>
            <a:endParaRPr lang="en-US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514350" lvl="0" indent="-514350">
              <a:buAutoNum type="romanUcPeriod" startAt="3"/>
              <a:tabLst>
                <a:tab pos="457200" algn="l"/>
                <a:tab pos="512763" algn="l"/>
              </a:tabLst>
            </a:pPr>
            <a:r>
              <a:rPr lang="en-US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PELAKSANAAN PENGEMBANGAN FOOD ESTATE</a:t>
            </a:r>
            <a:endParaRPr lang="en-US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514350" lvl="0" indent="-514350">
              <a:buAutoNum type="romanUcPeriod" startAt="3"/>
              <a:tabLst>
                <a:tab pos="457200" algn="l"/>
                <a:tab pos="512763" algn="l"/>
              </a:tabLst>
            </a:pPr>
            <a:r>
              <a:rPr lang="en-US" b="1" dirty="0">
                <a:solidFill>
                  <a:srgbClr val="0070C0"/>
                </a:solidFill>
                <a:latin typeface="Arial Black" panose="020B0A04020102020204" pitchFamily="34" charset="0"/>
              </a:rPr>
              <a:t>PENUTUP</a:t>
            </a:r>
          </a:p>
          <a:p>
            <a:pPr marL="514350" marR="0" lvl="0" indent="-514350" algn="l" defTabSz="9140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514350" marR="0" lvl="0" indent="-514350" algn="l" defTabSz="9140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514350" marR="0" lvl="0" indent="-514350" algn="l" defTabSz="9140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514350" marR="0" lvl="0" indent="-514350" algn="l" defTabSz="9140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743" y="5507722"/>
            <a:ext cx="798645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49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3"/>
          <p:cNvSpPr>
            <a:spLocks noChangeArrowheads="1"/>
          </p:cNvSpPr>
          <p:nvPr/>
        </p:nvSpPr>
        <p:spPr bwMode="auto">
          <a:xfrm>
            <a:off x="0" y="2718753"/>
            <a:ext cx="1219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PELAKSANAAN KEGIATAN FOOD ESTATE</a:t>
            </a:r>
          </a:p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KALIMANTAN TENGAH</a:t>
            </a:r>
          </a:p>
        </p:txBody>
      </p:sp>
      <p:pic>
        <p:nvPicPr>
          <p:cNvPr id="10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0888" y="1390015"/>
            <a:ext cx="677862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2236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344809"/>
              </p:ext>
            </p:extLst>
          </p:nvPr>
        </p:nvGraphicFramePr>
        <p:xfrm>
          <a:off x="297712" y="3988813"/>
          <a:ext cx="11610752" cy="22961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13589">
                  <a:extLst>
                    <a:ext uri="{9D8B030D-6E8A-4147-A177-3AD203B41FA5}">
                      <a16:colId xmlns="" xmlns:a16="http://schemas.microsoft.com/office/drawing/2014/main" val="3121614930"/>
                    </a:ext>
                  </a:extLst>
                </a:gridCol>
                <a:gridCol w="4614530">
                  <a:extLst>
                    <a:ext uri="{9D8B030D-6E8A-4147-A177-3AD203B41FA5}">
                      <a16:colId xmlns="" xmlns:a16="http://schemas.microsoft.com/office/drawing/2014/main" val="2523712565"/>
                    </a:ext>
                  </a:extLst>
                </a:gridCol>
                <a:gridCol w="4582633">
                  <a:extLst>
                    <a:ext uri="{9D8B030D-6E8A-4147-A177-3AD203B41FA5}">
                      <a16:colId xmlns="" xmlns:a16="http://schemas.microsoft.com/office/drawing/2014/main" val="2912313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ESELON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TA.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TA.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39623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DITJEN BUN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Budidaya</a:t>
                      </a: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kelapa</a:t>
                      </a: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genjah</a:t>
                      </a: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1.000 </a:t>
                      </a:r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pohon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Budidaya</a:t>
                      </a: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kelapa</a:t>
                      </a: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genjah</a:t>
                      </a: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144 </a:t>
                      </a:r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rb</a:t>
                      </a: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pohon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16422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BPPSDMP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Identifikasi</a:t>
                      </a: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potensi</a:t>
                      </a: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wilayah</a:t>
                      </a: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survai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potensi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bisnis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kelembagaan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pembentukan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Korporasi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Petani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Sarana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IT BPP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Pendampingan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penyuluh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Penguatan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Gapoktan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Bersama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Korporasi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14349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BALITBANG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CoE</a:t>
                      </a: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2.00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ha (seed treatment,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horti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itik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ikan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kopi,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kelapa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genjah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diseminasi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teknologi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pemetaan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lahan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Pengawalan</a:t>
                      </a: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mekanisasi</a:t>
                      </a: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pasca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panen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ternak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itik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inovasi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kolaboratif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55307"/>
                  </a:ext>
                </a:extLst>
              </a:tr>
            </a:tbl>
          </a:graphicData>
        </a:graphic>
      </p:graphicFrame>
      <p:sp>
        <p:nvSpPr>
          <p:cNvPr id="4" name="雷锋PPT网 www.lfppt.com">
            <a:extLst>
              <a:ext uri="{FF2B5EF4-FFF2-40B4-BE49-F238E27FC236}">
                <a16:creationId xmlns="" xmlns:a16="http://schemas.microsoft.com/office/drawing/2014/main" id="{92B9133A-47D1-4E0A-B730-BE82F0D50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96040"/>
            <a:ext cx="1219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PROGRES TA 2020 DAN TA 2021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PELAKSANAAN PENGEMBANGAN </a:t>
            </a:r>
            <a:r>
              <a:rPr lang="en-US" altLang="en-US" sz="2000" b="1" i="1" dirty="0">
                <a:solidFill>
                  <a:srgbClr val="000000"/>
                </a:solidFill>
                <a:cs typeface="Arial" panose="020B0604020202020204" pitchFamily="34" charset="0"/>
              </a:rPr>
              <a:t>FOOD ESTATE </a:t>
            </a:r>
            <a:r>
              <a:rPr lang="en-US" alt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BERBASIS KORPORASI PETANI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325953"/>
              </p:ext>
            </p:extLst>
          </p:nvPr>
        </p:nvGraphicFramePr>
        <p:xfrm>
          <a:off x="297712" y="1305168"/>
          <a:ext cx="11610752" cy="3022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02956">
                  <a:extLst>
                    <a:ext uri="{9D8B030D-6E8A-4147-A177-3AD203B41FA5}">
                      <a16:colId xmlns="" xmlns:a16="http://schemas.microsoft.com/office/drawing/2014/main" val="3121614930"/>
                    </a:ext>
                  </a:extLst>
                </a:gridCol>
                <a:gridCol w="4582633">
                  <a:extLst>
                    <a:ext uri="{9D8B030D-6E8A-4147-A177-3AD203B41FA5}">
                      <a16:colId xmlns="" xmlns:a16="http://schemas.microsoft.com/office/drawing/2014/main" val="2523712565"/>
                    </a:ext>
                  </a:extLst>
                </a:gridCol>
                <a:gridCol w="4625163">
                  <a:extLst>
                    <a:ext uri="{9D8B030D-6E8A-4147-A177-3AD203B41FA5}">
                      <a16:colId xmlns="" xmlns:a16="http://schemas.microsoft.com/office/drawing/2014/main" val="2912313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ESELON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TA.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TA.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39623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DITJEN PSP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Intensifikasi</a:t>
                      </a: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Lahan</a:t>
                      </a: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30.000 ha; </a:t>
                      </a:r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Alsintan</a:t>
                      </a: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</a:t>
                      </a: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Tanam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Intensifikasi</a:t>
                      </a: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Lahan</a:t>
                      </a: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14.135 ha. </a:t>
                      </a:r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Ekstensifikasi</a:t>
                      </a: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lahan</a:t>
                      </a: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17.000 </a:t>
                      </a:r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rb</a:t>
                      </a: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ha; </a:t>
                      </a:r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Alsintan</a:t>
                      </a: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</a:t>
                      </a: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Tanam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89496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DITJEN TP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Benih</a:t>
                      </a: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30 </a:t>
                      </a:r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rb</a:t>
                      </a: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ha; CH 3 unit; Power </a:t>
                      </a:r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Tresher</a:t>
                      </a: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 unit; RMU/VD 3 unit; </a:t>
                      </a:r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Pengendali</a:t>
                      </a: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Pengembangan</a:t>
                      </a: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Padi</a:t>
                      </a: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Rawa</a:t>
                      </a: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13.519 ha; CH 4 unit; Power </a:t>
                      </a:r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tresher</a:t>
                      </a: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50 unit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08385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DITJEN NAK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Pengembangan</a:t>
                      </a: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itik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kluster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(15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PokNak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7.650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ekor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Pengembangan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ternak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itik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48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rb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ekor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07365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DITJEN HORTI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Budidaya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buah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jeruk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durian,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lengkeng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sayuran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cabai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kangkung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sawi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hijau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Budidaya</a:t>
                      </a:r>
                      <a:r>
                        <a:rPr lang="es-E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buah</a:t>
                      </a:r>
                      <a:r>
                        <a:rPr lang="es-E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s-E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pisang</a:t>
                      </a:r>
                      <a:r>
                        <a:rPr lang="es-E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200 ha, </a:t>
                      </a:r>
                      <a:r>
                        <a:rPr lang="es-E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kelengkeng</a:t>
                      </a:r>
                      <a:r>
                        <a:rPr lang="es-E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30 ha, </a:t>
                      </a:r>
                      <a:r>
                        <a:rPr lang="es-E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durian</a:t>
                      </a:r>
                      <a:r>
                        <a:rPr lang="es-E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30, </a:t>
                      </a:r>
                      <a:r>
                        <a:rPr lang="es-E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jeruk</a:t>
                      </a:r>
                      <a:r>
                        <a:rPr lang="es-E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30 ha), </a:t>
                      </a:r>
                      <a:r>
                        <a:rPr lang="es-E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sayuran</a:t>
                      </a:r>
                      <a:r>
                        <a:rPr lang="es-E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100 ha.</a:t>
                      </a:r>
                    </a:p>
                    <a:p>
                      <a:r>
                        <a:rPr lang="es-E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Pemeliharaan</a:t>
                      </a:r>
                      <a:r>
                        <a:rPr lang="es-E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tanaman</a:t>
                      </a:r>
                      <a:r>
                        <a:rPr lang="es-E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buah</a:t>
                      </a:r>
                      <a:r>
                        <a:rPr lang="es-E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 2020: 30 ha </a:t>
                      </a:r>
                      <a:r>
                        <a:rPr lang="es-E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jeruk</a:t>
                      </a:r>
                      <a:r>
                        <a:rPr lang="es-E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30 ha </a:t>
                      </a:r>
                      <a:r>
                        <a:rPr lang="es-E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durian</a:t>
                      </a:r>
                      <a:r>
                        <a:rPr lang="es-E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30 ha </a:t>
                      </a:r>
                      <a:r>
                        <a:rPr lang="es-ES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lengkeng</a:t>
                      </a:r>
                      <a:endParaRPr lang="es-E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79824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9571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2749" y="1336971"/>
            <a:ext cx="4213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INTENSIFIKASI LAHAN TA. 2020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9425" y="3743187"/>
            <a:ext cx="4213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INTENSIFIKASI LAHAN TA. 2021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771421"/>
              </p:ext>
            </p:extLst>
          </p:nvPr>
        </p:nvGraphicFramePr>
        <p:xfrm>
          <a:off x="479425" y="4144963"/>
          <a:ext cx="11370670" cy="150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4" name="Worksheet" r:id="rId3" imgW="7378725" imgH="1498453" progId="Excel.Sheet.12">
                  <p:embed/>
                </p:oleObj>
              </mc:Choice>
              <mc:Fallback>
                <p:oleObj name="Worksheet" r:id="rId3" imgW="7378725" imgH="1498453" progId="Excel.Sheet.12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9425" y="4144963"/>
                        <a:ext cx="11370670" cy="150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4172" y="3200020"/>
            <a:ext cx="7081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/>
              <a:t>Sumber</a:t>
            </a:r>
            <a:r>
              <a:rPr lang="en-US" sz="1200" i="1" dirty="0"/>
              <a:t> Data: </a:t>
            </a:r>
            <a:r>
              <a:rPr lang="en-US" sz="1200" i="1" dirty="0" err="1"/>
              <a:t>Distan</a:t>
            </a:r>
            <a:r>
              <a:rPr lang="en-US" sz="1200" i="1" dirty="0"/>
              <a:t> </a:t>
            </a:r>
            <a:r>
              <a:rPr lang="en-US" sz="1200" i="1" dirty="0" err="1"/>
              <a:t>Kab</a:t>
            </a:r>
            <a:r>
              <a:rPr lang="en-US" sz="1200" i="1" dirty="0"/>
              <a:t>. Kapuas </a:t>
            </a:r>
            <a:r>
              <a:rPr lang="en-US" sz="1200" i="1" dirty="0" err="1"/>
              <a:t>dan</a:t>
            </a:r>
            <a:r>
              <a:rPr lang="en-US" sz="1200" i="1" dirty="0"/>
              <a:t> </a:t>
            </a:r>
            <a:r>
              <a:rPr lang="en-US" sz="1200" i="1" dirty="0" err="1"/>
              <a:t>Kab</a:t>
            </a:r>
            <a:r>
              <a:rPr lang="en-US" sz="1200" i="1" dirty="0"/>
              <a:t>. </a:t>
            </a:r>
            <a:r>
              <a:rPr lang="en-US" sz="1200" i="1" dirty="0" err="1"/>
              <a:t>Pulang</a:t>
            </a:r>
            <a:r>
              <a:rPr lang="en-US" sz="1200" i="1" dirty="0"/>
              <a:t> </a:t>
            </a:r>
            <a:r>
              <a:rPr lang="en-US" sz="1200" i="1" dirty="0" err="1"/>
              <a:t>Pisau</a:t>
            </a:r>
            <a:r>
              <a:rPr lang="en-US" sz="1200" i="1" dirty="0"/>
              <a:t> (</a:t>
            </a:r>
            <a:r>
              <a:rPr lang="en-US" sz="1200" i="1" dirty="0" err="1"/>
              <a:t>Periode</a:t>
            </a:r>
            <a:r>
              <a:rPr lang="en-US" sz="1200" i="1" dirty="0"/>
              <a:t> </a:t>
            </a:r>
            <a:r>
              <a:rPr lang="en-US" sz="1200" i="1" dirty="0" err="1"/>
              <a:t>Tanam</a:t>
            </a:r>
            <a:r>
              <a:rPr lang="en-US" sz="1200" i="1" dirty="0"/>
              <a:t> </a:t>
            </a:r>
            <a:r>
              <a:rPr lang="en-US" sz="1200" i="1" dirty="0" err="1"/>
              <a:t>Tahun</a:t>
            </a:r>
            <a:r>
              <a:rPr lang="en-US" sz="1200" i="1" dirty="0"/>
              <a:t> 2020 –2021)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473" y="5623976"/>
            <a:ext cx="7081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/>
              <a:t>Sumber</a:t>
            </a:r>
            <a:r>
              <a:rPr lang="en-US" sz="1200" i="1" dirty="0"/>
              <a:t> Data: </a:t>
            </a:r>
            <a:r>
              <a:rPr lang="en-US" sz="1200" i="1" dirty="0" err="1"/>
              <a:t>Distan</a:t>
            </a:r>
            <a:r>
              <a:rPr lang="en-US" sz="1200" i="1" dirty="0"/>
              <a:t> </a:t>
            </a:r>
            <a:r>
              <a:rPr lang="en-US" sz="1200" i="1" dirty="0" err="1"/>
              <a:t>Kab</a:t>
            </a:r>
            <a:r>
              <a:rPr lang="en-US" sz="1200" i="1" dirty="0"/>
              <a:t>. Kapuas </a:t>
            </a:r>
            <a:r>
              <a:rPr lang="en-US" sz="1200" i="1" dirty="0" err="1"/>
              <a:t>dan</a:t>
            </a:r>
            <a:r>
              <a:rPr lang="en-US" sz="1200" i="1" dirty="0"/>
              <a:t> </a:t>
            </a:r>
            <a:r>
              <a:rPr lang="en-US" sz="1200" i="1" dirty="0" err="1"/>
              <a:t>Kab</a:t>
            </a:r>
            <a:r>
              <a:rPr lang="en-US" sz="1200" i="1" dirty="0"/>
              <a:t>. </a:t>
            </a:r>
            <a:r>
              <a:rPr lang="en-US" sz="1200" i="1" dirty="0" err="1"/>
              <a:t>Pulang</a:t>
            </a:r>
            <a:r>
              <a:rPr lang="en-US" sz="1200" i="1" dirty="0"/>
              <a:t> </a:t>
            </a:r>
            <a:r>
              <a:rPr lang="en-US" sz="1200" i="1" dirty="0" err="1"/>
              <a:t>Pisau</a:t>
            </a:r>
            <a:r>
              <a:rPr lang="en-US" sz="1200" i="1" dirty="0"/>
              <a:t> (</a:t>
            </a:r>
            <a:r>
              <a:rPr lang="en-US" sz="1200" i="1" dirty="0" err="1"/>
              <a:t>Periode</a:t>
            </a:r>
            <a:r>
              <a:rPr lang="en-US" sz="1200" i="1" dirty="0"/>
              <a:t> </a:t>
            </a:r>
            <a:r>
              <a:rPr lang="en-US" sz="1200" i="1" dirty="0" err="1"/>
              <a:t>Tanam</a:t>
            </a:r>
            <a:r>
              <a:rPr lang="en-US" sz="1200" i="1" dirty="0"/>
              <a:t> </a:t>
            </a:r>
            <a:r>
              <a:rPr lang="en-US" sz="1200" i="1" dirty="0" err="1"/>
              <a:t>Tahun</a:t>
            </a:r>
            <a:r>
              <a:rPr lang="en-US" sz="1200" i="1" dirty="0"/>
              <a:t> 2021)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0097376"/>
              </p:ext>
            </p:extLst>
          </p:nvPr>
        </p:nvGraphicFramePr>
        <p:xfrm>
          <a:off x="479426" y="1744663"/>
          <a:ext cx="1137067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5" name="Worksheet" r:id="rId5" imgW="11474290" imgH="1473083" progId="Excel.Sheet.12">
                  <p:embed/>
                </p:oleObj>
              </mc:Choice>
              <mc:Fallback>
                <p:oleObj name="Worksheet" r:id="rId5" imgW="11474290" imgH="1473083" progId="Excel.Sheet.12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9426" y="1744663"/>
                        <a:ext cx="11370670" cy="144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雷锋PPT网 www.lfppt.com">
            <a:extLst>
              <a:ext uri="{FF2B5EF4-FFF2-40B4-BE49-F238E27FC236}">
                <a16:creationId xmlns="" xmlns:a16="http://schemas.microsoft.com/office/drawing/2014/main" id="{92B9133A-47D1-4E0A-B730-BE82F0D50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96040"/>
            <a:ext cx="1219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PROGRES TA 2020 &amp; TA 2021 DITJEN PSP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2748" y="929859"/>
            <a:ext cx="4213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Progres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Oktober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601667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EC65B2A-13ED-45DD-8E44-C19D44AD47EF}"/>
              </a:ext>
            </a:extLst>
          </p:cNvPr>
          <p:cNvSpPr txBox="1"/>
          <p:nvPr/>
        </p:nvSpPr>
        <p:spPr>
          <a:xfrm>
            <a:off x="303127" y="1560539"/>
            <a:ext cx="27455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25 </a:t>
            </a:r>
            <a:r>
              <a:rPr lang="en-US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Oktober</a:t>
            </a:r>
            <a:r>
              <a:rPr lang="id-ID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EF18B9A1-03A9-4BF2-AD6F-3D547C85294B}"/>
              </a:ext>
            </a:extLst>
          </p:cNvPr>
          <p:cNvSpPr txBox="1">
            <a:spLocks/>
          </p:cNvSpPr>
          <p:nvPr/>
        </p:nvSpPr>
        <p:spPr>
          <a:xfrm>
            <a:off x="505602" y="298988"/>
            <a:ext cx="11298295" cy="8523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PROGRES SID, KONTRAK, DAN REALISASI FISIK EKSTENSIFIKASI LAHAN FE KALTENG TA. 2021</a:t>
            </a:r>
            <a:endParaRPr lang="en-ID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5B10F4C-ED6B-45F1-A905-C464B4AF9D1C}"/>
              </a:ext>
            </a:extLst>
          </p:cNvPr>
          <p:cNvSpPr txBox="1"/>
          <p:nvPr/>
        </p:nvSpPr>
        <p:spPr>
          <a:xfrm>
            <a:off x="414670" y="4966277"/>
            <a:ext cx="11589488" cy="11079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Keterangan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Kontrak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Konstruksi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Fisik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Esktensifikasi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seluas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16.643,66 Ha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luas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sudah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desain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(15.275,49 Ha)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luas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SID 2020 (1.368,17 Ha)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*)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Realisasi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Fisik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: Land Clearing/Land Levelling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="" xmlns:a16="http://schemas.microsoft.com/office/drawing/2014/main" id="{BDBCDE83-6AC3-4B8E-9033-1F2A4EE719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001058"/>
              </p:ext>
            </p:extLst>
          </p:nvPr>
        </p:nvGraphicFramePr>
        <p:xfrm>
          <a:off x="414670" y="2062606"/>
          <a:ext cx="11589488" cy="2278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6" name="Worksheet" r:id="rId3" imgW="6728486" imgH="1166109" progId="Excel.Sheet.12">
                  <p:embed/>
                </p:oleObj>
              </mc:Choice>
              <mc:Fallback>
                <p:oleObj name="Worksheet" r:id="rId3" imgW="6728486" imgH="1166109" progId="Excel.Shee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="" xmlns:a16="http://schemas.microsoft.com/office/drawing/2014/main" id="{BDBCDE83-6AC3-4B8E-9033-1F2A4EE719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670" y="2062606"/>
                        <a:ext cx="11589488" cy="2278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3888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96413F1-D6A5-478F-BAE1-7E33475AE07E}"/>
              </a:ext>
            </a:extLst>
          </p:cNvPr>
          <p:cNvSpPr txBox="1"/>
          <p:nvPr/>
        </p:nvSpPr>
        <p:spPr>
          <a:xfrm>
            <a:off x="365710" y="279833"/>
            <a:ext cx="11016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CONTOH SID DAN MONITORING FOTO UDARA (DRONE) 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PROGRES KONSTRUKSI FISIK EKSTENSIFIKASI LAHAN FE KALTENG TA. 2021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="" xmlns:a16="http://schemas.microsoft.com/office/drawing/2014/main" id="{E681C021-6111-4DFA-B2FF-F4DDF5F080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7827033"/>
              </p:ext>
            </p:extLst>
          </p:nvPr>
        </p:nvGraphicFramePr>
        <p:xfrm>
          <a:off x="365281" y="1089319"/>
          <a:ext cx="11016377" cy="5405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5" name="Acrobat Document" r:id="rId3" imgW="9067353" imgH="6415597" progId="AcroExch.Document.DC">
                  <p:embed/>
                </p:oleObj>
              </mc:Choice>
              <mc:Fallback>
                <p:oleObj name="Acrobat Document" r:id="rId3" imgW="9067353" imgH="64155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5281" y="1089319"/>
                        <a:ext cx="11016377" cy="54051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8669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F3A6CFD-1E99-4788-91A3-E98A18BAD4DD}"/>
              </a:ext>
            </a:extLst>
          </p:cNvPr>
          <p:cNvSpPr txBox="1"/>
          <p:nvPr/>
        </p:nvSpPr>
        <p:spPr>
          <a:xfrm>
            <a:off x="325875" y="205942"/>
            <a:ext cx="11016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CONTOH SID DAN MONITORING FOTO UDARA (DRONE) 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PROGRES KONSTRUKSI FISIK EKSTENSIFIKASI LAHAN FE KALTENG TA. 2021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="" xmlns:a16="http://schemas.microsoft.com/office/drawing/2014/main" id="{9CBCD357-50A0-482D-A1DE-8CC9B603F0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4183532"/>
              </p:ext>
            </p:extLst>
          </p:nvPr>
        </p:nvGraphicFramePr>
        <p:xfrm>
          <a:off x="325874" y="997526"/>
          <a:ext cx="10840890" cy="5449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0" name="Acrobat Document" r:id="rId3" imgW="9067353" imgH="6415597" progId="Acrobat.Document.DC">
                  <p:embed/>
                </p:oleObj>
              </mc:Choice>
              <mc:Fallback>
                <p:oleObj name="Acrobat Document" r:id="rId3" imgW="9067353" imgH="641559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5874" y="997526"/>
                        <a:ext cx="10840890" cy="5449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8663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D5552A0-ADCF-405B-ACD6-883714AA2196}"/>
              </a:ext>
            </a:extLst>
          </p:cNvPr>
          <p:cNvSpPr txBox="1"/>
          <p:nvPr/>
        </p:nvSpPr>
        <p:spPr>
          <a:xfrm>
            <a:off x="353585" y="344487"/>
            <a:ext cx="11016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CONTOH SID DAN MONITORING FOTO UDARA (DRONE) 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PROGRES KONSTRUKSI FISIK EKSTENSIFIKASI LAHAN FE KALTENG TA. 2021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="" xmlns:a16="http://schemas.microsoft.com/office/drawing/2014/main" id="{D4367810-F27B-485F-9266-A67192A843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079527"/>
              </p:ext>
            </p:extLst>
          </p:nvPr>
        </p:nvGraphicFramePr>
        <p:xfrm>
          <a:off x="314035" y="1182255"/>
          <a:ext cx="10834254" cy="5331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6" name="Acrobat Document" r:id="rId3" imgW="9067353" imgH="6415597" progId="Acrobat.Document.DC">
                  <p:embed/>
                </p:oleObj>
              </mc:Choice>
              <mc:Fallback>
                <p:oleObj name="Acrobat Document" r:id="rId3" imgW="9067353" imgH="641559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4035" y="1182255"/>
                        <a:ext cx="10834254" cy="53312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76637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767" y="233650"/>
            <a:ext cx="11016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CONTOH SID DAN MONITORING FOTO UDARA (DRONE) 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PROGRES KONSTRUKSI FISIK EKSTENSIFIKASI LAHAN FE KALTENG TA. 2021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="" xmlns:a16="http://schemas.microsoft.com/office/drawing/2014/main" id="{A91B673E-D4A8-4B88-BB42-8EC3F710B2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8841219"/>
              </p:ext>
            </p:extLst>
          </p:nvPr>
        </p:nvGraphicFramePr>
        <p:xfrm>
          <a:off x="399767" y="1052945"/>
          <a:ext cx="10813178" cy="5451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0" name="Acrobat Document" r:id="rId3" imgW="9067353" imgH="6415597" progId="AcroExch.Document.DC">
                  <p:embed/>
                </p:oleObj>
              </mc:Choice>
              <mc:Fallback>
                <p:oleObj name="Acrobat Document" r:id="rId3" imgW="9067353" imgH="64155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9767" y="1052945"/>
                        <a:ext cx="10813178" cy="5451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88582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39961" y="152900"/>
            <a:ext cx="119307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DOKUMENTASI KEGIATAN EKSTENSIFIKASI LAHAN</a:t>
            </a:r>
            <a:endParaRPr lang="id-ID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59C62018-3CC3-433F-B84A-E7A0720DE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98" y="969819"/>
            <a:ext cx="5981348" cy="52000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B6EEFF98-6355-4BC1-A480-5DAEDC231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673" y="969818"/>
            <a:ext cx="5421745" cy="52000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66F966D-3B7B-4020-ADE7-682F9E84CA1F}"/>
              </a:ext>
            </a:extLst>
          </p:cNvPr>
          <p:cNvSpPr txBox="1"/>
          <p:nvPr/>
        </p:nvSpPr>
        <p:spPr>
          <a:xfrm>
            <a:off x="1970822" y="6340466"/>
            <a:ext cx="8250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DOKUMENTASI EKSTENSIFIKASI KABUPATEN KAPUAS</a:t>
            </a:r>
          </a:p>
        </p:txBody>
      </p:sp>
    </p:spTree>
    <p:extLst>
      <p:ext uri="{BB962C8B-B14F-4D97-AF65-F5344CB8AC3E}">
        <p14:creationId xmlns:p14="http://schemas.microsoft.com/office/powerpoint/2010/main" val="1648392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2E57273-6599-4BEB-9CC3-7911CA3F3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35" y="881887"/>
            <a:ext cx="5659919" cy="4953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D4A6FF0-D07B-48A6-88C5-3D20B641F4DA}"/>
              </a:ext>
            </a:extLst>
          </p:cNvPr>
          <p:cNvSpPr txBox="1"/>
          <p:nvPr/>
        </p:nvSpPr>
        <p:spPr>
          <a:xfrm>
            <a:off x="139961" y="152900"/>
            <a:ext cx="119307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DOKUMENTASI KEGIATAN EKSTENSIFIKASI LAHAN</a:t>
            </a:r>
            <a:endParaRPr lang="id-ID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706CEB9-3DDF-446A-8207-1D03707E5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048" y="881887"/>
            <a:ext cx="5815306" cy="4953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5FD82F8-023B-4E46-B98E-1538F7AC7666}"/>
              </a:ext>
            </a:extLst>
          </p:cNvPr>
          <p:cNvSpPr txBox="1"/>
          <p:nvPr/>
        </p:nvSpPr>
        <p:spPr>
          <a:xfrm>
            <a:off x="1970821" y="6109557"/>
            <a:ext cx="8250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PROSES OLAH TANAH PADA LAHAN EKSTENSIFIKASI KABUPATEN KAPUAS</a:t>
            </a:r>
          </a:p>
        </p:txBody>
      </p:sp>
    </p:spTree>
    <p:extLst>
      <p:ext uri="{BB962C8B-B14F-4D97-AF65-F5344CB8AC3E}">
        <p14:creationId xmlns:p14="http://schemas.microsoft.com/office/powerpoint/2010/main" val="1328239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2325" y="1023938"/>
            <a:ext cx="2357438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ïṡļíḑé"/>
          <p:cNvSpPr>
            <a:spLocks/>
          </p:cNvSpPr>
          <p:nvPr/>
        </p:nvSpPr>
        <p:spPr bwMode="auto">
          <a:xfrm>
            <a:off x="4557713" y="860425"/>
            <a:ext cx="2441575" cy="2382838"/>
          </a:xfrm>
          <a:custGeom>
            <a:avLst/>
            <a:gdLst>
              <a:gd name="T0" fmla="*/ 2147483646 w 5792"/>
              <a:gd name="T1" fmla="*/ 2147483646 h 5824"/>
              <a:gd name="T2" fmla="*/ 2147483646 w 5792"/>
              <a:gd name="T3" fmla="*/ 2147483646 h 5824"/>
              <a:gd name="T4" fmla="*/ 2147483646 w 5792"/>
              <a:gd name="T5" fmla="*/ 2147483646 h 5824"/>
              <a:gd name="T6" fmla="*/ 2147483646 w 5792"/>
              <a:gd name="T7" fmla="*/ 2147483646 h 5824"/>
              <a:gd name="T8" fmla="*/ 2147483646 w 5792"/>
              <a:gd name="T9" fmla="*/ 2147483646 h 5824"/>
              <a:gd name="T10" fmla="*/ 2147483646 w 5792"/>
              <a:gd name="T11" fmla="*/ 2147483646 h 5824"/>
              <a:gd name="T12" fmla="*/ 2147483646 w 5792"/>
              <a:gd name="T13" fmla="*/ 2147483646 h 5824"/>
              <a:gd name="T14" fmla="*/ 2147483646 w 5792"/>
              <a:gd name="T15" fmla="*/ 2147483646 h 5824"/>
              <a:gd name="T16" fmla="*/ 2147483646 w 5792"/>
              <a:gd name="T17" fmla="*/ 2147483646 h 5824"/>
              <a:gd name="T18" fmla="*/ 2147483646 w 5792"/>
              <a:gd name="T19" fmla="*/ 2147483646 h 5824"/>
              <a:gd name="T20" fmla="*/ 2147483646 w 5792"/>
              <a:gd name="T21" fmla="*/ 2147483646 h 5824"/>
              <a:gd name="T22" fmla="*/ 2147483646 w 5792"/>
              <a:gd name="T23" fmla="*/ 2147483646 h 5824"/>
              <a:gd name="T24" fmla="*/ 2147483646 w 5792"/>
              <a:gd name="T25" fmla="*/ 2147483646 h 5824"/>
              <a:gd name="T26" fmla="*/ 2147483646 w 5792"/>
              <a:gd name="T27" fmla="*/ 2147483646 h 5824"/>
              <a:gd name="T28" fmla="*/ 2147483646 w 5792"/>
              <a:gd name="T29" fmla="*/ 2147483646 h 5824"/>
              <a:gd name="T30" fmla="*/ 2147483646 w 5792"/>
              <a:gd name="T31" fmla="*/ 2147483646 h 5824"/>
              <a:gd name="T32" fmla="*/ 2147483646 w 5792"/>
              <a:gd name="T33" fmla="*/ 2147483646 h 5824"/>
              <a:gd name="T34" fmla="*/ 2147483646 w 5792"/>
              <a:gd name="T35" fmla="*/ 2147483646 h 5824"/>
              <a:gd name="T36" fmla="*/ 2147483646 w 5792"/>
              <a:gd name="T37" fmla="*/ 2147483646 h 5824"/>
              <a:gd name="T38" fmla="*/ 2147483646 w 5792"/>
              <a:gd name="T39" fmla="*/ 2147483646 h 5824"/>
              <a:gd name="T40" fmla="*/ 2147483646 w 5792"/>
              <a:gd name="T41" fmla="*/ 2147483646 h 5824"/>
              <a:gd name="T42" fmla="*/ 2147483646 w 5792"/>
              <a:gd name="T43" fmla="*/ 2147483646 h 5824"/>
              <a:gd name="T44" fmla="*/ 2147483646 w 5792"/>
              <a:gd name="T45" fmla="*/ 2147483646 h 5824"/>
              <a:gd name="T46" fmla="*/ 2147483646 w 5792"/>
              <a:gd name="T47" fmla="*/ 2147483646 h 5824"/>
              <a:gd name="T48" fmla="*/ 2147483646 w 5792"/>
              <a:gd name="T49" fmla="*/ 2147483646 h 5824"/>
              <a:gd name="T50" fmla="*/ 2147483646 w 5792"/>
              <a:gd name="T51" fmla="*/ 2147483646 h 5824"/>
              <a:gd name="T52" fmla="*/ 2147483646 w 5792"/>
              <a:gd name="T53" fmla="*/ 2147483646 h 5824"/>
              <a:gd name="T54" fmla="*/ 2147483646 w 5792"/>
              <a:gd name="T55" fmla="*/ 2147483646 h 5824"/>
              <a:gd name="T56" fmla="*/ 2147483646 w 5792"/>
              <a:gd name="T57" fmla="*/ 2147483646 h 5824"/>
              <a:gd name="T58" fmla="*/ 2147483646 w 5792"/>
              <a:gd name="T59" fmla="*/ 2147483646 h 5824"/>
              <a:gd name="T60" fmla="*/ 2147483646 w 5792"/>
              <a:gd name="T61" fmla="*/ 2147483646 h 5824"/>
              <a:gd name="T62" fmla="*/ 2147483646 w 5792"/>
              <a:gd name="T63" fmla="*/ 2147483646 h 5824"/>
              <a:gd name="T64" fmla="*/ 2147483646 w 5792"/>
              <a:gd name="T65" fmla="*/ 2147483646 h 5824"/>
              <a:gd name="T66" fmla="*/ 2147483646 w 5792"/>
              <a:gd name="T67" fmla="*/ 2147483646 h 5824"/>
              <a:gd name="T68" fmla="*/ 2147483646 w 5792"/>
              <a:gd name="T69" fmla="*/ 2147483646 h 5824"/>
              <a:gd name="T70" fmla="*/ 2147483646 w 5792"/>
              <a:gd name="T71" fmla="*/ 2147483646 h 5824"/>
              <a:gd name="T72" fmla="*/ 2147483646 w 5792"/>
              <a:gd name="T73" fmla="*/ 2147483646 h 5824"/>
              <a:gd name="T74" fmla="*/ 2147483646 w 5792"/>
              <a:gd name="T75" fmla="*/ 2147483646 h 5824"/>
              <a:gd name="T76" fmla="*/ 2147483646 w 5792"/>
              <a:gd name="T77" fmla="*/ 2147483646 h 5824"/>
              <a:gd name="T78" fmla="*/ 2147483646 w 5792"/>
              <a:gd name="T79" fmla="*/ 2147483646 h 5824"/>
              <a:gd name="T80" fmla="*/ 2147483646 w 5792"/>
              <a:gd name="T81" fmla="*/ 2147483646 h 5824"/>
              <a:gd name="T82" fmla="*/ 2147483646 w 5792"/>
              <a:gd name="T83" fmla="*/ 2147483646 h 5824"/>
              <a:gd name="T84" fmla="*/ 2147483646 w 5792"/>
              <a:gd name="T85" fmla="*/ 2147483646 h 5824"/>
              <a:gd name="T86" fmla="*/ 2147483646 w 5792"/>
              <a:gd name="T87" fmla="*/ 2147483646 h 5824"/>
              <a:gd name="T88" fmla="*/ 2147483646 w 5792"/>
              <a:gd name="T89" fmla="*/ 2147483646 h 5824"/>
              <a:gd name="T90" fmla="*/ 674187063 w 5792"/>
              <a:gd name="T91" fmla="*/ 2147483646 h 5824"/>
              <a:gd name="T92" fmla="*/ 1123585668 w 5792"/>
              <a:gd name="T93" fmla="*/ 2147483646 h 5824"/>
              <a:gd name="T94" fmla="*/ 2147483646 w 5792"/>
              <a:gd name="T95" fmla="*/ 2147483646 h 5824"/>
              <a:gd name="T96" fmla="*/ 2147483646 w 5792"/>
              <a:gd name="T97" fmla="*/ 2147483646 h 5824"/>
              <a:gd name="T98" fmla="*/ 2147483646 w 5792"/>
              <a:gd name="T99" fmla="*/ 2147483646 h 5824"/>
              <a:gd name="T100" fmla="*/ 2147483646 w 5792"/>
              <a:gd name="T101" fmla="*/ 2147483646 h 5824"/>
              <a:gd name="T102" fmla="*/ 2147483646 w 5792"/>
              <a:gd name="T103" fmla="*/ 2147483646 h 5824"/>
              <a:gd name="T104" fmla="*/ 2147483646 w 5792"/>
              <a:gd name="T105" fmla="*/ 2147483646 h 5824"/>
              <a:gd name="T106" fmla="*/ 2147483646 w 5792"/>
              <a:gd name="T107" fmla="*/ 2147483646 h 5824"/>
              <a:gd name="T108" fmla="*/ 2147483646 w 5792"/>
              <a:gd name="T109" fmla="*/ 2147483646 h 5824"/>
              <a:gd name="T110" fmla="*/ 2147483646 w 5792"/>
              <a:gd name="T111" fmla="*/ 2147483646 h 5824"/>
              <a:gd name="T112" fmla="*/ 2147483646 w 5792"/>
              <a:gd name="T113" fmla="*/ 958344794 h 5824"/>
              <a:gd name="T114" fmla="*/ 2147483646 w 5792"/>
              <a:gd name="T115" fmla="*/ 0 h 5824"/>
              <a:gd name="T116" fmla="*/ 2147483646 w 5792"/>
              <a:gd name="T117" fmla="*/ 1095274923 h 5824"/>
              <a:gd name="T118" fmla="*/ 2147483646 w 5792"/>
              <a:gd name="T119" fmla="*/ 2147483646 h 5824"/>
              <a:gd name="T120" fmla="*/ 2147483646 w 5792"/>
              <a:gd name="T121" fmla="*/ 2147483646 h 5824"/>
              <a:gd name="T122" fmla="*/ 2147483646 w 5792"/>
              <a:gd name="T123" fmla="*/ 2147483646 h 582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5792" h="5824">
                <a:moveTo>
                  <a:pt x="5413" y="2611"/>
                </a:moveTo>
                <a:cubicBezTo>
                  <a:pt x="5413" y="2611"/>
                  <a:pt x="5410" y="2596"/>
                  <a:pt x="5408" y="2569"/>
                </a:cubicBezTo>
                <a:cubicBezTo>
                  <a:pt x="5403" y="2540"/>
                  <a:pt x="5398" y="2498"/>
                  <a:pt x="5386" y="2444"/>
                </a:cubicBezTo>
                <a:cubicBezTo>
                  <a:pt x="5366" y="2335"/>
                  <a:pt x="5331" y="2178"/>
                  <a:pt x="5255" y="1988"/>
                </a:cubicBezTo>
                <a:cubicBezTo>
                  <a:pt x="5238" y="1938"/>
                  <a:pt x="5215" y="1889"/>
                  <a:pt x="5193" y="1837"/>
                </a:cubicBezTo>
                <a:cubicBezTo>
                  <a:pt x="5166" y="1786"/>
                  <a:pt x="5141" y="1732"/>
                  <a:pt x="5112" y="1680"/>
                </a:cubicBezTo>
                <a:cubicBezTo>
                  <a:pt x="5049" y="1571"/>
                  <a:pt x="4977" y="1459"/>
                  <a:pt x="4889" y="1345"/>
                </a:cubicBezTo>
                <a:cubicBezTo>
                  <a:pt x="4800" y="1234"/>
                  <a:pt x="4695" y="1123"/>
                  <a:pt x="4577" y="1015"/>
                </a:cubicBezTo>
                <a:cubicBezTo>
                  <a:pt x="4456" y="909"/>
                  <a:pt x="4319" y="810"/>
                  <a:pt x="4168" y="720"/>
                </a:cubicBezTo>
                <a:cubicBezTo>
                  <a:pt x="4129" y="698"/>
                  <a:pt x="4089" y="678"/>
                  <a:pt x="4050" y="658"/>
                </a:cubicBezTo>
                <a:cubicBezTo>
                  <a:pt x="4030" y="646"/>
                  <a:pt x="4010" y="636"/>
                  <a:pt x="3990" y="628"/>
                </a:cubicBezTo>
                <a:cubicBezTo>
                  <a:pt x="3967" y="618"/>
                  <a:pt x="3948" y="608"/>
                  <a:pt x="3928" y="599"/>
                </a:cubicBezTo>
                <a:cubicBezTo>
                  <a:pt x="3906" y="589"/>
                  <a:pt x="3886" y="581"/>
                  <a:pt x="3864" y="571"/>
                </a:cubicBezTo>
                <a:cubicBezTo>
                  <a:pt x="3844" y="564"/>
                  <a:pt x="3822" y="554"/>
                  <a:pt x="3799" y="547"/>
                </a:cubicBezTo>
                <a:cubicBezTo>
                  <a:pt x="3755" y="529"/>
                  <a:pt x="3713" y="515"/>
                  <a:pt x="3666" y="500"/>
                </a:cubicBezTo>
                <a:cubicBezTo>
                  <a:pt x="3644" y="492"/>
                  <a:pt x="3621" y="485"/>
                  <a:pt x="3599" y="480"/>
                </a:cubicBezTo>
                <a:cubicBezTo>
                  <a:pt x="3574" y="472"/>
                  <a:pt x="3552" y="468"/>
                  <a:pt x="3529" y="460"/>
                </a:cubicBezTo>
                <a:cubicBezTo>
                  <a:pt x="3517" y="458"/>
                  <a:pt x="3505" y="455"/>
                  <a:pt x="3492" y="453"/>
                </a:cubicBezTo>
                <a:cubicBezTo>
                  <a:pt x="3483" y="450"/>
                  <a:pt x="3470" y="448"/>
                  <a:pt x="3458" y="445"/>
                </a:cubicBezTo>
                <a:cubicBezTo>
                  <a:pt x="3436" y="440"/>
                  <a:pt x="3411" y="433"/>
                  <a:pt x="3386" y="428"/>
                </a:cubicBezTo>
                <a:cubicBezTo>
                  <a:pt x="3364" y="423"/>
                  <a:pt x="3339" y="421"/>
                  <a:pt x="3315" y="416"/>
                </a:cubicBezTo>
                <a:cubicBezTo>
                  <a:pt x="3290" y="413"/>
                  <a:pt x="3264" y="408"/>
                  <a:pt x="3240" y="406"/>
                </a:cubicBezTo>
                <a:cubicBezTo>
                  <a:pt x="3215" y="403"/>
                  <a:pt x="3190" y="401"/>
                  <a:pt x="3166" y="396"/>
                </a:cubicBezTo>
                <a:cubicBezTo>
                  <a:pt x="3148" y="396"/>
                  <a:pt x="3148" y="396"/>
                  <a:pt x="3148" y="396"/>
                </a:cubicBezTo>
                <a:cubicBezTo>
                  <a:pt x="3141" y="393"/>
                  <a:pt x="3136" y="393"/>
                  <a:pt x="3129" y="393"/>
                </a:cubicBezTo>
                <a:cubicBezTo>
                  <a:pt x="3116" y="393"/>
                  <a:pt x="3104" y="391"/>
                  <a:pt x="3092" y="391"/>
                </a:cubicBezTo>
                <a:cubicBezTo>
                  <a:pt x="3079" y="391"/>
                  <a:pt x="3067" y="388"/>
                  <a:pt x="3055" y="388"/>
                </a:cubicBezTo>
                <a:cubicBezTo>
                  <a:pt x="3042" y="388"/>
                  <a:pt x="3030" y="386"/>
                  <a:pt x="3015" y="386"/>
                </a:cubicBezTo>
                <a:cubicBezTo>
                  <a:pt x="2990" y="386"/>
                  <a:pt x="2966" y="383"/>
                  <a:pt x="2941" y="383"/>
                </a:cubicBezTo>
                <a:cubicBezTo>
                  <a:pt x="2926" y="383"/>
                  <a:pt x="2914" y="383"/>
                  <a:pt x="2900" y="383"/>
                </a:cubicBezTo>
                <a:cubicBezTo>
                  <a:pt x="2888" y="383"/>
                  <a:pt x="2876" y="383"/>
                  <a:pt x="2863" y="383"/>
                </a:cubicBezTo>
                <a:cubicBezTo>
                  <a:pt x="2836" y="386"/>
                  <a:pt x="2812" y="386"/>
                  <a:pt x="2784" y="386"/>
                </a:cubicBezTo>
                <a:cubicBezTo>
                  <a:pt x="2775" y="386"/>
                  <a:pt x="2775" y="386"/>
                  <a:pt x="2775" y="386"/>
                </a:cubicBezTo>
                <a:cubicBezTo>
                  <a:pt x="2765" y="388"/>
                  <a:pt x="2765" y="388"/>
                  <a:pt x="2765" y="388"/>
                </a:cubicBezTo>
                <a:cubicBezTo>
                  <a:pt x="2747" y="388"/>
                  <a:pt x="2747" y="388"/>
                  <a:pt x="2747" y="388"/>
                </a:cubicBezTo>
                <a:cubicBezTo>
                  <a:pt x="2733" y="391"/>
                  <a:pt x="2720" y="391"/>
                  <a:pt x="2708" y="391"/>
                </a:cubicBezTo>
                <a:cubicBezTo>
                  <a:pt x="2696" y="393"/>
                  <a:pt x="2681" y="393"/>
                  <a:pt x="2668" y="396"/>
                </a:cubicBezTo>
                <a:cubicBezTo>
                  <a:pt x="2649" y="396"/>
                  <a:pt x="2649" y="396"/>
                  <a:pt x="2649" y="396"/>
                </a:cubicBezTo>
                <a:cubicBezTo>
                  <a:pt x="2644" y="396"/>
                  <a:pt x="2636" y="398"/>
                  <a:pt x="2629" y="398"/>
                </a:cubicBezTo>
                <a:cubicBezTo>
                  <a:pt x="2604" y="401"/>
                  <a:pt x="2577" y="406"/>
                  <a:pt x="2552" y="408"/>
                </a:cubicBezTo>
                <a:cubicBezTo>
                  <a:pt x="2539" y="411"/>
                  <a:pt x="2524" y="411"/>
                  <a:pt x="2512" y="413"/>
                </a:cubicBezTo>
                <a:cubicBezTo>
                  <a:pt x="2500" y="416"/>
                  <a:pt x="2487" y="418"/>
                  <a:pt x="2472" y="421"/>
                </a:cubicBezTo>
                <a:cubicBezTo>
                  <a:pt x="2448" y="425"/>
                  <a:pt x="2421" y="430"/>
                  <a:pt x="2396" y="435"/>
                </a:cubicBezTo>
                <a:cubicBezTo>
                  <a:pt x="2369" y="440"/>
                  <a:pt x="2344" y="448"/>
                  <a:pt x="2317" y="453"/>
                </a:cubicBezTo>
                <a:cubicBezTo>
                  <a:pt x="2305" y="455"/>
                  <a:pt x="2292" y="458"/>
                  <a:pt x="2280" y="463"/>
                </a:cubicBezTo>
                <a:cubicBezTo>
                  <a:pt x="2265" y="465"/>
                  <a:pt x="2253" y="470"/>
                  <a:pt x="2240" y="472"/>
                </a:cubicBezTo>
                <a:cubicBezTo>
                  <a:pt x="2213" y="480"/>
                  <a:pt x="2189" y="487"/>
                  <a:pt x="2163" y="495"/>
                </a:cubicBezTo>
                <a:cubicBezTo>
                  <a:pt x="2136" y="502"/>
                  <a:pt x="2111" y="512"/>
                  <a:pt x="2084" y="519"/>
                </a:cubicBezTo>
                <a:cubicBezTo>
                  <a:pt x="2072" y="524"/>
                  <a:pt x="2059" y="529"/>
                  <a:pt x="2047" y="534"/>
                </a:cubicBezTo>
                <a:cubicBezTo>
                  <a:pt x="2039" y="534"/>
                  <a:pt x="2035" y="537"/>
                  <a:pt x="2027" y="539"/>
                </a:cubicBezTo>
                <a:cubicBezTo>
                  <a:pt x="2010" y="547"/>
                  <a:pt x="2010" y="547"/>
                  <a:pt x="2010" y="547"/>
                </a:cubicBezTo>
                <a:cubicBezTo>
                  <a:pt x="1983" y="557"/>
                  <a:pt x="1958" y="566"/>
                  <a:pt x="1933" y="579"/>
                </a:cubicBezTo>
                <a:cubicBezTo>
                  <a:pt x="1923" y="581"/>
                  <a:pt x="1923" y="581"/>
                  <a:pt x="1923" y="581"/>
                </a:cubicBezTo>
                <a:cubicBezTo>
                  <a:pt x="1914" y="586"/>
                  <a:pt x="1914" y="586"/>
                  <a:pt x="1914" y="586"/>
                </a:cubicBezTo>
                <a:cubicBezTo>
                  <a:pt x="1896" y="594"/>
                  <a:pt x="1896" y="594"/>
                  <a:pt x="1896" y="594"/>
                </a:cubicBezTo>
                <a:cubicBezTo>
                  <a:pt x="1857" y="611"/>
                  <a:pt x="1857" y="611"/>
                  <a:pt x="1857" y="611"/>
                </a:cubicBezTo>
                <a:cubicBezTo>
                  <a:pt x="1819" y="628"/>
                  <a:pt x="1819" y="628"/>
                  <a:pt x="1819" y="628"/>
                </a:cubicBezTo>
                <a:cubicBezTo>
                  <a:pt x="1814" y="631"/>
                  <a:pt x="1806" y="633"/>
                  <a:pt x="1802" y="638"/>
                </a:cubicBezTo>
                <a:cubicBezTo>
                  <a:pt x="1782" y="646"/>
                  <a:pt x="1782" y="646"/>
                  <a:pt x="1782" y="646"/>
                </a:cubicBezTo>
                <a:cubicBezTo>
                  <a:pt x="1757" y="658"/>
                  <a:pt x="1732" y="670"/>
                  <a:pt x="1710" y="685"/>
                </a:cubicBezTo>
                <a:cubicBezTo>
                  <a:pt x="1685" y="698"/>
                  <a:pt x="1661" y="712"/>
                  <a:pt x="1636" y="725"/>
                </a:cubicBezTo>
                <a:cubicBezTo>
                  <a:pt x="1602" y="748"/>
                  <a:pt x="1602" y="748"/>
                  <a:pt x="1602" y="748"/>
                </a:cubicBezTo>
                <a:cubicBezTo>
                  <a:pt x="1589" y="753"/>
                  <a:pt x="1577" y="763"/>
                  <a:pt x="1565" y="770"/>
                </a:cubicBezTo>
                <a:cubicBezTo>
                  <a:pt x="1542" y="785"/>
                  <a:pt x="1518" y="800"/>
                  <a:pt x="1495" y="815"/>
                </a:cubicBezTo>
                <a:cubicBezTo>
                  <a:pt x="1473" y="830"/>
                  <a:pt x="1448" y="847"/>
                  <a:pt x="1425" y="864"/>
                </a:cubicBezTo>
                <a:cubicBezTo>
                  <a:pt x="1415" y="872"/>
                  <a:pt x="1403" y="879"/>
                  <a:pt x="1391" y="889"/>
                </a:cubicBezTo>
                <a:cubicBezTo>
                  <a:pt x="1359" y="914"/>
                  <a:pt x="1359" y="914"/>
                  <a:pt x="1359" y="914"/>
                </a:cubicBezTo>
                <a:cubicBezTo>
                  <a:pt x="1327" y="941"/>
                  <a:pt x="1327" y="941"/>
                  <a:pt x="1327" y="941"/>
                </a:cubicBezTo>
                <a:cubicBezTo>
                  <a:pt x="1309" y="953"/>
                  <a:pt x="1309" y="953"/>
                  <a:pt x="1309" y="953"/>
                </a:cubicBezTo>
                <a:cubicBezTo>
                  <a:pt x="1304" y="958"/>
                  <a:pt x="1297" y="961"/>
                  <a:pt x="1292" y="966"/>
                </a:cubicBezTo>
                <a:cubicBezTo>
                  <a:pt x="1250" y="1003"/>
                  <a:pt x="1206" y="1040"/>
                  <a:pt x="1166" y="1079"/>
                </a:cubicBezTo>
                <a:cubicBezTo>
                  <a:pt x="1134" y="1110"/>
                  <a:pt x="1134" y="1110"/>
                  <a:pt x="1134" y="1110"/>
                </a:cubicBezTo>
                <a:cubicBezTo>
                  <a:pt x="1119" y="1125"/>
                  <a:pt x="1119" y="1125"/>
                  <a:pt x="1119" y="1125"/>
                </a:cubicBezTo>
                <a:cubicBezTo>
                  <a:pt x="1104" y="1140"/>
                  <a:pt x="1104" y="1140"/>
                  <a:pt x="1104" y="1140"/>
                </a:cubicBezTo>
                <a:cubicBezTo>
                  <a:pt x="1084" y="1162"/>
                  <a:pt x="1064" y="1182"/>
                  <a:pt x="1044" y="1202"/>
                </a:cubicBezTo>
                <a:cubicBezTo>
                  <a:pt x="1034" y="1214"/>
                  <a:pt x="1027" y="1224"/>
                  <a:pt x="1017" y="1234"/>
                </a:cubicBezTo>
                <a:cubicBezTo>
                  <a:pt x="990" y="1266"/>
                  <a:pt x="990" y="1266"/>
                  <a:pt x="990" y="1266"/>
                </a:cubicBezTo>
                <a:cubicBezTo>
                  <a:pt x="960" y="1301"/>
                  <a:pt x="960" y="1301"/>
                  <a:pt x="960" y="1301"/>
                </a:cubicBezTo>
                <a:cubicBezTo>
                  <a:pt x="950" y="1311"/>
                  <a:pt x="943" y="1323"/>
                  <a:pt x="933" y="1333"/>
                </a:cubicBezTo>
                <a:cubicBezTo>
                  <a:pt x="916" y="1355"/>
                  <a:pt x="899" y="1380"/>
                  <a:pt x="881" y="1402"/>
                </a:cubicBezTo>
                <a:cubicBezTo>
                  <a:pt x="864" y="1424"/>
                  <a:pt x="847" y="1449"/>
                  <a:pt x="832" y="1472"/>
                </a:cubicBezTo>
                <a:cubicBezTo>
                  <a:pt x="817" y="1490"/>
                  <a:pt x="817" y="1490"/>
                  <a:pt x="817" y="1490"/>
                </a:cubicBezTo>
                <a:cubicBezTo>
                  <a:pt x="812" y="1500"/>
                  <a:pt x="812" y="1500"/>
                  <a:pt x="812" y="1500"/>
                </a:cubicBezTo>
                <a:cubicBezTo>
                  <a:pt x="807" y="1509"/>
                  <a:pt x="807" y="1509"/>
                  <a:pt x="807" y="1509"/>
                </a:cubicBezTo>
                <a:cubicBezTo>
                  <a:pt x="783" y="1544"/>
                  <a:pt x="783" y="1544"/>
                  <a:pt x="783" y="1544"/>
                </a:cubicBezTo>
                <a:cubicBezTo>
                  <a:pt x="760" y="1581"/>
                  <a:pt x="760" y="1581"/>
                  <a:pt x="760" y="1581"/>
                </a:cubicBezTo>
                <a:cubicBezTo>
                  <a:pt x="748" y="1598"/>
                  <a:pt x="748" y="1598"/>
                  <a:pt x="748" y="1598"/>
                </a:cubicBezTo>
                <a:cubicBezTo>
                  <a:pt x="743" y="1606"/>
                  <a:pt x="741" y="1611"/>
                  <a:pt x="738" y="1618"/>
                </a:cubicBezTo>
                <a:cubicBezTo>
                  <a:pt x="722" y="1643"/>
                  <a:pt x="707" y="1668"/>
                  <a:pt x="693" y="1692"/>
                </a:cubicBezTo>
                <a:cubicBezTo>
                  <a:pt x="685" y="1705"/>
                  <a:pt x="678" y="1720"/>
                  <a:pt x="673" y="1732"/>
                </a:cubicBezTo>
                <a:cubicBezTo>
                  <a:pt x="653" y="1772"/>
                  <a:pt x="653" y="1772"/>
                  <a:pt x="653" y="1772"/>
                </a:cubicBezTo>
                <a:cubicBezTo>
                  <a:pt x="633" y="1809"/>
                  <a:pt x="633" y="1809"/>
                  <a:pt x="633" y="1809"/>
                </a:cubicBezTo>
                <a:cubicBezTo>
                  <a:pt x="626" y="1821"/>
                  <a:pt x="621" y="1837"/>
                  <a:pt x="614" y="1849"/>
                </a:cubicBezTo>
                <a:cubicBezTo>
                  <a:pt x="604" y="1877"/>
                  <a:pt x="591" y="1904"/>
                  <a:pt x="579" y="1928"/>
                </a:cubicBezTo>
                <a:cubicBezTo>
                  <a:pt x="569" y="1956"/>
                  <a:pt x="557" y="1983"/>
                  <a:pt x="547" y="2010"/>
                </a:cubicBezTo>
                <a:cubicBezTo>
                  <a:pt x="542" y="2025"/>
                  <a:pt x="535" y="2037"/>
                  <a:pt x="532" y="2052"/>
                </a:cubicBezTo>
                <a:cubicBezTo>
                  <a:pt x="517" y="2092"/>
                  <a:pt x="517" y="2092"/>
                  <a:pt x="517" y="2092"/>
                </a:cubicBezTo>
                <a:cubicBezTo>
                  <a:pt x="503" y="2134"/>
                  <a:pt x="503" y="2134"/>
                  <a:pt x="503" y="2134"/>
                </a:cubicBezTo>
                <a:cubicBezTo>
                  <a:pt x="498" y="2149"/>
                  <a:pt x="493" y="2161"/>
                  <a:pt x="490" y="2176"/>
                </a:cubicBezTo>
                <a:cubicBezTo>
                  <a:pt x="466" y="2261"/>
                  <a:pt x="466" y="2261"/>
                  <a:pt x="466" y="2261"/>
                </a:cubicBezTo>
                <a:cubicBezTo>
                  <a:pt x="461" y="2283"/>
                  <a:pt x="461" y="2283"/>
                  <a:pt x="461" y="2283"/>
                </a:cubicBezTo>
                <a:cubicBezTo>
                  <a:pt x="456" y="2303"/>
                  <a:pt x="456" y="2303"/>
                  <a:pt x="456" y="2303"/>
                </a:cubicBezTo>
                <a:cubicBezTo>
                  <a:pt x="446" y="2345"/>
                  <a:pt x="446" y="2345"/>
                  <a:pt x="446" y="2345"/>
                </a:cubicBezTo>
                <a:cubicBezTo>
                  <a:pt x="438" y="2375"/>
                  <a:pt x="431" y="2402"/>
                  <a:pt x="429" y="2432"/>
                </a:cubicBezTo>
                <a:cubicBezTo>
                  <a:pt x="411" y="2518"/>
                  <a:pt x="411" y="2518"/>
                  <a:pt x="411" y="2518"/>
                </a:cubicBezTo>
                <a:cubicBezTo>
                  <a:pt x="406" y="2548"/>
                  <a:pt x="404" y="2576"/>
                  <a:pt x="401" y="2606"/>
                </a:cubicBezTo>
                <a:cubicBezTo>
                  <a:pt x="394" y="2650"/>
                  <a:pt x="394" y="2650"/>
                  <a:pt x="394" y="2650"/>
                </a:cubicBezTo>
                <a:cubicBezTo>
                  <a:pt x="394" y="2665"/>
                  <a:pt x="392" y="2680"/>
                  <a:pt x="392" y="2695"/>
                </a:cubicBezTo>
                <a:cubicBezTo>
                  <a:pt x="384" y="2781"/>
                  <a:pt x="384" y="2781"/>
                  <a:pt x="384" y="2781"/>
                </a:cubicBezTo>
                <a:cubicBezTo>
                  <a:pt x="382" y="2868"/>
                  <a:pt x="382" y="2868"/>
                  <a:pt x="382" y="2868"/>
                </a:cubicBezTo>
                <a:cubicBezTo>
                  <a:pt x="382" y="2912"/>
                  <a:pt x="382" y="2912"/>
                  <a:pt x="382" y="2912"/>
                </a:cubicBezTo>
                <a:cubicBezTo>
                  <a:pt x="382" y="2958"/>
                  <a:pt x="382" y="2958"/>
                  <a:pt x="382" y="2958"/>
                </a:cubicBezTo>
                <a:cubicBezTo>
                  <a:pt x="384" y="3047"/>
                  <a:pt x="384" y="3047"/>
                  <a:pt x="384" y="3047"/>
                </a:cubicBezTo>
                <a:cubicBezTo>
                  <a:pt x="392" y="3134"/>
                  <a:pt x="392" y="3134"/>
                  <a:pt x="392" y="3134"/>
                </a:cubicBezTo>
                <a:cubicBezTo>
                  <a:pt x="392" y="3148"/>
                  <a:pt x="394" y="3163"/>
                  <a:pt x="394" y="3178"/>
                </a:cubicBezTo>
                <a:cubicBezTo>
                  <a:pt x="401" y="3220"/>
                  <a:pt x="401" y="3220"/>
                  <a:pt x="401" y="3220"/>
                </a:cubicBezTo>
                <a:cubicBezTo>
                  <a:pt x="406" y="3265"/>
                  <a:pt x="406" y="3265"/>
                  <a:pt x="406" y="3265"/>
                </a:cubicBezTo>
                <a:cubicBezTo>
                  <a:pt x="409" y="3287"/>
                  <a:pt x="409" y="3287"/>
                  <a:pt x="409" y="3287"/>
                </a:cubicBezTo>
                <a:cubicBezTo>
                  <a:pt x="409" y="3293"/>
                  <a:pt x="411" y="3300"/>
                  <a:pt x="411" y="3308"/>
                </a:cubicBezTo>
                <a:cubicBezTo>
                  <a:pt x="424" y="3367"/>
                  <a:pt x="431" y="3424"/>
                  <a:pt x="446" y="3481"/>
                </a:cubicBezTo>
                <a:cubicBezTo>
                  <a:pt x="456" y="3523"/>
                  <a:pt x="456" y="3523"/>
                  <a:pt x="456" y="3523"/>
                </a:cubicBezTo>
                <a:cubicBezTo>
                  <a:pt x="461" y="3545"/>
                  <a:pt x="461" y="3545"/>
                  <a:pt x="461" y="3545"/>
                </a:cubicBezTo>
                <a:cubicBezTo>
                  <a:pt x="466" y="3565"/>
                  <a:pt x="466" y="3565"/>
                  <a:pt x="466" y="3565"/>
                </a:cubicBezTo>
                <a:cubicBezTo>
                  <a:pt x="473" y="3592"/>
                  <a:pt x="483" y="3622"/>
                  <a:pt x="490" y="3649"/>
                </a:cubicBezTo>
                <a:cubicBezTo>
                  <a:pt x="493" y="3665"/>
                  <a:pt x="498" y="3677"/>
                  <a:pt x="503" y="3692"/>
                </a:cubicBezTo>
                <a:cubicBezTo>
                  <a:pt x="517" y="3734"/>
                  <a:pt x="517" y="3734"/>
                  <a:pt x="517" y="3734"/>
                </a:cubicBezTo>
                <a:cubicBezTo>
                  <a:pt x="532" y="3774"/>
                  <a:pt x="532" y="3774"/>
                  <a:pt x="532" y="3774"/>
                </a:cubicBezTo>
                <a:cubicBezTo>
                  <a:pt x="532" y="3781"/>
                  <a:pt x="535" y="3789"/>
                  <a:pt x="540" y="3794"/>
                </a:cubicBezTo>
                <a:cubicBezTo>
                  <a:pt x="547" y="3816"/>
                  <a:pt x="547" y="3816"/>
                  <a:pt x="547" y="3816"/>
                </a:cubicBezTo>
                <a:cubicBezTo>
                  <a:pt x="557" y="3843"/>
                  <a:pt x="567" y="3868"/>
                  <a:pt x="579" y="3895"/>
                </a:cubicBezTo>
                <a:cubicBezTo>
                  <a:pt x="591" y="3922"/>
                  <a:pt x="601" y="3949"/>
                  <a:pt x="614" y="3974"/>
                </a:cubicBezTo>
                <a:cubicBezTo>
                  <a:pt x="621" y="3989"/>
                  <a:pt x="626" y="4001"/>
                  <a:pt x="631" y="4014"/>
                </a:cubicBezTo>
                <a:cubicBezTo>
                  <a:pt x="651" y="4054"/>
                  <a:pt x="651" y="4054"/>
                  <a:pt x="651" y="4054"/>
                </a:cubicBezTo>
                <a:cubicBezTo>
                  <a:pt x="670" y="4091"/>
                  <a:pt x="670" y="4091"/>
                  <a:pt x="670" y="4091"/>
                </a:cubicBezTo>
                <a:cubicBezTo>
                  <a:pt x="678" y="4106"/>
                  <a:pt x="685" y="4119"/>
                  <a:pt x="693" y="4131"/>
                </a:cubicBezTo>
                <a:cubicBezTo>
                  <a:pt x="705" y="4156"/>
                  <a:pt x="720" y="4180"/>
                  <a:pt x="735" y="4205"/>
                </a:cubicBezTo>
                <a:cubicBezTo>
                  <a:pt x="746" y="4225"/>
                  <a:pt x="746" y="4225"/>
                  <a:pt x="746" y="4225"/>
                </a:cubicBezTo>
                <a:cubicBezTo>
                  <a:pt x="758" y="4242"/>
                  <a:pt x="758" y="4242"/>
                  <a:pt x="758" y="4242"/>
                </a:cubicBezTo>
                <a:cubicBezTo>
                  <a:pt x="780" y="4279"/>
                  <a:pt x="780" y="4279"/>
                  <a:pt x="780" y="4279"/>
                </a:cubicBezTo>
                <a:cubicBezTo>
                  <a:pt x="812" y="4326"/>
                  <a:pt x="844" y="4373"/>
                  <a:pt x="879" y="4421"/>
                </a:cubicBezTo>
                <a:cubicBezTo>
                  <a:pt x="896" y="4444"/>
                  <a:pt x="913" y="4466"/>
                  <a:pt x="931" y="4488"/>
                </a:cubicBezTo>
                <a:cubicBezTo>
                  <a:pt x="958" y="4523"/>
                  <a:pt x="958" y="4523"/>
                  <a:pt x="958" y="4523"/>
                </a:cubicBezTo>
                <a:cubicBezTo>
                  <a:pt x="985" y="4555"/>
                  <a:pt x="985" y="4555"/>
                  <a:pt x="985" y="4555"/>
                </a:cubicBezTo>
                <a:cubicBezTo>
                  <a:pt x="1005" y="4575"/>
                  <a:pt x="1022" y="4597"/>
                  <a:pt x="1042" y="4619"/>
                </a:cubicBezTo>
                <a:cubicBezTo>
                  <a:pt x="1061" y="4639"/>
                  <a:pt x="1079" y="4659"/>
                  <a:pt x="1099" y="4681"/>
                </a:cubicBezTo>
                <a:cubicBezTo>
                  <a:pt x="1119" y="4701"/>
                  <a:pt x="1139" y="4721"/>
                  <a:pt x="1161" y="4741"/>
                </a:cubicBezTo>
                <a:cubicBezTo>
                  <a:pt x="1191" y="4769"/>
                  <a:pt x="1191" y="4769"/>
                  <a:pt x="1191" y="4769"/>
                </a:cubicBezTo>
                <a:cubicBezTo>
                  <a:pt x="1206" y="4784"/>
                  <a:pt x="1206" y="4784"/>
                  <a:pt x="1206" y="4784"/>
                </a:cubicBezTo>
                <a:cubicBezTo>
                  <a:pt x="1211" y="4789"/>
                  <a:pt x="1216" y="4793"/>
                  <a:pt x="1223" y="4798"/>
                </a:cubicBezTo>
                <a:cubicBezTo>
                  <a:pt x="1243" y="4816"/>
                  <a:pt x="1265" y="4836"/>
                  <a:pt x="1285" y="4853"/>
                </a:cubicBezTo>
                <a:cubicBezTo>
                  <a:pt x="1290" y="4858"/>
                  <a:pt x="1297" y="4863"/>
                  <a:pt x="1302" y="4868"/>
                </a:cubicBezTo>
                <a:cubicBezTo>
                  <a:pt x="1317" y="4880"/>
                  <a:pt x="1317" y="4880"/>
                  <a:pt x="1317" y="4880"/>
                </a:cubicBezTo>
                <a:cubicBezTo>
                  <a:pt x="1351" y="4905"/>
                  <a:pt x="1351" y="4905"/>
                  <a:pt x="1351" y="4905"/>
                </a:cubicBezTo>
                <a:cubicBezTo>
                  <a:pt x="1393" y="4942"/>
                  <a:pt x="1440" y="4972"/>
                  <a:pt x="1486" y="5004"/>
                </a:cubicBezTo>
                <a:cubicBezTo>
                  <a:pt x="1495" y="5014"/>
                  <a:pt x="1508" y="5019"/>
                  <a:pt x="1520" y="5028"/>
                </a:cubicBezTo>
                <a:cubicBezTo>
                  <a:pt x="1555" y="5051"/>
                  <a:pt x="1555" y="5051"/>
                  <a:pt x="1555" y="5051"/>
                </a:cubicBezTo>
                <a:cubicBezTo>
                  <a:pt x="1589" y="5073"/>
                  <a:pt x="1589" y="5073"/>
                  <a:pt x="1589" y="5073"/>
                </a:cubicBezTo>
                <a:cubicBezTo>
                  <a:pt x="1602" y="5080"/>
                  <a:pt x="1614" y="5085"/>
                  <a:pt x="1624" y="5093"/>
                </a:cubicBezTo>
                <a:cubicBezTo>
                  <a:pt x="1648" y="5109"/>
                  <a:pt x="1673" y="5121"/>
                  <a:pt x="1695" y="5136"/>
                </a:cubicBezTo>
                <a:cubicBezTo>
                  <a:pt x="1720" y="5148"/>
                  <a:pt x="1745" y="5161"/>
                  <a:pt x="1769" y="5173"/>
                </a:cubicBezTo>
                <a:cubicBezTo>
                  <a:pt x="1779" y="5178"/>
                  <a:pt x="1792" y="5185"/>
                  <a:pt x="1804" y="5190"/>
                </a:cubicBezTo>
                <a:cubicBezTo>
                  <a:pt x="1816" y="5198"/>
                  <a:pt x="1830" y="5203"/>
                  <a:pt x="1842" y="5208"/>
                </a:cubicBezTo>
                <a:cubicBezTo>
                  <a:pt x="1867" y="5220"/>
                  <a:pt x="1891" y="5230"/>
                  <a:pt x="1916" y="5242"/>
                </a:cubicBezTo>
                <a:cubicBezTo>
                  <a:pt x="2015" y="5282"/>
                  <a:pt x="2116" y="5321"/>
                  <a:pt x="2218" y="5349"/>
                </a:cubicBezTo>
                <a:cubicBezTo>
                  <a:pt x="2231" y="5351"/>
                  <a:pt x="2243" y="5353"/>
                  <a:pt x="2255" y="5358"/>
                </a:cubicBezTo>
                <a:cubicBezTo>
                  <a:pt x="2275" y="5363"/>
                  <a:pt x="2275" y="5363"/>
                  <a:pt x="2275" y="5363"/>
                </a:cubicBezTo>
                <a:cubicBezTo>
                  <a:pt x="2295" y="5368"/>
                  <a:pt x="2295" y="5368"/>
                  <a:pt x="2295" y="5368"/>
                </a:cubicBezTo>
                <a:cubicBezTo>
                  <a:pt x="2319" y="5373"/>
                  <a:pt x="2347" y="5381"/>
                  <a:pt x="2371" y="5386"/>
                </a:cubicBezTo>
                <a:cubicBezTo>
                  <a:pt x="2396" y="5393"/>
                  <a:pt x="2421" y="5396"/>
                  <a:pt x="2448" y="5400"/>
                </a:cubicBezTo>
                <a:cubicBezTo>
                  <a:pt x="2472" y="5405"/>
                  <a:pt x="2497" y="5410"/>
                  <a:pt x="2524" y="5415"/>
                </a:cubicBezTo>
                <a:cubicBezTo>
                  <a:pt x="2550" y="5418"/>
                  <a:pt x="2575" y="5420"/>
                  <a:pt x="2602" y="5423"/>
                </a:cubicBezTo>
                <a:cubicBezTo>
                  <a:pt x="2614" y="5425"/>
                  <a:pt x="2626" y="5428"/>
                  <a:pt x="2639" y="5428"/>
                </a:cubicBezTo>
                <a:cubicBezTo>
                  <a:pt x="2651" y="5430"/>
                  <a:pt x="2664" y="5430"/>
                  <a:pt x="2678" y="5433"/>
                </a:cubicBezTo>
                <a:cubicBezTo>
                  <a:pt x="2728" y="5435"/>
                  <a:pt x="2777" y="5440"/>
                  <a:pt x="2829" y="5440"/>
                </a:cubicBezTo>
                <a:cubicBezTo>
                  <a:pt x="2854" y="5443"/>
                  <a:pt x="2878" y="5443"/>
                  <a:pt x="2903" y="5443"/>
                </a:cubicBezTo>
                <a:cubicBezTo>
                  <a:pt x="2929" y="5443"/>
                  <a:pt x="2956" y="5443"/>
                  <a:pt x="2980" y="5443"/>
                </a:cubicBezTo>
                <a:cubicBezTo>
                  <a:pt x="3005" y="5443"/>
                  <a:pt x="3030" y="5440"/>
                  <a:pt x="3055" y="5438"/>
                </a:cubicBezTo>
                <a:cubicBezTo>
                  <a:pt x="3064" y="5438"/>
                  <a:pt x="3077" y="5438"/>
                  <a:pt x="3089" y="5435"/>
                </a:cubicBezTo>
                <a:cubicBezTo>
                  <a:pt x="3109" y="5435"/>
                  <a:pt x="3109" y="5435"/>
                  <a:pt x="3109" y="5435"/>
                </a:cubicBezTo>
                <a:cubicBezTo>
                  <a:pt x="3126" y="5433"/>
                  <a:pt x="3126" y="5433"/>
                  <a:pt x="3126" y="5433"/>
                </a:cubicBezTo>
                <a:cubicBezTo>
                  <a:pt x="3151" y="5430"/>
                  <a:pt x="3175" y="5428"/>
                  <a:pt x="3200" y="5425"/>
                </a:cubicBezTo>
                <a:cubicBezTo>
                  <a:pt x="3222" y="5423"/>
                  <a:pt x="3247" y="5420"/>
                  <a:pt x="3273" y="5415"/>
                </a:cubicBezTo>
                <a:cubicBezTo>
                  <a:pt x="3283" y="5415"/>
                  <a:pt x="3295" y="5413"/>
                  <a:pt x="3307" y="5410"/>
                </a:cubicBezTo>
                <a:cubicBezTo>
                  <a:pt x="3320" y="5410"/>
                  <a:pt x="3332" y="5408"/>
                  <a:pt x="3342" y="5405"/>
                </a:cubicBezTo>
                <a:cubicBezTo>
                  <a:pt x="3354" y="5403"/>
                  <a:pt x="3367" y="5400"/>
                  <a:pt x="3379" y="5398"/>
                </a:cubicBezTo>
                <a:cubicBezTo>
                  <a:pt x="3389" y="5396"/>
                  <a:pt x="3401" y="5396"/>
                  <a:pt x="3413" y="5393"/>
                </a:cubicBezTo>
                <a:cubicBezTo>
                  <a:pt x="3436" y="5388"/>
                  <a:pt x="3458" y="5383"/>
                  <a:pt x="3483" y="5376"/>
                </a:cubicBezTo>
                <a:cubicBezTo>
                  <a:pt x="3492" y="5376"/>
                  <a:pt x="3505" y="5371"/>
                  <a:pt x="3515" y="5368"/>
                </a:cubicBezTo>
                <a:cubicBezTo>
                  <a:pt x="3527" y="5366"/>
                  <a:pt x="3539" y="5363"/>
                  <a:pt x="3549" y="5361"/>
                </a:cubicBezTo>
                <a:cubicBezTo>
                  <a:pt x="3562" y="5356"/>
                  <a:pt x="3571" y="5353"/>
                  <a:pt x="3584" y="5351"/>
                </a:cubicBezTo>
                <a:cubicBezTo>
                  <a:pt x="3594" y="5349"/>
                  <a:pt x="3606" y="5344"/>
                  <a:pt x="3616" y="5341"/>
                </a:cubicBezTo>
                <a:cubicBezTo>
                  <a:pt x="3639" y="5334"/>
                  <a:pt x="3661" y="5329"/>
                  <a:pt x="3683" y="5321"/>
                </a:cubicBezTo>
                <a:cubicBezTo>
                  <a:pt x="3703" y="5314"/>
                  <a:pt x="3725" y="5306"/>
                  <a:pt x="3748" y="5299"/>
                </a:cubicBezTo>
                <a:cubicBezTo>
                  <a:pt x="3758" y="5297"/>
                  <a:pt x="3767" y="5292"/>
                  <a:pt x="3780" y="5289"/>
                </a:cubicBezTo>
                <a:cubicBezTo>
                  <a:pt x="3790" y="5284"/>
                  <a:pt x="3799" y="5279"/>
                  <a:pt x="3809" y="5277"/>
                </a:cubicBezTo>
                <a:cubicBezTo>
                  <a:pt x="3832" y="5267"/>
                  <a:pt x="3851" y="5259"/>
                  <a:pt x="3874" y="5252"/>
                </a:cubicBezTo>
                <a:cubicBezTo>
                  <a:pt x="3893" y="5242"/>
                  <a:pt x="3913" y="5235"/>
                  <a:pt x="3933" y="5225"/>
                </a:cubicBezTo>
                <a:cubicBezTo>
                  <a:pt x="3953" y="5217"/>
                  <a:pt x="3972" y="5208"/>
                  <a:pt x="3992" y="5198"/>
                </a:cubicBezTo>
                <a:cubicBezTo>
                  <a:pt x="4003" y="5193"/>
                  <a:pt x="4013" y="5188"/>
                  <a:pt x="4023" y="5183"/>
                </a:cubicBezTo>
                <a:cubicBezTo>
                  <a:pt x="4037" y="5175"/>
                  <a:pt x="4037" y="5175"/>
                  <a:pt x="4037" y="5175"/>
                </a:cubicBezTo>
                <a:cubicBezTo>
                  <a:pt x="4052" y="5168"/>
                  <a:pt x="4052" y="5168"/>
                  <a:pt x="4052" y="5168"/>
                </a:cubicBezTo>
                <a:cubicBezTo>
                  <a:pt x="4070" y="5158"/>
                  <a:pt x="4089" y="5148"/>
                  <a:pt x="4109" y="5138"/>
                </a:cubicBezTo>
                <a:cubicBezTo>
                  <a:pt x="4116" y="5133"/>
                  <a:pt x="4126" y="5128"/>
                  <a:pt x="4136" y="5123"/>
                </a:cubicBezTo>
                <a:cubicBezTo>
                  <a:pt x="4146" y="5118"/>
                  <a:pt x="4153" y="5114"/>
                  <a:pt x="4163" y="5109"/>
                </a:cubicBezTo>
                <a:cubicBezTo>
                  <a:pt x="4200" y="5088"/>
                  <a:pt x="4235" y="5063"/>
                  <a:pt x="4269" y="5043"/>
                </a:cubicBezTo>
                <a:cubicBezTo>
                  <a:pt x="4282" y="5033"/>
                  <a:pt x="4282" y="5033"/>
                  <a:pt x="4282" y="5033"/>
                </a:cubicBezTo>
                <a:cubicBezTo>
                  <a:pt x="4294" y="5026"/>
                  <a:pt x="4294" y="5026"/>
                  <a:pt x="4294" y="5026"/>
                </a:cubicBezTo>
                <a:cubicBezTo>
                  <a:pt x="4304" y="5021"/>
                  <a:pt x="4311" y="5014"/>
                  <a:pt x="4321" y="5009"/>
                </a:cubicBezTo>
                <a:cubicBezTo>
                  <a:pt x="4336" y="4996"/>
                  <a:pt x="4353" y="4986"/>
                  <a:pt x="4372" y="4974"/>
                </a:cubicBezTo>
                <a:cubicBezTo>
                  <a:pt x="4500" y="4880"/>
                  <a:pt x="4616" y="4781"/>
                  <a:pt x="4715" y="4679"/>
                </a:cubicBezTo>
                <a:cubicBezTo>
                  <a:pt x="4740" y="4651"/>
                  <a:pt x="4765" y="4627"/>
                  <a:pt x="4787" y="4600"/>
                </a:cubicBezTo>
                <a:cubicBezTo>
                  <a:pt x="4795" y="4595"/>
                  <a:pt x="4800" y="4587"/>
                  <a:pt x="4805" y="4580"/>
                </a:cubicBezTo>
                <a:cubicBezTo>
                  <a:pt x="4807" y="4577"/>
                  <a:pt x="4810" y="4575"/>
                  <a:pt x="4812" y="4572"/>
                </a:cubicBezTo>
                <a:cubicBezTo>
                  <a:pt x="4817" y="4567"/>
                  <a:pt x="4822" y="4562"/>
                  <a:pt x="4824" y="4557"/>
                </a:cubicBezTo>
                <a:cubicBezTo>
                  <a:pt x="4832" y="4548"/>
                  <a:pt x="4839" y="4543"/>
                  <a:pt x="4842" y="4538"/>
                </a:cubicBezTo>
                <a:cubicBezTo>
                  <a:pt x="4847" y="4533"/>
                  <a:pt x="4849" y="4530"/>
                  <a:pt x="4849" y="4530"/>
                </a:cubicBezTo>
                <a:cubicBezTo>
                  <a:pt x="4589" y="4314"/>
                  <a:pt x="4589" y="4314"/>
                  <a:pt x="4589" y="4314"/>
                </a:cubicBezTo>
                <a:cubicBezTo>
                  <a:pt x="4881" y="4237"/>
                  <a:pt x="5181" y="4089"/>
                  <a:pt x="5451" y="3865"/>
                </a:cubicBezTo>
                <a:cubicBezTo>
                  <a:pt x="5510" y="4210"/>
                  <a:pt x="5498" y="4597"/>
                  <a:pt x="5401" y="4989"/>
                </a:cubicBezTo>
                <a:cubicBezTo>
                  <a:pt x="5141" y="4774"/>
                  <a:pt x="5141" y="4774"/>
                  <a:pt x="5141" y="4774"/>
                </a:cubicBezTo>
                <a:cubicBezTo>
                  <a:pt x="5141" y="4774"/>
                  <a:pt x="5139" y="4776"/>
                  <a:pt x="5136" y="4784"/>
                </a:cubicBezTo>
                <a:cubicBezTo>
                  <a:pt x="5131" y="4789"/>
                  <a:pt x="5124" y="4796"/>
                  <a:pt x="5114" y="4806"/>
                </a:cubicBezTo>
                <a:cubicBezTo>
                  <a:pt x="5112" y="4811"/>
                  <a:pt x="5107" y="4816"/>
                  <a:pt x="5099" y="4823"/>
                </a:cubicBezTo>
                <a:cubicBezTo>
                  <a:pt x="5097" y="4826"/>
                  <a:pt x="5094" y="4828"/>
                  <a:pt x="5092" y="4833"/>
                </a:cubicBezTo>
                <a:cubicBezTo>
                  <a:pt x="5085" y="4840"/>
                  <a:pt x="5079" y="4848"/>
                  <a:pt x="5071" y="4855"/>
                </a:cubicBezTo>
                <a:cubicBezTo>
                  <a:pt x="5044" y="4885"/>
                  <a:pt x="5017" y="4915"/>
                  <a:pt x="4987" y="4944"/>
                </a:cubicBezTo>
                <a:cubicBezTo>
                  <a:pt x="4874" y="5061"/>
                  <a:pt x="4743" y="5178"/>
                  <a:pt x="4591" y="5287"/>
                </a:cubicBezTo>
                <a:cubicBezTo>
                  <a:pt x="4574" y="5299"/>
                  <a:pt x="4554" y="5311"/>
                  <a:pt x="4535" y="5324"/>
                </a:cubicBezTo>
                <a:cubicBezTo>
                  <a:pt x="4525" y="5331"/>
                  <a:pt x="4515" y="5339"/>
                  <a:pt x="4505" y="5344"/>
                </a:cubicBezTo>
                <a:cubicBezTo>
                  <a:pt x="4490" y="5353"/>
                  <a:pt x="4490" y="5353"/>
                  <a:pt x="4490" y="5353"/>
                </a:cubicBezTo>
                <a:cubicBezTo>
                  <a:pt x="4475" y="5363"/>
                  <a:pt x="4475" y="5363"/>
                  <a:pt x="4475" y="5363"/>
                </a:cubicBezTo>
                <a:cubicBezTo>
                  <a:pt x="4436" y="5388"/>
                  <a:pt x="4396" y="5415"/>
                  <a:pt x="4353" y="5438"/>
                </a:cubicBezTo>
                <a:cubicBezTo>
                  <a:pt x="4344" y="5445"/>
                  <a:pt x="4331" y="5450"/>
                  <a:pt x="4321" y="5457"/>
                </a:cubicBezTo>
                <a:cubicBezTo>
                  <a:pt x="4311" y="5462"/>
                  <a:pt x="4299" y="5470"/>
                  <a:pt x="4289" y="5476"/>
                </a:cubicBezTo>
                <a:cubicBezTo>
                  <a:pt x="4267" y="5486"/>
                  <a:pt x="4245" y="5498"/>
                  <a:pt x="4225" y="5510"/>
                </a:cubicBezTo>
                <a:cubicBezTo>
                  <a:pt x="4208" y="5518"/>
                  <a:pt x="4208" y="5518"/>
                  <a:pt x="4208" y="5518"/>
                </a:cubicBezTo>
                <a:cubicBezTo>
                  <a:pt x="4190" y="5525"/>
                  <a:pt x="4190" y="5525"/>
                  <a:pt x="4190" y="5525"/>
                </a:cubicBezTo>
                <a:cubicBezTo>
                  <a:pt x="4181" y="5533"/>
                  <a:pt x="4168" y="5538"/>
                  <a:pt x="4158" y="5542"/>
                </a:cubicBezTo>
                <a:cubicBezTo>
                  <a:pt x="4134" y="5552"/>
                  <a:pt x="4112" y="5565"/>
                  <a:pt x="4089" y="5575"/>
                </a:cubicBezTo>
                <a:cubicBezTo>
                  <a:pt x="4065" y="5585"/>
                  <a:pt x="4042" y="5594"/>
                  <a:pt x="4020" y="5604"/>
                </a:cubicBezTo>
                <a:cubicBezTo>
                  <a:pt x="3995" y="5614"/>
                  <a:pt x="3970" y="5624"/>
                  <a:pt x="3948" y="5632"/>
                </a:cubicBezTo>
                <a:cubicBezTo>
                  <a:pt x="3935" y="5636"/>
                  <a:pt x="3923" y="5641"/>
                  <a:pt x="3911" y="5646"/>
                </a:cubicBezTo>
                <a:cubicBezTo>
                  <a:pt x="3898" y="5651"/>
                  <a:pt x="3886" y="5656"/>
                  <a:pt x="3874" y="5659"/>
                </a:cubicBezTo>
                <a:cubicBezTo>
                  <a:pt x="3849" y="5669"/>
                  <a:pt x="3824" y="5676"/>
                  <a:pt x="3799" y="5686"/>
                </a:cubicBezTo>
                <a:cubicBezTo>
                  <a:pt x="3775" y="5693"/>
                  <a:pt x="3750" y="5701"/>
                  <a:pt x="3723" y="5708"/>
                </a:cubicBezTo>
                <a:cubicBezTo>
                  <a:pt x="3711" y="5711"/>
                  <a:pt x="3698" y="5716"/>
                  <a:pt x="3686" y="5718"/>
                </a:cubicBezTo>
                <a:cubicBezTo>
                  <a:pt x="3674" y="5723"/>
                  <a:pt x="3659" y="5726"/>
                  <a:pt x="3646" y="5730"/>
                </a:cubicBezTo>
                <a:cubicBezTo>
                  <a:pt x="3634" y="5733"/>
                  <a:pt x="3621" y="5735"/>
                  <a:pt x="3606" y="5740"/>
                </a:cubicBezTo>
                <a:cubicBezTo>
                  <a:pt x="3594" y="5743"/>
                  <a:pt x="3581" y="5745"/>
                  <a:pt x="3569" y="5750"/>
                </a:cubicBezTo>
                <a:cubicBezTo>
                  <a:pt x="3542" y="5755"/>
                  <a:pt x="3515" y="5760"/>
                  <a:pt x="3487" y="5768"/>
                </a:cubicBezTo>
                <a:cubicBezTo>
                  <a:pt x="3475" y="5770"/>
                  <a:pt x="3463" y="5773"/>
                  <a:pt x="3448" y="5775"/>
                </a:cubicBezTo>
                <a:cubicBezTo>
                  <a:pt x="3436" y="5777"/>
                  <a:pt x="3421" y="5780"/>
                  <a:pt x="3408" y="5782"/>
                </a:cubicBezTo>
                <a:cubicBezTo>
                  <a:pt x="3394" y="5785"/>
                  <a:pt x="3381" y="5787"/>
                  <a:pt x="3367" y="5790"/>
                </a:cubicBezTo>
                <a:cubicBezTo>
                  <a:pt x="3354" y="5790"/>
                  <a:pt x="3339" y="5792"/>
                  <a:pt x="3327" y="5795"/>
                </a:cubicBezTo>
                <a:cubicBezTo>
                  <a:pt x="3300" y="5797"/>
                  <a:pt x="3273" y="5802"/>
                  <a:pt x="3242" y="5805"/>
                </a:cubicBezTo>
                <a:cubicBezTo>
                  <a:pt x="3215" y="5807"/>
                  <a:pt x="3188" y="5812"/>
                  <a:pt x="3161" y="5815"/>
                </a:cubicBezTo>
                <a:cubicBezTo>
                  <a:pt x="3138" y="5817"/>
                  <a:pt x="3138" y="5817"/>
                  <a:pt x="3138" y="5817"/>
                </a:cubicBezTo>
                <a:cubicBezTo>
                  <a:pt x="3116" y="5817"/>
                  <a:pt x="3116" y="5817"/>
                  <a:pt x="3116" y="5817"/>
                </a:cubicBezTo>
                <a:cubicBezTo>
                  <a:pt x="3104" y="5817"/>
                  <a:pt x="3089" y="5820"/>
                  <a:pt x="3074" y="5820"/>
                </a:cubicBezTo>
                <a:cubicBezTo>
                  <a:pt x="3047" y="5822"/>
                  <a:pt x="3017" y="5824"/>
                  <a:pt x="2990" y="5824"/>
                </a:cubicBezTo>
                <a:cubicBezTo>
                  <a:pt x="2961" y="5824"/>
                  <a:pt x="2934" y="5824"/>
                  <a:pt x="2903" y="5824"/>
                </a:cubicBezTo>
                <a:cubicBezTo>
                  <a:pt x="2876" y="5824"/>
                  <a:pt x="2846" y="5824"/>
                  <a:pt x="2817" y="5822"/>
                </a:cubicBezTo>
                <a:cubicBezTo>
                  <a:pt x="2760" y="5822"/>
                  <a:pt x="2701" y="5817"/>
                  <a:pt x="2644" y="5812"/>
                </a:cubicBezTo>
                <a:cubicBezTo>
                  <a:pt x="2629" y="5812"/>
                  <a:pt x="2614" y="5812"/>
                  <a:pt x="2599" y="5810"/>
                </a:cubicBezTo>
                <a:cubicBezTo>
                  <a:pt x="2585" y="5807"/>
                  <a:pt x="2570" y="5805"/>
                  <a:pt x="2555" y="5802"/>
                </a:cubicBezTo>
                <a:cubicBezTo>
                  <a:pt x="2524" y="5800"/>
                  <a:pt x="2497" y="5795"/>
                  <a:pt x="2468" y="5792"/>
                </a:cubicBezTo>
                <a:cubicBezTo>
                  <a:pt x="2438" y="5787"/>
                  <a:pt x="2408" y="5782"/>
                  <a:pt x="2379" y="5777"/>
                </a:cubicBezTo>
                <a:cubicBezTo>
                  <a:pt x="2349" y="5770"/>
                  <a:pt x="2319" y="5768"/>
                  <a:pt x="2290" y="5760"/>
                </a:cubicBezTo>
                <a:cubicBezTo>
                  <a:pt x="2260" y="5753"/>
                  <a:pt x="2233" y="5745"/>
                  <a:pt x="2203" y="5738"/>
                </a:cubicBezTo>
                <a:cubicBezTo>
                  <a:pt x="2180" y="5733"/>
                  <a:pt x="2180" y="5733"/>
                  <a:pt x="2180" y="5733"/>
                </a:cubicBezTo>
                <a:cubicBezTo>
                  <a:pt x="2158" y="5728"/>
                  <a:pt x="2158" y="5728"/>
                  <a:pt x="2158" y="5728"/>
                </a:cubicBezTo>
                <a:cubicBezTo>
                  <a:pt x="2143" y="5723"/>
                  <a:pt x="2128" y="5718"/>
                  <a:pt x="2114" y="5716"/>
                </a:cubicBezTo>
                <a:cubicBezTo>
                  <a:pt x="1998" y="5683"/>
                  <a:pt x="1881" y="5639"/>
                  <a:pt x="1767" y="5592"/>
                </a:cubicBezTo>
                <a:cubicBezTo>
                  <a:pt x="1737" y="5580"/>
                  <a:pt x="1710" y="5567"/>
                  <a:pt x="1681" y="5555"/>
                </a:cubicBezTo>
                <a:cubicBezTo>
                  <a:pt x="1666" y="5547"/>
                  <a:pt x="1653" y="5542"/>
                  <a:pt x="1639" y="5535"/>
                </a:cubicBezTo>
                <a:cubicBezTo>
                  <a:pt x="1624" y="5528"/>
                  <a:pt x="1611" y="5520"/>
                  <a:pt x="1597" y="5513"/>
                </a:cubicBezTo>
                <a:cubicBezTo>
                  <a:pt x="1569" y="5498"/>
                  <a:pt x="1540" y="5486"/>
                  <a:pt x="1513" y="5470"/>
                </a:cubicBezTo>
                <a:cubicBezTo>
                  <a:pt x="1486" y="5452"/>
                  <a:pt x="1457" y="5438"/>
                  <a:pt x="1430" y="5423"/>
                </a:cubicBezTo>
                <a:cubicBezTo>
                  <a:pt x="1418" y="5413"/>
                  <a:pt x="1403" y="5408"/>
                  <a:pt x="1391" y="5398"/>
                </a:cubicBezTo>
                <a:cubicBezTo>
                  <a:pt x="1376" y="5391"/>
                  <a:pt x="1364" y="5381"/>
                  <a:pt x="1349" y="5373"/>
                </a:cubicBezTo>
                <a:cubicBezTo>
                  <a:pt x="1336" y="5363"/>
                  <a:pt x="1324" y="5356"/>
                  <a:pt x="1309" y="5346"/>
                </a:cubicBezTo>
                <a:cubicBezTo>
                  <a:pt x="1297" y="5339"/>
                  <a:pt x="1282" y="5329"/>
                  <a:pt x="1270" y="5321"/>
                </a:cubicBezTo>
                <a:cubicBezTo>
                  <a:pt x="1218" y="5284"/>
                  <a:pt x="1166" y="5247"/>
                  <a:pt x="1117" y="5208"/>
                </a:cubicBezTo>
                <a:cubicBezTo>
                  <a:pt x="1076" y="5178"/>
                  <a:pt x="1076" y="5178"/>
                  <a:pt x="1076" y="5178"/>
                </a:cubicBezTo>
                <a:cubicBezTo>
                  <a:pt x="1059" y="5163"/>
                  <a:pt x="1059" y="5163"/>
                  <a:pt x="1059" y="5163"/>
                </a:cubicBezTo>
                <a:cubicBezTo>
                  <a:pt x="1052" y="5158"/>
                  <a:pt x="1047" y="5151"/>
                  <a:pt x="1039" y="5146"/>
                </a:cubicBezTo>
                <a:cubicBezTo>
                  <a:pt x="1015" y="5126"/>
                  <a:pt x="992" y="5103"/>
                  <a:pt x="968" y="5083"/>
                </a:cubicBezTo>
                <a:cubicBezTo>
                  <a:pt x="960" y="5075"/>
                  <a:pt x="955" y="5070"/>
                  <a:pt x="948" y="5066"/>
                </a:cubicBezTo>
                <a:cubicBezTo>
                  <a:pt x="931" y="5048"/>
                  <a:pt x="931" y="5048"/>
                  <a:pt x="931" y="5048"/>
                </a:cubicBezTo>
                <a:cubicBezTo>
                  <a:pt x="896" y="5016"/>
                  <a:pt x="896" y="5016"/>
                  <a:pt x="896" y="5016"/>
                </a:cubicBezTo>
                <a:cubicBezTo>
                  <a:pt x="874" y="4994"/>
                  <a:pt x="849" y="4972"/>
                  <a:pt x="827" y="4947"/>
                </a:cubicBezTo>
                <a:cubicBezTo>
                  <a:pt x="805" y="4925"/>
                  <a:pt x="783" y="4900"/>
                  <a:pt x="760" y="4878"/>
                </a:cubicBezTo>
                <a:cubicBezTo>
                  <a:pt x="738" y="4853"/>
                  <a:pt x="717" y="4828"/>
                  <a:pt x="695" y="4803"/>
                </a:cubicBezTo>
                <a:cubicBezTo>
                  <a:pt x="663" y="4766"/>
                  <a:pt x="663" y="4766"/>
                  <a:pt x="663" y="4766"/>
                </a:cubicBezTo>
                <a:cubicBezTo>
                  <a:pt x="633" y="4726"/>
                  <a:pt x="633" y="4726"/>
                  <a:pt x="633" y="4726"/>
                </a:cubicBezTo>
                <a:cubicBezTo>
                  <a:pt x="611" y="4701"/>
                  <a:pt x="591" y="4674"/>
                  <a:pt x="572" y="4649"/>
                </a:cubicBezTo>
                <a:cubicBezTo>
                  <a:pt x="535" y="4595"/>
                  <a:pt x="495" y="4543"/>
                  <a:pt x="461" y="4486"/>
                </a:cubicBezTo>
                <a:cubicBezTo>
                  <a:pt x="433" y="4444"/>
                  <a:pt x="433" y="4444"/>
                  <a:pt x="433" y="4444"/>
                </a:cubicBezTo>
                <a:cubicBezTo>
                  <a:pt x="421" y="4424"/>
                  <a:pt x="421" y="4424"/>
                  <a:pt x="421" y="4424"/>
                </a:cubicBezTo>
                <a:cubicBezTo>
                  <a:pt x="409" y="4402"/>
                  <a:pt x="409" y="4402"/>
                  <a:pt x="409" y="4402"/>
                </a:cubicBezTo>
                <a:cubicBezTo>
                  <a:pt x="392" y="4371"/>
                  <a:pt x="373" y="4344"/>
                  <a:pt x="358" y="4314"/>
                </a:cubicBezTo>
                <a:cubicBezTo>
                  <a:pt x="349" y="4299"/>
                  <a:pt x="341" y="4284"/>
                  <a:pt x="334" y="4270"/>
                </a:cubicBezTo>
                <a:cubicBezTo>
                  <a:pt x="312" y="4225"/>
                  <a:pt x="312" y="4225"/>
                  <a:pt x="312" y="4225"/>
                </a:cubicBezTo>
                <a:cubicBezTo>
                  <a:pt x="289" y="4180"/>
                  <a:pt x="289" y="4180"/>
                  <a:pt x="289" y="4180"/>
                </a:cubicBezTo>
                <a:cubicBezTo>
                  <a:pt x="282" y="4166"/>
                  <a:pt x="275" y="4151"/>
                  <a:pt x="267" y="4136"/>
                </a:cubicBezTo>
                <a:cubicBezTo>
                  <a:pt x="255" y="4106"/>
                  <a:pt x="240" y="4077"/>
                  <a:pt x="228" y="4044"/>
                </a:cubicBezTo>
                <a:cubicBezTo>
                  <a:pt x="215" y="4014"/>
                  <a:pt x="203" y="3982"/>
                  <a:pt x="191" y="3952"/>
                </a:cubicBezTo>
                <a:cubicBezTo>
                  <a:pt x="181" y="3927"/>
                  <a:pt x="181" y="3927"/>
                  <a:pt x="181" y="3927"/>
                </a:cubicBezTo>
                <a:cubicBezTo>
                  <a:pt x="178" y="3920"/>
                  <a:pt x="176" y="3912"/>
                  <a:pt x="173" y="3905"/>
                </a:cubicBezTo>
                <a:cubicBezTo>
                  <a:pt x="156" y="3855"/>
                  <a:pt x="156" y="3855"/>
                  <a:pt x="156" y="3855"/>
                </a:cubicBezTo>
                <a:cubicBezTo>
                  <a:pt x="141" y="3808"/>
                  <a:pt x="141" y="3808"/>
                  <a:pt x="141" y="3808"/>
                </a:cubicBezTo>
                <a:cubicBezTo>
                  <a:pt x="134" y="3794"/>
                  <a:pt x="129" y="3776"/>
                  <a:pt x="126" y="3761"/>
                </a:cubicBezTo>
                <a:cubicBezTo>
                  <a:pt x="117" y="3729"/>
                  <a:pt x="107" y="3697"/>
                  <a:pt x="97" y="3665"/>
                </a:cubicBezTo>
                <a:cubicBezTo>
                  <a:pt x="92" y="3639"/>
                  <a:pt x="92" y="3639"/>
                  <a:pt x="92" y="3639"/>
                </a:cubicBezTo>
                <a:cubicBezTo>
                  <a:pt x="84" y="3614"/>
                  <a:pt x="84" y="3614"/>
                  <a:pt x="84" y="3614"/>
                </a:cubicBezTo>
                <a:cubicBezTo>
                  <a:pt x="75" y="3565"/>
                  <a:pt x="75" y="3565"/>
                  <a:pt x="75" y="3565"/>
                </a:cubicBezTo>
                <a:cubicBezTo>
                  <a:pt x="57" y="3501"/>
                  <a:pt x="47" y="3434"/>
                  <a:pt x="35" y="3367"/>
                </a:cubicBezTo>
                <a:cubicBezTo>
                  <a:pt x="33" y="3360"/>
                  <a:pt x="33" y="3350"/>
                  <a:pt x="33" y="3342"/>
                </a:cubicBezTo>
                <a:cubicBezTo>
                  <a:pt x="28" y="3318"/>
                  <a:pt x="28" y="3318"/>
                  <a:pt x="28" y="3318"/>
                </a:cubicBezTo>
                <a:cubicBezTo>
                  <a:pt x="23" y="3267"/>
                  <a:pt x="23" y="3267"/>
                  <a:pt x="23" y="3267"/>
                </a:cubicBezTo>
                <a:cubicBezTo>
                  <a:pt x="15" y="3215"/>
                  <a:pt x="15" y="3215"/>
                  <a:pt x="15" y="3215"/>
                </a:cubicBezTo>
                <a:cubicBezTo>
                  <a:pt x="13" y="3200"/>
                  <a:pt x="13" y="3183"/>
                  <a:pt x="9" y="3166"/>
                </a:cubicBezTo>
                <a:cubicBezTo>
                  <a:pt x="2" y="3064"/>
                  <a:pt x="2" y="3064"/>
                  <a:pt x="2" y="3064"/>
                </a:cubicBezTo>
                <a:cubicBezTo>
                  <a:pt x="0" y="2965"/>
                  <a:pt x="0" y="2965"/>
                  <a:pt x="0" y="2965"/>
                </a:cubicBezTo>
                <a:cubicBezTo>
                  <a:pt x="0" y="2912"/>
                  <a:pt x="0" y="2912"/>
                  <a:pt x="0" y="2912"/>
                </a:cubicBezTo>
                <a:cubicBezTo>
                  <a:pt x="0" y="2863"/>
                  <a:pt x="0" y="2863"/>
                  <a:pt x="0" y="2863"/>
                </a:cubicBezTo>
                <a:cubicBezTo>
                  <a:pt x="2" y="2762"/>
                  <a:pt x="2" y="2762"/>
                  <a:pt x="2" y="2762"/>
                </a:cubicBezTo>
                <a:cubicBezTo>
                  <a:pt x="9" y="2660"/>
                  <a:pt x="9" y="2660"/>
                  <a:pt x="9" y="2660"/>
                </a:cubicBezTo>
                <a:cubicBezTo>
                  <a:pt x="13" y="2645"/>
                  <a:pt x="13" y="2628"/>
                  <a:pt x="15" y="2611"/>
                </a:cubicBezTo>
                <a:cubicBezTo>
                  <a:pt x="23" y="2561"/>
                  <a:pt x="23" y="2561"/>
                  <a:pt x="23" y="2561"/>
                </a:cubicBezTo>
                <a:cubicBezTo>
                  <a:pt x="25" y="2526"/>
                  <a:pt x="30" y="2493"/>
                  <a:pt x="35" y="2459"/>
                </a:cubicBezTo>
                <a:cubicBezTo>
                  <a:pt x="52" y="2360"/>
                  <a:pt x="52" y="2360"/>
                  <a:pt x="52" y="2360"/>
                </a:cubicBezTo>
                <a:cubicBezTo>
                  <a:pt x="57" y="2328"/>
                  <a:pt x="67" y="2293"/>
                  <a:pt x="75" y="2261"/>
                </a:cubicBezTo>
                <a:cubicBezTo>
                  <a:pt x="84" y="2211"/>
                  <a:pt x="84" y="2211"/>
                  <a:pt x="84" y="2211"/>
                </a:cubicBezTo>
                <a:cubicBezTo>
                  <a:pt x="92" y="2186"/>
                  <a:pt x="92" y="2186"/>
                  <a:pt x="92" y="2186"/>
                </a:cubicBezTo>
                <a:cubicBezTo>
                  <a:pt x="97" y="2161"/>
                  <a:pt x="97" y="2161"/>
                  <a:pt x="97" y="2161"/>
                </a:cubicBezTo>
                <a:cubicBezTo>
                  <a:pt x="126" y="2064"/>
                  <a:pt x="126" y="2064"/>
                  <a:pt x="126" y="2064"/>
                </a:cubicBezTo>
                <a:cubicBezTo>
                  <a:pt x="129" y="2050"/>
                  <a:pt x="136" y="2032"/>
                  <a:pt x="141" y="2018"/>
                </a:cubicBezTo>
                <a:cubicBezTo>
                  <a:pt x="156" y="1968"/>
                  <a:pt x="156" y="1968"/>
                  <a:pt x="156" y="1968"/>
                </a:cubicBezTo>
                <a:cubicBezTo>
                  <a:pt x="173" y="1921"/>
                  <a:pt x="173" y="1921"/>
                  <a:pt x="173" y="1921"/>
                </a:cubicBezTo>
                <a:cubicBezTo>
                  <a:pt x="178" y="1906"/>
                  <a:pt x="186" y="1891"/>
                  <a:pt x="191" y="1874"/>
                </a:cubicBezTo>
                <a:cubicBezTo>
                  <a:pt x="203" y="1844"/>
                  <a:pt x="215" y="1811"/>
                  <a:pt x="228" y="1779"/>
                </a:cubicBezTo>
                <a:cubicBezTo>
                  <a:pt x="242" y="1749"/>
                  <a:pt x="255" y="1720"/>
                  <a:pt x="270" y="1688"/>
                </a:cubicBezTo>
                <a:cubicBezTo>
                  <a:pt x="275" y="1673"/>
                  <a:pt x="282" y="1658"/>
                  <a:pt x="289" y="1643"/>
                </a:cubicBezTo>
                <a:cubicBezTo>
                  <a:pt x="312" y="1598"/>
                  <a:pt x="312" y="1598"/>
                  <a:pt x="312" y="1598"/>
                </a:cubicBezTo>
                <a:cubicBezTo>
                  <a:pt x="336" y="1554"/>
                  <a:pt x="336" y="1554"/>
                  <a:pt x="336" y="1554"/>
                </a:cubicBezTo>
                <a:cubicBezTo>
                  <a:pt x="344" y="1539"/>
                  <a:pt x="351" y="1524"/>
                  <a:pt x="358" y="1509"/>
                </a:cubicBezTo>
                <a:cubicBezTo>
                  <a:pt x="377" y="1480"/>
                  <a:pt x="394" y="1452"/>
                  <a:pt x="409" y="1422"/>
                </a:cubicBezTo>
                <a:cubicBezTo>
                  <a:pt x="414" y="1414"/>
                  <a:pt x="419" y="1407"/>
                  <a:pt x="421" y="1400"/>
                </a:cubicBezTo>
                <a:cubicBezTo>
                  <a:pt x="436" y="1380"/>
                  <a:pt x="436" y="1380"/>
                  <a:pt x="436" y="1380"/>
                </a:cubicBezTo>
                <a:cubicBezTo>
                  <a:pt x="463" y="1338"/>
                  <a:pt x="463" y="1338"/>
                  <a:pt x="463" y="1338"/>
                </a:cubicBezTo>
                <a:cubicBezTo>
                  <a:pt x="490" y="1296"/>
                  <a:pt x="490" y="1296"/>
                  <a:pt x="490" y="1296"/>
                </a:cubicBezTo>
                <a:cubicBezTo>
                  <a:pt x="495" y="1286"/>
                  <a:pt x="495" y="1286"/>
                  <a:pt x="495" y="1286"/>
                </a:cubicBezTo>
                <a:cubicBezTo>
                  <a:pt x="503" y="1273"/>
                  <a:pt x="503" y="1273"/>
                  <a:pt x="503" y="1273"/>
                </a:cubicBezTo>
                <a:cubicBezTo>
                  <a:pt x="517" y="1254"/>
                  <a:pt x="517" y="1254"/>
                  <a:pt x="517" y="1254"/>
                </a:cubicBezTo>
                <a:cubicBezTo>
                  <a:pt x="537" y="1226"/>
                  <a:pt x="557" y="1199"/>
                  <a:pt x="574" y="1174"/>
                </a:cubicBezTo>
                <a:cubicBezTo>
                  <a:pt x="594" y="1147"/>
                  <a:pt x="616" y="1120"/>
                  <a:pt x="636" y="1094"/>
                </a:cubicBezTo>
                <a:cubicBezTo>
                  <a:pt x="646" y="1082"/>
                  <a:pt x="656" y="1067"/>
                  <a:pt x="666" y="1055"/>
                </a:cubicBezTo>
                <a:cubicBezTo>
                  <a:pt x="700" y="1018"/>
                  <a:pt x="700" y="1018"/>
                  <a:pt x="700" y="1018"/>
                </a:cubicBezTo>
                <a:cubicBezTo>
                  <a:pt x="732" y="981"/>
                  <a:pt x="732" y="981"/>
                  <a:pt x="732" y="981"/>
                </a:cubicBezTo>
                <a:cubicBezTo>
                  <a:pt x="743" y="968"/>
                  <a:pt x="753" y="956"/>
                  <a:pt x="765" y="943"/>
                </a:cubicBezTo>
                <a:cubicBezTo>
                  <a:pt x="787" y="921"/>
                  <a:pt x="810" y="896"/>
                  <a:pt x="832" y="872"/>
                </a:cubicBezTo>
                <a:cubicBezTo>
                  <a:pt x="849" y="854"/>
                  <a:pt x="849" y="854"/>
                  <a:pt x="849" y="854"/>
                </a:cubicBezTo>
                <a:cubicBezTo>
                  <a:pt x="866" y="837"/>
                  <a:pt x="866" y="837"/>
                  <a:pt x="866" y="837"/>
                </a:cubicBezTo>
                <a:cubicBezTo>
                  <a:pt x="903" y="805"/>
                  <a:pt x="903" y="805"/>
                  <a:pt x="903" y="805"/>
                </a:cubicBezTo>
                <a:cubicBezTo>
                  <a:pt x="950" y="758"/>
                  <a:pt x="1000" y="715"/>
                  <a:pt x="1049" y="673"/>
                </a:cubicBezTo>
                <a:cubicBezTo>
                  <a:pt x="1054" y="668"/>
                  <a:pt x="1061" y="663"/>
                  <a:pt x="1066" y="658"/>
                </a:cubicBezTo>
                <a:cubicBezTo>
                  <a:pt x="1086" y="643"/>
                  <a:pt x="1086" y="643"/>
                  <a:pt x="1086" y="643"/>
                </a:cubicBezTo>
                <a:cubicBezTo>
                  <a:pt x="1124" y="611"/>
                  <a:pt x="1124" y="611"/>
                  <a:pt x="1124" y="611"/>
                </a:cubicBezTo>
                <a:cubicBezTo>
                  <a:pt x="1164" y="581"/>
                  <a:pt x="1164" y="581"/>
                  <a:pt x="1164" y="581"/>
                </a:cubicBezTo>
                <a:cubicBezTo>
                  <a:pt x="1176" y="571"/>
                  <a:pt x="1191" y="564"/>
                  <a:pt x="1203" y="554"/>
                </a:cubicBezTo>
                <a:cubicBezTo>
                  <a:pt x="1228" y="534"/>
                  <a:pt x="1255" y="517"/>
                  <a:pt x="1282" y="497"/>
                </a:cubicBezTo>
                <a:cubicBezTo>
                  <a:pt x="1309" y="480"/>
                  <a:pt x="1336" y="463"/>
                  <a:pt x="1364" y="445"/>
                </a:cubicBezTo>
                <a:cubicBezTo>
                  <a:pt x="1376" y="438"/>
                  <a:pt x="1388" y="428"/>
                  <a:pt x="1403" y="421"/>
                </a:cubicBezTo>
                <a:cubicBezTo>
                  <a:pt x="1445" y="396"/>
                  <a:pt x="1445" y="396"/>
                  <a:pt x="1445" y="396"/>
                </a:cubicBezTo>
                <a:cubicBezTo>
                  <a:pt x="1473" y="381"/>
                  <a:pt x="1500" y="363"/>
                  <a:pt x="1528" y="348"/>
                </a:cubicBezTo>
                <a:cubicBezTo>
                  <a:pt x="1557" y="333"/>
                  <a:pt x="1584" y="318"/>
                  <a:pt x="1614" y="303"/>
                </a:cubicBezTo>
                <a:cubicBezTo>
                  <a:pt x="1634" y="293"/>
                  <a:pt x="1634" y="293"/>
                  <a:pt x="1634" y="293"/>
                </a:cubicBezTo>
                <a:cubicBezTo>
                  <a:pt x="1641" y="291"/>
                  <a:pt x="1648" y="286"/>
                  <a:pt x="1656" y="283"/>
                </a:cubicBezTo>
                <a:cubicBezTo>
                  <a:pt x="1671" y="276"/>
                  <a:pt x="1685" y="271"/>
                  <a:pt x="1698" y="264"/>
                </a:cubicBezTo>
                <a:cubicBezTo>
                  <a:pt x="1713" y="256"/>
                  <a:pt x="1727" y="251"/>
                  <a:pt x="1742" y="244"/>
                </a:cubicBezTo>
                <a:cubicBezTo>
                  <a:pt x="1764" y="234"/>
                  <a:pt x="1764" y="234"/>
                  <a:pt x="1764" y="234"/>
                </a:cubicBezTo>
                <a:cubicBezTo>
                  <a:pt x="1774" y="229"/>
                  <a:pt x="1774" y="229"/>
                  <a:pt x="1774" y="229"/>
                </a:cubicBezTo>
                <a:cubicBezTo>
                  <a:pt x="1784" y="224"/>
                  <a:pt x="1784" y="224"/>
                  <a:pt x="1784" y="224"/>
                </a:cubicBezTo>
                <a:cubicBezTo>
                  <a:pt x="1814" y="214"/>
                  <a:pt x="1844" y="202"/>
                  <a:pt x="1874" y="189"/>
                </a:cubicBezTo>
                <a:cubicBezTo>
                  <a:pt x="1896" y="182"/>
                  <a:pt x="1896" y="182"/>
                  <a:pt x="1896" y="182"/>
                </a:cubicBezTo>
                <a:cubicBezTo>
                  <a:pt x="1904" y="180"/>
                  <a:pt x="1909" y="177"/>
                  <a:pt x="1916" y="175"/>
                </a:cubicBezTo>
                <a:cubicBezTo>
                  <a:pt x="1931" y="170"/>
                  <a:pt x="1946" y="165"/>
                  <a:pt x="1960" y="160"/>
                </a:cubicBezTo>
                <a:cubicBezTo>
                  <a:pt x="1990" y="150"/>
                  <a:pt x="2020" y="138"/>
                  <a:pt x="2049" y="130"/>
                </a:cubicBezTo>
                <a:cubicBezTo>
                  <a:pt x="2079" y="120"/>
                  <a:pt x="2109" y="113"/>
                  <a:pt x="2138" y="103"/>
                </a:cubicBezTo>
                <a:cubicBezTo>
                  <a:pt x="2153" y="100"/>
                  <a:pt x="2168" y="95"/>
                  <a:pt x="2183" y="91"/>
                </a:cubicBezTo>
                <a:cubicBezTo>
                  <a:pt x="2198" y="88"/>
                  <a:pt x="2216" y="86"/>
                  <a:pt x="2231" y="81"/>
                </a:cubicBezTo>
                <a:cubicBezTo>
                  <a:pt x="2260" y="73"/>
                  <a:pt x="2290" y="68"/>
                  <a:pt x="2319" y="61"/>
                </a:cubicBezTo>
                <a:cubicBezTo>
                  <a:pt x="2349" y="56"/>
                  <a:pt x="2379" y="48"/>
                  <a:pt x="2408" y="44"/>
                </a:cubicBezTo>
                <a:cubicBezTo>
                  <a:pt x="2423" y="41"/>
                  <a:pt x="2438" y="39"/>
                  <a:pt x="2453" y="36"/>
                </a:cubicBezTo>
                <a:cubicBezTo>
                  <a:pt x="2468" y="34"/>
                  <a:pt x="2482" y="31"/>
                  <a:pt x="2500" y="31"/>
                </a:cubicBezTo>
                <a:cubicBezTo>
                  <a:pt x="2529" y="26"/>
                  <a:pt x="2560" y="21"/>
                  <a:pt x="2589" y="19"/>
                </a:cubicBezTo>
                <a:cubicBezTo>
                  <a:pt x="2597" y="19"/>
                  <a:pt x="2604" y="16"/>
                  <a:pt x="2612" y="16"/>
                </a:cubicBezTo>
                <a:cubicBezTo>
                  <a:pt x="2634" y="14"/>
                  <a:pt x="2634" y="14"/>
                  <a:pt x="2634" y="14"/>
                </a:cubicBezTo>
                <a:cubicBezTo>
                  <a:pt x="2649" y="14"/>
                  <a:pt x="2664" y="10"/>
                  <a:pt x="2678" y="10"/>
                </a:cubicBezTo>
                <a:cubicBezTo>
                  <a:pt x="2693" y="8"/>
                  <a:pt x="2708" y="8"/>
                  <a:pt x="2723" y="5"/>
                </a:cubicBezTo>
                <a:cubicBezTo>
                  <a:pt x="2745" y="5"/>
                  <a:pt x="2745" y="5"/>
                  <a:pt x="2745" y="5"/>
                </a:cubicBezTo>
                <a:cubicBezTo>
                  <a:pt x="2757" y="3"/>
                  <a:pt x="2757" y="3"/>
                  <a:pt x="2757" y="3"/>
                </a:cubicBezTo>
                <a:cubicBezTo>
                  <a:pt x="2767" y="3"/>
                  <a:pt x="2767" y="3"/>
                  <a:pt x="2767" y="3"/>
                </a:cubicBezTo>
                <a:cubicBezTo>
                  <a:pt x="2797" y="3"/>
                  <a:pt x="2826" y="3"/>
                  <a:pt x="2856" y="0"/>
                </a:cubicBezTo>
                <a:cubicBezTo>
                  <a:pt x="2871" y="0"/>
                  <a:pt x="2886" y="0"/>
                  <a:pt x="2900" y="0"/>
                </a:cubicBezTo>
                <a:cubicBezTo>
                  <a:pt x="2916" y="0"/>
                  <a:pt x="2931" y="0"/>
                  <a:pt x="2946" y="0"/>
                </a:cubicBezTo>
                <a:cubicBezTo>
                  <a:pt x="2973" y="0"/>
                  <a:pt x="3003" y="3"/>
                  <a:pt x="3032" y="3"/>
                </a:cubicBezTo>
                <a:cubicBezTo>
                  <a:pt x="3047" y="3"/>
                  <a:pt x="3062" y="5"/>
                  <a:pt x="3077" y="5"/>
                </a:cubicBezTo>
                <a:cubicBezTo>
                  <a:pt x="3089" y="5"/>
                  <a:pt x="3104" y="8"/>
                  <a:pt x="3119" y="8"/>
                </a:cubicBezTo>
                <a:cubicBezTo>
                  <a:pt x="3133" y="10"/>
                  <a:pt x="3148" y="10"/>
                  <a:pt x="3163" y="10"/>
                </a:cubicBezTo>
                <a:cubicBezTo>
                  <a:pt x="3171" y="14"/>
                  <a:pt x="3175" y="14"/>
                  <a:pt x="3183" y="14"/>
                </a:cubicBezTo>
                <a:cubicBezTo>
                  <a:pt x="3205" y="16"/>
                  <a:pt x="3205" y="16"/>
                  <a:pt x="3205" y="16"/>
                </a:cubicBezTo>
                <a:cubicBezTo>
                  <a:pt x="3235" y="21"/>
                  <a:pt x="3262" y="24"/>
                  <a:pt x="3292" y="26"/>
                </a:cubicBezTo>
                <a:cubicBezTo>
                  <a:pt x="3320" y="29"/>
                  <a:pt x="3347" y="36"/>
                  <a:pt x="3376" y="39"/>
                </a:cubicBezTo>
                <a:cubicBezTo>
                  <a:pt x="3404" y="44"/>
                  <a:pt x="3431" y="48"/>
                  <a:pt x="3458" y="53"/>
                </a:cubicBezTo>
                <a:cubicBezTo>
                  <a:pt x="3487" y="61"/>
                  <a:pt x="3515" y="66"/>
                  <a:pt x="3542" y="71"/>
                </a:cubicBezTo>
                <a:cubicBezTo>
                  <a:pt x="3554" y="73"/>
                  <a:pt x="3569" y="78"/>
                  <a:pt x="3581" y="81"/>
                </a:cubicBezTo>
                <a:cubicBezTo>
                  <a:pt x="3596" y="83"/>
                  <a:pt x="3608" y="88"/>
                  <a:pt x="3623" y="91"/>
                </a:cubicBezTo>
                <a:cubicBezTo>
                  <a:pt x="3649" y="98"/>
                  <a:pt x="3676" y="105"/>
                  <a:pt x="3703" y="113"/>
                </a:cubicBezTo>
                <a:cubicBezTo>
                  <a:pt x="3730" y="120"/>
                  <a:pt x="3755" y="128"/>
                  <a:pt x="3782" y="135"/>
                </a:cubicBezTo>
                <a:cubicBezTo>
                  <a:pt x="3834" y="150"/>
                  <a:pt x="3883" y="170"/>
                  <a:pt x="3935" y="189"/>
                </a:cubicBezTo>
                <a:cubicBezTo>
                  <a:pt x="3960" y="197"/>
                  <a:pt x="3985" y="209"/>
                  <a:pt x="4010" y="219"/>
                </a:cubicBezTo>
                <a:cubicBezTo>
                  <a:pt x="4035" y="229"/>
                  <a:pt x="4057" y="239"/>
                  <a:pt x="4082" y="249"/>
                </a:cubicBezTo>
                <a:cubicBezTo>
                  <a:pt x="4107" y="259"/>
                  <a:pt x="4129" y="271"/>
                  <a:pt x="4153" y="281"/>
                </a:cubicBezTo>
                <a:cubicBezTo>
                  <a:pt x="4176" y="293"/>
                  <a:pt x="4200" y="303"/>
                  <a:pt x="4223" y="316"/>
                </a:cubicBezTo>
                <a:cubicBezTo>
                  <a:pt x="4269" y="340"/>
                  <a:pt x="4314" y="363"/>
                  <a:pt x="4359" y="391"/>
                </a:cubicBezTo>
                <a:cubicBezTo>
                  <a:pt x="4532" y="492"/>
                  <a:pt x="4690" y="606"/>
                  <a:pt x="4829" y="730"/>
                </a:cubicBezTo>
                <a:cubicBezTo>
                  <a:pt x="4968" y="852"/>
                  <a:pt x="5087" y="981"/>
                  <a:pt x="5188" y="1110"/>
                </a:cubicBezTo>
                <a:cubicBezTo>
                  <a:pt x="5289" y="1239"/>
                  <a:pt x="5373" y="1367"/>
                  <a:pt x="5443" y="1492"/>
                </a:cubicBezTo>
                <a:cubicBezTo>
                  <a:pt x="5481" y="1554"/>
                  <a:pt x="5508" y="1616"/>
                  <a:pt x="5537" y="1675"/>
                </a:cubicBezTo>
                <a:cubicBezTo>
                  <a:pt x="5564" y="1735"/>
                  <a:pt x="5589" y="1791"/>
                  <a:pt x="5611" y="1847"/>
                </a:cubicBezTo>
                <a:cubicBezTo>
                  <a:pt x="5698" y="2067"/>
                  <a:pt x="5740" y="2249"/>
                  <a:pt x="5762" y="2375"/>
                </a:cubicBezTo>
                <a:cubicBezTo>
                  <a:pt x="5774" y="2437"/>
                  <a:pt x="5779" y="2484"/>
                  <a:pt x="5784" y="2516"/>
                </a:cubicBezTo>
                <a:cubicBezTo>
                  <a:pt x="5789" y="2548"/>
                  <a:pt x="5792" y="2566"/>
                  <a:pt x="5792" y="2566"/>
                </a:cubicBezTo>
                <a:lnTo>
                  <a:pt x="5413" y="2611"/>
                </a:lnTo>
                <a:close/>
              </a:path>
            </a:pathLst>
          </a:custGeom>
          <a:solidFill>
            <a:srgbClr val="BC3649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iśḷiḓe"/>
          <p:cNvSpPr/>
          <p:nvPr/>
        </p:nvSpPr>
        <p:spPr>
          <a:xfrm>
            <a:off x="7440613" y="1381125"/>
            <a:ext cx="4583112" cy="928688"/>
          </a:xfrm>
          <a:prstGeom prst="rect">
            <a:avLst/>
          </a:prstGeom>
          <a:solidFill>
            <a:srgbClr val="FFDBC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12" name="ïs1iḓè"/>
          <p:cNvSpPr/>
          <p:nvPr/>
        </p:nvSpPr>
        <p:spPr>
          <a:xfrm>
            <a:off x="279400" y="1381125"/>
            <a:ext cx="4319588" cy="928688"/>
          </a:xfrm>
          <a:prstGeom prst="rect">
            <a:avLst/>
          </a:prstGeom>
          <a:solidFill>
            <a:srgbClr val="A5BC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13" name="isḷïḍê"/>
          <p:cNvSpPr/>
          <p:nvPr/>
        </p:nvSpPr>
        <p:spPr bwMode="auto">
          <a:xfrm>
            <a:off x="385763" y="1381125"/>
            <a:ext cx="3330575" cy="928688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2500"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d-ID" altLang="zh-CN" sz="2400" b="1" dirty="0">
                <a:solidFill>
                  <a:srgbClr val="000000"/>
                </a:solidFill>
                <a:latin typeface="Arial"/>
                <a:ea typeface="微软雅黑"/>
              </a:rPr>
              <a:t>Perubahan Lingkungan St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ea typeface="微软雅黑"/>
              </a:rPr>
              <a:t>ra</a:t>
            </a:r>
            <a:r>
              <a:rPr lang="id-ID" altLang="zh-CN" sz="2400" b="1" dirty="0">
                <a:solidFill>
                  <a:srgbClr val="000000"/>
                </a:solidFill>
                <a:latin typeface="Arial"/>
                <a:ea typeface="微软雅黑"/>
              </a:rPr>
              <a:t>tegis 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ea typeface="微软雅黑"/>
              </a:rPr>
              <a:t>Global</a:t>
            </a:r>
          </a:p>
        </p:txBody>
      </p:sp>
      <p:sp>
        <p:nvSpPr>
          <p:cNvPr id="14" name="ïšḷïďè"/>
          <p:cNvSpPr>
            <a:spLocks noChangeArrowheads="1"/>
          </p:cNvSpPr>
          <p:nvPr/>
        </p:nvSpPr>
        <p:spPr bwMode="auto">
          <a:xfrm>
            <a:off x="8034338" y="1381125"/>
            <a:ext cx="3544887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5613" indent="-379413" defTabSz="9128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12813" indent="-303213"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70013" indent="-303213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27213" indent="-303213" defTabSz="9128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284413" indent="-3032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41613" indent="-3032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198813" indent="-3032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656013" indent="-3032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d-ID" altLang="zh-CN" sz="2400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Ketahanan Pangan Nasional</a:t>
            </a:r>
            <a:endParaRPr lang="en-US" altLang="zh-CN" sz="2400" b="1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5" name="iṥḻiḑe"/>
          <p:cNvSpPr>
            <a:spLocks noChangeArrowheads="1"/>
          </p:cNvSpPr>
          <p:nvPr/>
        </p:nvSpPr>
        <p:spPr bwMode="auto">
          <a:xfrm>
            <a:off x="231775" y="2266950"/>
            <a:ext cx="4859338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89013" indent="-3794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522413" indent="-3032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132013" indent="-3032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741613" indent="-3032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198813" indent="-303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656013" indent="-303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4113213" indent="-303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570413" indent="-303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id-ID" altLang="zh-CN" sz="1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Peringatan musim kemarau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endParaRPr lang="id-ID" altLang="zh-CN" sz="14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id-ID" altLang="zh-CN" sz="1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Ancaman krisis pangan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FAO</a:t>
            </a:r>
            <a:endParaRPr lang="id-ID" altLang="zh-CN" sz="14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zh-CN" sz="1400" dirty="0" err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Terganggunya</a:t>
            </a:r>
            <a:r>
              <a:rPr lang="en-US" altLang="zh-CN" sz="1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k</a:t>
            </a:r>
            <a:r>
              <a:rPr lang="id-ID" altLang="zh-CN" sz="1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etersediaan pangan</a:t>
            </a:r>
            <a:r>
              <a:rPr lang="en-US" altLang="zh-CN" sz="1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bagi 273 juta jiwa</a:t>
            </a:r>
            <a:endParaRPr lang="id-ID" altLang="zh-CN" sz="14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id-ID" altLang="zh-CN" sz="1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Restriksi ekspor pangan global</a:t>
            </a:r>
            <a:endParaRPr lang="en-US" altLang="zh-CN" sz="14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zh-CN" sz="1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“Perang Dagang” China, India, AS, dll</a:t>
            </a:r>
          </a:p>
        </p:txBody>
      </p:sp>
      <p:sp>
        <p:nvSpPr>
          <p:cNvPr id="16" name="ïšlîḓè"/>
          <p:cNvSpPr>
            <a:spLocks noChangeArrowheads="1"/>
          </p:cNvSpPr>
          <p:nvPr/>
        </p:nvSpPr>
        <p:spPr bwMode="auto">
          <a:xfrm flipH="1">
            <a:off x="8034338" y="2225675"/>
            <a:ext cx="3995737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89013" indent="-3794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522413" indent="-3032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132013" indent="-3032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741613" indent="-3032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198813" indent="-303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656013" indent="-303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4113213" indent="-303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570413" indent="-303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A7100D"/>
              </a:buClr>
              <a:buFont typeface="Wingdings" panose="05000000000000000000" pitchFamily="2" charset="2"/>
              <a:buChar char="q"/>
            </a:pPr>
            <a:r>
              <a:rPr lang="sv-SE" altLang="zh-CN" sz="1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</a:t>
            </a:r>
            <a:r>
              <a:rPr lang="id-ID" altLang="zh-CN" sz="1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erganggunya produksi pertanian akibat pembatasan pergerakan orang/tenaga kerja</a:t>
            </a:r>
          </a:p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id-ID" altLang="zh-CN" sz="1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Terganggunya distribusi pangan karena akibat penerapan PSBB dan penutupan wilayah secara terbatas</a:t>
            </a:r>
          </a:p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zh-CN" sz="1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Daya Beli Masyarakat Menurun</a:t>
            </a:r>
          </a:p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zh-CN" sz="1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Terjadinya PHK</a:t>
            </a:r>
          </a:p>
        </p:txBody>
      </p:sp>
      <p:sp>
        <p:nvSpPr>
          <p:cNvPr id="17" name="íṧ1ïdè"/>
          <p:cNvSpPr/>
          <p:nvPr/>
        </p:nvSpPr>
        <p:spPr>
          <a:xfrm>
            <a:off x="3781425" y="1279525"/>
            <a:ext cx="1023938" cy="1041400"/>
          </a:xfrm>
          <a:prstGeom prst="ellipse">
            <a:avLst/>
          </a:prstGeom>
          <a:solidFill>
            <a:srgbClr val="698FCE">
              <a:lumMod val="60000"/>
              <a:lumOff val="40000"/>
            </a:srgbClr>
          </a:solidFill>
          <a:ln w="444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Ins="177840" anchor="ctr"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d-ID" kern="0" dirty="0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18" name="iṧḷîḑe"/>
          <p:cNvSpPr/>
          <p:nvPr/>
        </p:nvSpPr>
        <p:spPr>
          <a:xfrm>
            <a:off x="6642100" y="1331913"/>
            <a:ext cx="1022350" cy="1041400"/>
          </a:xfrm>
          <a:prstGeom prst="ellipse">
            <a:avLst/>
          </a:prstGeom>
          <a:solidFill>
            <a:srgbClr val="FF4A01">
              <a:lumMod val="20000"/>
              <a:lumOff val="80000"/>
            </a:srgbClr>
          </a:solidFill>
          <a:ln w="444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anchor="ctr"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d-ID" kern="0" dirty="0">
              <a:solidFill>
                <a:srgbClr val="FFFFFF"/>
              </a:solidFill>
              <a:latin typeface="Arial"/>
              <a:ea typeface="微软雅黑"/>
            </a:endParaRPr>
          </a:p>
        </p:txBody>
      </p:sp>
      <p:pic>
        <p:nvPicPr>
          <p:cNvPr id="19" name="Picture 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50" t="60481" r="17796" b="13326"/>
          <a:stretch>
            <a:fillRect/>
          </a:stretch>
        </p:blipFill>
        <p:spPr bwMode="auto">
          <a:xfrm>
            <a:off x="2925763" y="3254375"/>
            <a:ext cx="558165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437063" y="6218238"/>
            <a:ext cx="2830512" cy="64611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 err="1">
                <a:solidFill>
                  <a:prstClr val="black"/>
                </a:solidFill>
                <a:latin typeface="Arial"/>
              </a:rPr>
              <a:t>Peningkatan</a:t>
            </a:r>
            <a:r>
              <a:rPr lang="en-US" b="1" kern="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b="1" kern="0" dirty="0" err="1">
                <a:solidFill>
                  <a:prstClr val="black"/>
                </a:solidFill>
                <a:latin typeface="Arial"/>
              </a:rPr>
              <a:t>Kesejahteraan</a:t>
            </a:r>
            <a:r>
              <a:rPr lang="en-US" b="1" kern="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b="1" kern="0" dirty="0" err="1">
                <a:solidFill>
                  <a:prstClr val="black"/>
                </a:solidFill>
                <a:latin typeface="Arial"/>
              </a:rPr>
              <a:t>Petani</a:t>
            </a:r>
            <a:endParaRPr lang="en-US" b="1" kern="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1" name="Picture 6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3738" y="5605463"/>
            <a:ext cx="1751012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Arrow: Down 63"/>
          <p:cNvSpPr/>
          <p:nvPr/>
        </p:nvSpPr>
        <p:spPr>
          <a:xfrm>
            <a:off x="4738688" y="5492750"/>
            <a:ext cx="1954212" cy="655638"/>
          </a:xfrm>
          <a:prstGeom prst="downArrow">
            <a:avLst>
              <a:gd name="adj1" fmla="val 56489"/>
              <a:gd name="adj2" fmla="val 50000"/>
            </a:avLst>
          </a:prstGeom>
          <a:solidFill>
            <a:srgbClr val="165C57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prstClr val="white"/>
                </a:solidFill>
                <a:latin typeface="Arial"/>
              </a:rPr>
              <a:t>Target</a:t>
            </a:r>
            <a:endParaRPr lang="en-ID" kern="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1725" y="1179513"/>
            <a:ext cx="1247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7988" y="1616075"/>
            <a:ext cx="8318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1438" y="5329238"/>
            <a:ext cx="1952625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88" y="3721100"/>
            <a:ext cx="230505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/>
          <p:cNvSpPr txBox="1">
            <a:spLocks noChangeArrowheads="1"/>
          </p:cNvSpPr>
          <p:nvPr/>
        </p:nvSpPr>
        <p:spPr bwMode="auto">
          <a:xfrm>
            <a:off x="0" y="322263"/>
            <a:ext cx="1202372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 anchor="ctr"/>
          <a:lstStyle>
            <a:lvl1pPr defTabSz="1217613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200" dirty="0">
                <a:solidFill>
                  <a:srgbClr val="403152"/>
                </a:solidFill>
                <a:latin typeface="Impact" panose="020B0806030902050204" pitchFamily="34" charset="0"/>
              </a:rPr>
              <a:t>DAMPAK PANDEMI</a:t>
            </a:r>
            <a:endParaRPr lang="en-ID" altLang="en-US" sz="3200" dirty="0">
              <a:solidFill>
                <a:srgbClr val="403152"/>
              </a:solidFill>
              <a:latin typeface="Impact" panose="020B0806030902050204" pitchFamily="34" charset="0"/>
            </a:endParaRPr>
          </a:p>
        </p:txBody>
      </p:sp>
      <p:pic>
        <p:nvPicPr>
          <p:cNvPr id="28" name="Picture 3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8213" y="11113"/>
            <a:ext cx="23304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398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DC90C50-B4B3-441C-BDE9-2BCBE4FCE3CC}"/>
              </a:ext>
            </a:extLst>
          </p:cNvPr>
          <p:cNvSpPr txBox="1"/>
          <p:nvPr/>
        </p:nvSpPr>
        <p:spPr>
          <a:xfrm>
            <a:off x="139961" y="152900"/>
            <a:ext cx="119307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DOKUMENTASI KEGIATAN EKSTENSIFIKASI LAHAN</a:t>
            </a:r>
            <a:endParaRPr lang="id-ID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A6986A-8689-42D5-BAA1-81322A74F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05" y="803321"/>
            <a:ext cx="5947004" cy="49509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3506AB9-B4D8-46B3-ABB5-F69B6F26B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036" y="803321"/>
            <a:ext cx="5402059" cy="49509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7300914-8B46-4178-A1CF-1BA028218C44}"/>
              </a:ext>
            </a:extLst>
          </p:cNvPr>
          <p:cNvSpPr txBox="1"/>
          <p:nvPr/>
        </p:nvSpPr>
        <p:spPr>
          <a:xfrm>
            <a:off x="1856521" y="6192684"/>
            <a:ext cx="847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DOKUMENTASI EKSTENSIFIKASI KABUPATEN PULANG PISAU</a:t>
            </a:r>
          </a:p>
        </p:txBody>
      </p:sp>
    </p:spTree>
    <p:extLst>
      <p:ext uri="{BB962C8B-B14F-4D97-AF65-F5344CB8AC3E}">
        <p14:creationId xmlns:p14="http://schemas.microsoft.com/office/powerpoint/2010/main" val="3403349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F648083-909F-4362-8EC0-256B861DC162}"/>
              </a:ext>
            </a:extLst>
          </p:cNvPr>
          <p:cNvSpPr txBox="1"/>
          <p:nvPr/>
        </p:nvSpPr>
        <p:spPr>
          <a:xfrm>
            <a:off x="139961" y="152900"/>
            <a:ext cx="119307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DOKUMENTASI KEGIATAN EKSTENSIFIKASI LAHAN</a:t>
            </a:r>
            <a:endParaRPr lang="id-ID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DF65DB9-B98C-4F61-91EF-A7718D832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475" y="909498"/>
            <a:ext cx="5692380" cy="50102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679B272-E432-482B-BAFE-85E2C1BBA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28" y="938212"/>
            <a:ext cx="5692379" cy="4981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5648E4E-14A7-4B53-9153-A3C1D6C6606A}"/>
              </a:ext>
            </a:extLst>
          </p:cNvPr>
          <p:cNvSpPr txBox="1"/>
          <p:nvPr/>
        </p:nvSpPr>
        <p:spPr>
          <a:xfrm>
            <a:off x="1970821" y="6109557"/>
            <a:ext cx="8250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PROSES OLAH TANAH PADA LAHAN EKSTENSIFIKASI KABUPATEN PULANG PISAU</a:t>
            </a:r>
          </a:p>
        </p:txBody>
      </p:sp>
    </p:spTree>
    <p:extLst>
      <p:ext uri="{BB962C8B-B14F-4D97-AF65-F5344CB8AC3E}">
        <p14:creationId xmlns:p14="http://schemas.microsoft.com/office/powerpoint/2010/main" val="25935370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57D04E8-666E-4C1F-AE8C-D819381F45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920" y="1255028"/>
            <a:ext cx="2529019" cy="15836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1A94687-2803-4AB6-96C4-A838AD1A71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6186" y="1317386"/>
            <a:ext cx="2529019" cy="15212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9D07A9E-2C09-4746-83A6-23088EE9E9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2053" y="1284639"/>
            <a:ext cx="2529019" cy="15836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E6A9788-6AF0-4959-8DA1-60C3EC06AB0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0319" y="1317386"/>
            <a:ext cx="2529019" cy="1521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57D04E8-666E-4C1F-AE8C-D819381F455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1620" y="3169553"/>
            <a:ext cx="2548152" cy="15836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1A94687-2803-4AB6-96C4-A838AD1A715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9886" y="3231913"/>
            <a:ext cx="2548152" cy="1521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9D07A9E-2C09-4746-83A6-23088EE9E92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920" y="3169553"/>
            <a:ext cx="2548152" cy="15836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67E26C7-77B1-46EC-9E9F-9650B6EE75C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186" y="3231912"/>
            <a:ext cx="2548152" cy="15212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57D04E8-666E-4C1F-AE8C-D819381F455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0319" y="5111103"/>
            <a:ext cx="2550677" cy="13964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1A94687-2803-4AB6-96C4-A838AD1A715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6186" y="5128689"/>
            <a:ext cx="2550678" cy="13788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3EDFF46-6833-4815-91BE-A6736324597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068"/>
          <a:stretch/>
        </p:blipFill>
        <p:spPr>
          <a:xfrm>
            <a:off x="447921" y="5001712"/>
            <a:ext cx="2550677" cy="14530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61F985A-310F-4121-816B-B1AC57767E9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072"/>
          <a:stretch/>
        </p:blipFill>
        <p:spPr>
          <a:xfrm>
            <a:off x="3361223" y="5054467"/>
            <a:ext cx="2550677" cy="14530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9961" y="152900"/>
            <a:ext cx="119307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DOKUMENTASI KEGIATAN INTENSIFIKASI LAHAN</a:t>
            </a:r>
            <a:endParaRPr lang="id-ID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242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2">
            <a:extLst>
              <a:ext uri="{FF2B5EF4-FFF2-40B4-BE49-F238E27FC236}">
                <a16:creationId xmlns="" xmlns:a16="http://schemas.microsoft.com/office/drawing/2014/main" id="{301391B3-5557-47CC-83AC-65E3D0B0179D}"/>
              </a:ext>
            </a:extLst>
          </p:cNvPr>
          <p:cNvGrpSpPr/>
          <p:nvPr/>
        </p:nvGrpSpPr>
        <p:grpSpPr>
          <a:xfrm>
            <a:off x="10921041" y="6561288"/>
            <a:ext cx="612476" cy="246543"/>
            <a:chOff x="4292600" y="-897297"/>
            <a:chExt cx="968208" cy="520700"/>
          </a:xfrm>
        </p:grpSpPr>
        <p:sp>
          <p:nvSpPr>
            <p:cNvPr id="7" name="燕尾形 1">
              <a:extLst>
                <a:ext uri="{FF2B5EF4-FFF2-40B4-BE49-F238E27FC236}">
                  <a16:creationId xmlns="" xmlns:a16="http://schemas.microsoft.com/office/drawing/2014/main" id="{1B16D79D-6A0A-41FA-BC3C-AD56E2ED1577}"/>
                </a:ext>
              </a:extLst>
            </p:cNvPr>
            <p:cNvSpPr/>
            <p:nvPr/>
          </p:nvSpPr>
          <p:spPr>
            <a:xfrm>
              <a:off x="4292600" y="-897297"/>
              <a:ext cx="393700" cy="520700"/>
            </a:xfrm>
            <a:prstGeom prst="chevron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  <a:cs typeface="Arial"/>
              </a:endParaRPr>
            </a:p>
          </p:txBody>
        </p:sp>
        <p:sp>
          <p:nvSpPr>
            <p:cNvPr id="8" name="燕尾形 22">
              <a:extLst>
                <a:ext uri="{FF2B5EF4-FFF2-40B4-BE49-F238E27FC236}">
                  <a16:creationId xmlns="" xmlns:a16="http://schemas.microsoft.com/office/drawing/2014/main" id="{A9CD89B2-B6B4-4AE7-97A9-785C92930596}"/>
                </a:ext>
              </a:extLst>
            </p:cNvPr>
            <p:cNvSpPr/>
            <p:nvPr/>
          </p:nvSpPr>
          <p:spPr>
            <a:xfrm>
              <a:off x="4587405" y="-897297"/>
              <a:ext cx="393700" cy="520700"/>
            </a:xfrm>
            <a:prstGeom prst="chevron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  <a:cs typeface="Arial"/>
              </a:endParaRPr>
            </a:p>
          </p:txBody>
        </p:sp>
        <p:sp>
          <p:nvSpPr>
            <p:cNvPr id="9" name="燕尾形 23">
              <a:extLst>
                <a:ext uri="{FF2B5EF4-FFF2-40B4-BE49-F238E27FC236}">
                  <a16:creationId xmlns="" xmlns:a16="http://schemas.microsoft.com/office/drawing/2014/main" id="{ACCF3933-AD43-4FC6-920C-973A351FA2AB}"/>
                </a:ext>
              </a:extLst>
            </p:cNvPr>
            <p:cNvSpPr/>
            <p:nvPr/>
          </p:nvSpPr>
          <p:spPr>
            <a:xfrm>
              <a:off x="4867108" y="-897297"/>
              <a:ext cx="393700" cy="520700"/>
            </a:xfrm>
            <a:prstGeom prst="chevron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  <a:cs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1DC74BA-D361-41AA-861A-227677FAF025}"/>
              </a:ext>
            </a:extLst>
          </p:cNvPr>
          <p:cNvSpPr txBox="1"/>
          <p:nvPr/>
        </p:nvSpPr>
        <p:spPr>
          <a:xfrm>
            <a:off x="11647893" y="6561288"/>
            <a:ext cx="3767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fld id="{FB81B093-198D-4D78-B1A5-8F4BDA6E8FC0}" type="slidenum">
              <a:rPr lang="id-ID" sz="11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33</a:t>
            </a:fld>
            <a:endParaRPr lang="id-ID" sz="1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81600" y="2989249"/>
            <a:ext cx="2547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Trebuchet MS" panose="020B0603020202020204" pitchFamily="34" charset="0"/>
                <a:cs typeface="Aharoni" panose="02010803020104030203"/>
              </a:rPr>
              <a:t>KEC. TAMBAN CATUR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150399" y="3001772"/>
            <a:ext cx="2547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Trebuchet MS" panose="020B0603020202020204" pitchFamily="34" charset="0"/>
                <a:cs typeface="Aharoni" panose="02010803020104030203"/>
              </a:rPr>
              <a:t>KEC. KAPUAS BARAT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21688" y="6191700"/>
            <a:ext cx="2547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Trebuchet MS" panose="020B0603020202020204" pitchFamily="34" charset="0"/>
                <a:cs typeface="Aharoni" panose="02010803020104030203"/>
              </a:rPr>
              <a:t>KEC. BATAGUH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21468" y="6214936"/>
            <a:ext cx="2547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Trebuchet MS" panose="020B0603020202020204" pitchFamily="34" charset="0"/>
                <a:cs typeface="Aharoni" panose="02010803020104030203"/>
              </a:rPr>
              <a:t>KEC. MANTANGAI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093892" y="6224171"/>
            <a:ext cx="2547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Trebuchet MS" panose="020B0603020202020204" pitchFamily="34" charset="0"/>
                <a:cs typeface="Aharoni" panose="02010803020104030203"/>
              </a:rPr>
              <a:t>KEC. DADAHUP (A2)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714" y="621187"/>
            <a:ext cx="4084736" cy="237575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4585" y="3376600"/>
            <a:ext cx="3730062" cy="273265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75" y="3408044"/>
            <a:ext cx="3706024" cy="27012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565" y="586045"/>
            <a:ext cx="3746081" cy="24412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642" y="3317679"/>
            <a:ext cx="4125686" cy="281685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62442" y="3027259"/>
            <a:ext cx="2547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Trebuchet MS" panose="020B0603020202020204" pitchFamily="34" charset="0"/>
                <a:cs typeface="Aharoni" panose="02010803020104030203"/>
              </a:rPr>
              <a:t>KEC. BATAGUH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76" y="639538"/>
            <a:ext cx="3706024" cy="23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703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2">
            <a:extLst>
              <a:ext uri="{FF2B5EF4-FFF2-40B4-BE49-F238E27FC236}">
                <a16:creationId xmlns="" xmlns:a16="http://schemas.microsoft.com/office/drawing/2014/main" id="{301391B3-5557-47CC-83AC-65E3D0B0179D}"/>
              </a:ext>
            </a:extLst>
          </p:cNvPr>
          <p:cNvGrpSpPr/>
          <p:nvPr/>
        </p:nvGrpSpPr>
        <p:grpSpPr>
          <a:xfrm>
            <a:off x="10921041" y="6561288"/>
            <a:ext cx="612476" cy="246543"/>
            <a:chOff x="4292600" y="-897297"/>
            <a:chExt cx="968208" cy="520700"/>
          </a:xfrm>
        </p:grpSpPr>
        <p:sp>
          <p:nvSpPr>
            <p:cNvPr id="7" name="燕尾形 1">
              <a:extLst>
                <a:ext uri="{FF2B5EF4-FFF2-40B4-BE49-F238E27FC236}">
                  <a16:creationId xmlns="" xmlns:a16="http://schemas.microsoft.com/office/drawing/2014/main" id="{1B16D79D-6A0A-41FA-BC3C-AD56E2ED1577}"/>
                </a:ext>
              </a:extLst>
            </p:cNvPr>
            <p:cNvSpPr/>
            <p:nvPr/>
          </p:nvSpPr>
          <p:spPr>
            <a:xfrm>
              <a:off x="4292600" y="-897297"/>
              <a:ext cx="393700" cy="520700"/>
            </a:xfrm>
            <a:prstGeom prst="chevron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  <a:cs typeface="Arial"/>
              </a:endParaRPr>
            </a:p>
          </p:txBody>
        </p:sp>
        <p:sp>
          <p:nvSpPr>
            <p:cNvPr id="8" name="燕尾形 22">
              <a:extLst>
                <a:ext uri="{FF2B5EF4-FFF2-40B4-BE49-F238E27FC236}">
                  <a16:creationId xmlns="" xmlns:a16="http://schemas.microsoft.com/office/drawing/2014/main" id="{A9CD89B2-B6B4-4AE7-97A9-785C92930596}"/>
                </a:ext>
              </a:extLst>
            </p:cNvPr>
            <p:cNvSpPr/>
            <p:nvPr/>
          </p:nvSpPr>
          <p:spPr>
            <a:xfrm>
              <a:off x="4587405" y="-897297"/>
              <a:ext cx="393700" cy="520700"/>
            </a:xfrm>
            <a:prstGeom prst="chevron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  <a:cs typeface="Arial"/>
              </a:endParaRPr>
            </a:p>
          </p:txBody>
        </p:sp>
        <p:sp>
          <p:nvSpPr>
            <p:cNvPr id="9" name="燕尾形 23">
              <a:extLst>
                <a:ext uri="{FF2B5EF4-FFF2-40B4-BE49-F238E27FC236}">
                  <a16:creationId xmlns="" xmlns:a16="http://schemas.microsoft.com/office/drawing/2014/main" id="{ACCF3933-AD43-4FC6-920C-973A351FA2AB}"/>
                </a:ext>
              </a:extLst>
            </p:cNvPr>
            <p:cNvSpPr/>
            <p:nvPr/>
          </p:nvSpPr>
          <p:spPr>
            <a:xfrm>
              <a:off x="4867108" y="-897297"/>
              <a:ext cx="393700" cy="520700"/>
            </a:xfrm>
            <a:prstGeom prst="chevron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black"/>
                </a:solidFill>
                <a:ea typeface="宋体" panose="02010600030101010101" pitchFamily="2" charset="-122"/>
                <a:cs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1DC74BA-D361-41AA-861A-227677FAF025}"/>
              </a:ext>
            </a:extLst>
          </p:cNvPr>
          <p:cNvSpPr txBox="1"/>
          <p:nvPr/>
        </p:nvSpPr>
        <p:spPr>
          <a:xfrm>
            <a:off x="11647893" y="6561288"/>
            <a:ext cx="3767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fld id="{FB81B093-198D-4D78-B1A5-8F4BDA6E8FC0}" type="slidenum">
              <a:rPr lang="id-ID" sz="11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34</a:t>
            </a:fld>
            <a:endParaRPr lang="id-ID" sz="1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81600" y="2989249"/>
            <a:ext cx="2547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Trebuchet MS" panose="020B0603020202020204" pitchFamily="34" charset="0"/>
                <a:cs typeface="Aharoni" panose="02010803020104030203"/>
              </a:rPr>
              <a:t>KEC. KAPUAS BARAT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150399" y="3001772"/>
            <a:ext cx="2547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Trebuchet MS" panose="020B0603020202020204" pitchFamily="34" charset="0"/>
                <a:cs typeface="Aharoni" panose="02010803020104030203"/>
              </a:rPr>
              <a:t>KEC. KAPUAS BARAT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21688" y="6112092"/>
            <a:ext cx="2547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Trebuchet MS" panose="020B0603020202020204" pitchFamily="34" charset="0"/>
                <a:cs typeface="Aharoni" panose="02010803020104030203"/>
              </a:rPr>
              <a:t>KEC. BATAGUH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63413" y="6131374"/>
            <a:ext cx="2547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Trebuchet MS" panose="020B0603020202020204" pitchFamily="34" charset="0"/>
                <a:cs typeface="Aharoni" panose="02010803020104030203"/>
              </a:rPr>
              <a:t>KEC. KAPUAS KUALA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899300" y="6101686"/>
            <a:ext cx="2547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Trebuchet MS" panose="020B0603020202020204" pitchFamily="34" charset="0"/>
                <a:cs typeface="Aharoni" panose="02010803020104030203"/>
              </a:rPr>
              <a:t>KEC. DADAHUP (A5)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565" y="586045"/>
            <a:ext cx="3746081" cy="244121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62442" y="3027259"/>
            <a:ext cx="2547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Trebuchet MS" panose="020B0603020202020204" pitchFamily="34" charset="0"/>
                <a:cs typeface="Aharoni" panose="02010803020104030203"/>
              </a:rPr>
              <a:t>KEC. KAPUAS TIMUR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75" y="586045"/>
            <a:ext cx="3706024" cy="24361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3999" y="612335"/>
            <a:ext cx="4112963" cy="238943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3999" y="3417766"/>
            <a:ext cx="4112963" cy="26322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75" y="3376601"/>
            <a:ext cx="3706024" cy="26734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565" y="3417766"/>
            <a:ext cx="3733107" cy="263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782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PENUTUP</a:t>
            </a:r>
            <a:endParaRPr lang="en-US" sz="40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95505" y="1063756"/>
            <a:ext cx="11025164" cy="4416208"/>
          </a:xfrm>
          <a:prstGeom prst="rect">
            <a:avLst/>
          </a:prstGeom>
        </p:spPr>
        <p:txBody>
          <a:bodyPr vert="horz" lIns="91412" tIns="45706" rIns="91412" bIns="45706" rtlCol="0">
            <a:noAutofit/>
          </a:bodyPr>
          <a:lstStyle>
            <a:lvl1pPr marL="342776" indent="-342776" algn="l" defTabSz="9140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697" indent="-285652" algn="l" defTabSz="91408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602" indent="-228516" algn="l" defTabSz="9140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9640" indent="-228516" algn="l" defTabSz="91408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6685" indent="-228516" algn="l" defTabSz="91408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3718" indent="-228516" algn="l" defTabSz="9140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764" indent="-228516" algn="l" defTabSz="9140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803" indent="-228516" algn="l" defTabSz="9140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842" indent="-228516" algn="l" defTabSz="9140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sz="2600" dirty="0" smtClean="0">
              <a:solidFill>
                <a:srgbClr val="007033"/>
              </a:solidFill>
              <a:latin typeface="Gill Sans MT" panose="020B0502020104020203" pitchFamily="34" charset="0"/>
            </a:endParaRPr>
          </a:p>
          <a:p>
            <a:pPr marL="625475" indent="-625475" algn="just">
              <a:buFont typeface="Wingdings" pitchFamily="2" charset="2"/>
              <a:buChar char="q"/>
            </a:pP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Dalam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upaya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pencapaian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keberhasilan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program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perlu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dilakukan</a:t>
            </a:r>
            <a:r>
              <a:rPr lang="en-US" sz="2600" dirty="0">
                <a:solidFill>
                  <a:srgbClr val="007033"/>
                </a:solidFill>
                <a:latin typeface="Gill Sans MT" panose="020B0502020104020203" pitchFamily="34" charset="0"/>
              </a:rPr>
              <a:t> verifikasi/</a:t>
            </a:r>
            <a:r>
              <a:rPr lang="en-US" sz="2600" dirty="0" err="1">
                <a:solidFill>
                  <a:srgbClr val="007033"/>
                </a:solidFill>
                <a:latin typeface="Gill Sans MT" panose="020B0502020104020203" pitchFamily="34" charset="0"/>
              </a:rPr>
              <a:t>validasi</a:t>
            </a:r>
            <a:r>
              <a:rPr lang="en-US" sz="2600" dirty="0">
                <a:solidFill>
                  <a:srgbClr val="007033"/>
                </a:solidFill>
                <a:latin typeface="Gill Sans MT" panose="020B0502020104020203" pitchFamily="34" charset="0"/>
              </a:rPr>
              <a:t> data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terkini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, perencanaan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pengembangan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Food Estate,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melalui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sinergitas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dan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pembagian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tanggung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jawab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secara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detil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dan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terukur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oleh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masing-masing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Kementerian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/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Lembaga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terkait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.</a:t>
            </a:r>
          </a:p>
          <a:p>
            <a:pPr marL="625475" indent="-625475" algn="just">
              <a:buFont typeface="Wingdings" pitchFamily="2" charset="2"/>
              <a:buChar char="q"/>
            </a:pP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Perlu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komitmen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dari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tiap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instansi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terkait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pelaksana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program food estate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untuk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fokus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pada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satu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peta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kerja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yang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disepakati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,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dan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dikordinasikan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oleh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Kementerian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/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Lembaga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/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Instansi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setingkat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Kementerian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Koordinator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.</a:t>
            </a:r>
            <a:endParaRPr lang="en-US" sz="2600" dirty="0" smtClean="0">
              <a:solidFill>
                <a:srgbClr val="007033"/>
              </a:solidFill>
              <a:latin typeface="Gill Sans MT" panose="020B0502020104020203" pitchFamily="34" charset="0"/>
            </a:endParaRPr>
          </a:p>
          <a:p>
            <a:pPr marL="625475" indent="-625475" algn="just">
              <a:buFont typeface="Wingdings" pitchFamily="2" charset="2"/>
              <a:buChar char="q"/>
            </a:pP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Perlunya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keberpihakan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pengalokasian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anggaran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untuk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pengembangan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food estate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tidak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hanya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pada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satu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tahun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 smtClean="0">
                <a:solidFill>
                  <a:srgbClr val="007033"/>
                </a:solidFill>
                <a:latin typeface="Gill Sans MT" panose="020B0502020104020203" pitchFamily="34" charset="0"/>
              </a:rPr>
              <a:t>anggaran</a:t>
            </a:r>
            <a:r>
              <a:rPr lang="en-US" sz="2600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.</a:t>
            </a:r>
          </a:p>
          <a:p>
            <a:pPr marL="625475" lvl="0" indent="-625475" algn="just" defTabSz="914400">
              <a:spcBef>
                <a:spcPts val="0"/>
              </a:spcBef>
              <a:buFont typeface="Wingdings" pitchFamily="2" charset="2"/>
              <a:buChar char="q"/>
            </a:pPr>
            <a:r>
              <a:rPr lang="en-US" sz="2600" dirty="0">
                <a:solidFill>
                  <a:srgbClr val="007033"/>
                </a:solidFill>
                <a:latin typeface="Gill Sans MT" panose="020B0502020104020203" pitchFamily="34" charset="0"/>
              </a:rPr>
              <a:t>Pelaksanaan </a:t>
            </a:r>
            <a:r>
              <a:rPr lang="en-US" sz="2600" dirty="0" err="1">
                <a:solidFill>
                  <a:srgbClr val="007033"/>
                </a:solidFill>
                <a:latin typeface="Gill Sans MT" panose="020B0502020104020203" pitchFamily="34" charset="0"/>
              </a:rPr>
              <a:t>kegiatan</a:t>
            </a:r>
            <a:r>
              <a:rPr lang="en-US" sz="2600" dirty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>
                <a:solidFill>
                  <a:srgbClr val="007033"/>
                </a:solidFill>
                <a:latin typeface="Gill Sans MT" panose="020B0502020104020203" pitchFamily="34" charset="0"/>
              </a:rPr>
              <a:t>dilaksanakan</a:t>
            </a:r>
            <a:r>
              <a:rPr lang="en-US" sz="2600" dirty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>
                <a:solidFill>
                  <a:srgbClr val="007033"/>
                </a:solidFill>
                <a:latin typeface="Gill Sans MT" panose="020B0502020104020203" pitchFamily="34" charset="0"/>
              </a:rPr>
              <a:t>sesuai</a:t>
            </a:r>
            <a:r>
              <a:rPr lang="en-US" sz="2600" dirty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>
                <a:solidFill>
                  <a:srgbClr val="007033"/>
                </a:solidFill>
                <a:latin typeface="Gill Sans MT" panose="020B0502020104020203" pitchFamily="34" charset="0"/>
              </a:rPr>
              <a:t>dengan</a:t>
            </a:r>
            <a:r>
              <a:rPr lang="en-US" sz="2600" dirty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>
                <a:solidFill>
                  <a:srgbClr val="007033"/>
                </a:solidFill>
                <a:latin typeface="Gill Sans MT" panose="020B0502020104020203" pitchFamily="34" charset="0"/>
              </a:rPr>
              <a:t>prosedur</a:t>
            </a:r>
            <a:r>
              <a:rPr lang="en-US" sz="2600" dirty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>
                <a:solidFill>
                  <a:srgbClr val="007033"/>
                </a:solidFill>
                <a:latin typeface="Gill Sans MT" panose="020B0502020104020203" pitchFamily="34" charset="0"/>
              </a:rPr>
              <a:t>dan</a:t>
            </a:r>
            <a:r>
              <a:rPr lang="en-US" sz="2600" dirty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>
                <a:solidFill>
                  <a:srgbClr val="007033"/>
                </a:solidFill>
                <a:latin typeface="Gill Sans MT" panose="020B0502020104020203" pitchFamily="34" charset="0"/>
              </a:rPr>
              <a:t>peraturan</a:t>
            </a:r>
            <a:r>
              <a:rPr lang="en-US" sz="2600" dirty="0">
                <a:solidFill>
                  <a:srgbClr val="007033"/>
                </a:solidFill>
                <a:latin typeface="Gill Sans MT" panose="020B0502020104020203" pitchFamily="34" charset="0"/>
              </a:rPr>
              <a:t> yang </a:t>
            </a:r>
            <a:r>
              <a:rPr lang="en-US" sz="2600" dirty="0" err="1">
                <a:solidFill>
                  <a:srgbClr val="007033"/>
                </a:solidFill>
                <a:latin typeface="Gill Sans MT" panose="020B0502020104020203" pitchFamily="34" charset="0"/>
              </a:rPr>
              <a:t>berlaku</a:t>
            </a:r>
            <a:r>
              <a:rPr lang="en-US" sz="2600" dirty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>
                <a:solidFill>
                  <a:srgbClr val="007033"/>
                </a:solidFill>
                <a:latin typeface="Gill Sans MT" panose="020B0502020104020203" pitchFamily="34" charset="0"/>
              </a:rPr>
              <a:t>serta</a:t>
            </a:r>
            <a:r>
              <a:rPr lang="en-US" sz="2600" dirty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>
                <a:solidFill>
                  <a:srgbClr val="007033"/>
                </a:solidFill>
                <a:latin typeface="Gill Sans MT" panose="020B0502020104020203" pitchFamily="34" charset="0"/>
              </a:rPr>
              <a:t>tetap</a:t>
            </a:r>
            <a:r>
              <a:rPr lang="en-US" sz="2600" dirty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>
                <a:solidFill>
                  <a:srgbClr val="007033"/>
                </a:solidFill>
                <a:latin typeface="Gill Sans MT" panose="020B0502020104020203" pitchFamily="34" charset="0"/>
              </a:rPr>
              <a:t>memperhatikan</a:t>
            </a:r>
            <a:r>
              <a:rPr lang="en-US" sz="2600" dirty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>
                <a:solidFill>
                  <a:srgbClr val="007033"/>
                </a:solidFill>
                <a:latin typeface="Gill Sans MT" panose="020B0502020104020203" pitchFamily="34" charset="0"/>
              </a:rPr>
              <a:t>kaidah</a:t>
            </a:r>
            <a:r>
              <a:rPr lang="en-US" sz="2600" dirty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>
                <a:solidFill>
                  <a:srgbClr val="007033"/>
                </a:solidFill>
                <a:latin typeface="Gill Sans MT" panose="020B0502020104020203" pitchFamily="34" charset="0"/>
              </a:rPr>
              <a:t>keberlanjutan</a:t>
            </a:r>
            <a:r>
              <a:rPr lang="en-US" sz="2600" dirty="0">
                <a:solidFill>
                  <a:srgbClr val="007033"/>
                </a:solidFill>
                <a:latin typeface="Gill Sans MT" panose="020B0502020104020203" pitchFamily="34" charset="0"/>
              </a:rPr>
              <a:t> </a:t>
            </a:r>
            <a:r>
              <a:rPr lang="en-US" sz="2600" dirty="0" err="1">
                <a:solidFill>
                  <a:srgbClr val="007033"/>
                </a:solidFill>
                <a:latin typeface="Gill Sans MT" panose="020B0502020104020203" pitchFamily="34" charset="0"/>
              </a:rPr>
              <a:t>lingkungan</a:t>
            </a:r>
            <a:r>
              <a:rPr lang="en-US" sz="2600" dirty="0">
                <a:solidFill>
                  <a:srgbClr val="007033"/>
                </a:solidFill>
                <a:latin typeface="Gill Sans MT" panose="020B0502020104020203" pitchFamily="34" charset="0"/>
              </a:rPr>
              <a:t>.</a:t>
            </a:r>
          </a:p>
          <a:p>
            <a:pPr marL="0" indent="0" algn="just">
              <a:buNone/>
            </a:pPr>
            <a:endParaRPr lang="en-US" sz="2600" dirty="0" smtClean="0">
              <a:solidFill>
                <a:srgbClr val="007033"/>
              </a:solidFill>
              <a:latin typeface="Gill Sans MT" panose="020B0502020104020203" pitchFamily="34" charset="0"/>
            </a:endParaRPr>
          </a:p>
          <a:p>
            <a:pPr marL="0" indent="0" algn="just">
              <a:buFont typeface="Arial" pitchFamily="34" charset="0"/>
              <a:buNone/>
            </a:pPr>
            <a:endParaRPr lang="en-US" dirty="0" smtClean="0">
              <a:solidFill>
                <a:srgbClr val="007033"/>
              </a:solidFill>
              <a:latin typeface="Gill Sans MT" panose="020B0502020104020203" pitchFamily="34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en-US" dirty="0" smtClean="0">
                <a:solidFill>
                  <a:srgbClr val="007033"/>
                </a:solidFill>
                <a:latin typeface="Gill Sans MT" panose="020B0502020104020203" pitchFamily="34" charset="0"/>
              </a:rPr>
              <a:t>     </a:t>
            </a:r>
            <a:endParaRPr lang="en-US" dirty="0">
              <a:solidFill>
                <a:srgbClr val="007033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82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="" xmlns:a16="http://schemas.microsoft.com/office/drawing/2014/main" id="{DBF6BB97-B837-451B-8674-C2CEA32DBCF6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9" name="Rectangle 8"/>
          <p:cNvSpPr/>
          <p:nvPr/>
        </p:nvSpPr>
        <p:spPr>
          <a:xfrm>
            <a:off x="0" y="4389107"/>
            <a:ext cx="12192000" cy="1824203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0" name="Rectangle 9"/>
          <p:cNvSpPr/>
          <p:nvPr/>
        </p:nvSpPr>
        <p:spPr>
          <a:xfrm>
            <a:off x="0" y="4389107"/>
            <a:ext cx="527381" cy="1824203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3" name="Text Placeholder 13"/>
          <p:cNvSpPr txBox="1">
            <a:spLocks/>
          </p:cNvSpPr>
          <p:nvPr/>
        </p:nvSpPr>
        <p:spPr>
          <a:xfrm>
            <a:off x="1967541" y="4546198"/>
            <a:ext cx="4704523" cy="1510023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Terima</a:t>
            </a:r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Kasih</a:t>
            </a:r>
          </a:p>
        </p:txBody>
      </p:sp>
    </p:spTree>
    <p:extLst>
      <p:ext uri="{BB962C8B-B14F-4D97-AF65-F5344CB8AC3E}">
        <p14:creationId xmlns:p14="http://schemas.microsoft.com/office/powerpoint/2010/main" val="2869326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82851"/>
            <a:ext cx="11573197" cy="9809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2800" b="1" dirty="0">
                <a:solidFill>
                  <a:srgbClr val="0070C0"/>
                </a:solidFill>
                <a:latin typeface="Arial Black" panose="020B0A04020102020204" pitchFamily="34" charset="0"/>
              </a:rPr>
              <a:t>PELUANG DAN TANTANGAN PENINGKATAN PRODUKSI PANGAN DI LAHAN PERTANIAN RAWA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B3D88AAE-BB0B-49DC-AFD9-28F3A3EA0806}"/>
              </a:ext>
            </a:extLst>
          </p:cNvPr>
          <p:cNvSpPr txBox="1"/>
          <p:nvPr/>
        </p:nvSpPr>
        <p:spPr>
          <a:xfrm>
            <a:off x="486700" y="2407144"/>
            <a:ext cx="39629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Kondisi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eksisting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IP 100,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Provitas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2 ton/ha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dapat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ditingkatkan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endParaRPr lang="ko-KR" altLang="en-US" sz="1300" dirty="0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3E89BDF2-02E2-4575-A102-B7637A6CD7E4}"/>
              </a:ext>
            </a:extLst>
          </p:cNvPr>
          <p:cNvSpPr txBox="1"/>
          <p:nvPr/>
        </p:nvSpPr>
        <p:spPr>
          <a:xfrm>
            <a:off x="1867094" y="2168632"/>
            <a:ext cx="2867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IP DAN PRODUKTIVITAS</a:t>
            </a:r>
            <a:endParaRPr lang="ko-KR" altLang="en-US" sz="1400" b="1" dirty="0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150B246D-F294-4C31-AF43-D5192527673E}"/>
              </a:ext>
            </a:extLst>
          </p:cNvPr>
          <p:cNvSpPr txBox="1"/>
          <p:nvPr/>
        </p:nvSpPr>
        <p:spPr>
          <a:xfrm>
            <a:off x="2068772" y="1526156"/>
            <a:ext cx="2043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rgbClr val="24A8C2">
                    <a:lumMod val="75000"/>
                  </a:srgbClr>
                </a:solidFill>
                <a:cs typeface="Arial" pitchFamily="34" charset="0"/>
              </a:rPr>
              <a:t>PELUANG</a:t>
            </a:r>
            <a:endParaRPr lang="ko-KR" altLang="en-US" sz="2800" b="1" dirty="0">
              <a:solidFill>
                <a:srgbClr val="24A8C2">
                  <a:lumMod val="75000"/>
                </a:srgbClr>
              </a:solidFill>
              <a:cs typeface="Arial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E96385A2-9B2D-46A6-9638-CA2B6B7B84A1}"/>
              </a:ext>
            </a:extLst>
          </p:cNvPr>
          <p:cNvSpPr txBox="1"/>
          <p:nvPr/>
        </p:nvSpPr>
        <p:spPr>
          <a:xfrm>
            <a:off x="7338521" y="1482409"/>
            <a:ext cx="3348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rgbClr val="82C650">
                    <a:lumMod val="50000"/>
                  </a:srgbClr>
                </a:solidFill>
                <a:cs typeface="Arial" pitchFamily="34" charset="0"/>
              </a:rPr>
              <a:t>TANTANGAN</a:t>
            </a:r>
            <a:endParaRPr lang="ko-KR" altLang="en-US" sz="2800" b="1" dirty="0">
              <a:solidFill>
                <a:srgbClr val="82C650">
                  <a:lumMod val="50000"/>
                </a:srgbClr>
              </a:solidFill>
              <a:cs typeface="Arial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5D0C8BE6-17A5-4CB0-B1EB-E0169961CF59}"/>
              </a:ext>
            </a:extLst>
          </p:cNvPr>
          <p:cNvGrpSpPr/>
          <p:nvPr/>
        </p:nvGrpSpPr>
        <p:grpSpPr>
          <a:xfrm>
            <a:off x="6878852" y="2200127"/>
            <a:ext cx="835648" cy="835648"/>
            <a:chOff x="7781476" y="2862998"/>
            <a:chExt cx="835648" cy="835648"/>
          </a:xfrm>
        </p:grpSpPr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CEE80262-0FEC-4B8E-BF07-6AE79B1F745B}"/>
                </a:ext>
              </a:extLst>
            </p:cNvPr>
            <p:cNvSpPr/>
            <p:nvPr/>
          </p:nvSpPr>
          <p:spPr>
            <a:xfrm>
              <a:off x="7781476" y="2862998"/>
              <a:ext cx="835648" cy="83564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56" name="Frame 17">
              <a:extLst>
                <a:ext uri="{FF2B5EF4-FFF2-40B4-BE49-F238E27FC236}">
                  <a16:creationId xmlns="" xmlns:a16="http://schemas.microsoft.com/office/drawing/2014/main" id="{57260CEA-4607-484B-880B-C75B3813DA99}"/>
                </a:ext>
              </a:extLst>
            </p:cNvPr>
            <p:cNvSpPr/>
            <p:nvPr/>
          </p:nvSpPr>
          <p:spPr>
            <a:xfrm>
              <a:off x="8040083" y="3107895"/>
              <a:ext cx="318434" cy="318434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CEDF53C4-19F2-487E-867E-78F7FF5A1F14}"/>
              </a:ext>
            </a:extLst>
          </p:cNvPr>
          <p:cNvGrpSpPr/>
          <p:nvPr/>
        </p:nvGrpSpPr>
        <p:grpSpPr>
          <a:xfrm>
            <a:off x="4553474" y="2215540"/>
            <a:ext cx="835648" cy="835648"/>
            <a:chOff x="4187220" y="2682546"/>
            <a:chExt cx="835648" cy="835648"/>
          </a:xfrm>
        </p:grpSpPr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0B776DA9-B36D-4CF2-97D4-F74B62D04D0A}"/>
                </a:ext>
              </a:extLst>
            </p:cNvPr>
            <p:cNvSpPr/>
            <p:nvPr/>
          </p:nvSpPr>
          <p:spPr>
            <a:xfrm flipH="1">
              <a:off x="4187220" y="2682546"/>
              <a:ext cx="835648" cy="83564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prstClr val="white"/>
                </a:solidFill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3E06A1AB-4E70-41B9-BF4C-76645DB211E3}"/>
                </a:ext>
              </a:extLst>
            </p:cNvPr>
            <p:cNvSpPr/>
            <p:nvPr/>
          </p:nvSpPr>
          <p:spPr>
            <a:xfrm flipH="1">
              <a:off x="4420042" y="2820836"/>
              <a:ext cx="370004" cy="528242"/>
            </a:xfrm>
            <a:custGeom>
              <a:avLst/>
              <a:gdLst>
                <a:gd name="connsiteX0" fmla="*/ 501893 w 892078"/>
                <a:gd name="connsiteY0" fmla="*/ 0 h 1332338"/>
                <a:gd name="connsiteX1" fmla="*/ 498205 w 892078"/>
                <a:gd name="connsiteY1" fmla="*/ 53000 h 1332338"/>
                <a:gd name="connsiteX2" fmla="*/ 456830 w 892078"/>
                <a:gd name="connsiteY2" fmla="*/ 120945 h 1332338"/>
                <a:gd name="connsiteX3" fmla="*/ 387912 w 892078"/>
                <a:gd name="connsiteY3" fmla="*/ 218109 h 1332338"/>
                <a:gd name="connsiteX4" fmla="*/ 391667 w 892078"/>
                <a:gd name="connsiteY4" fmla="*/ 334412 h 1332338"/>
                <a:gd name="connsiteX5" fmla="*/ 407219 w 892078"/>
                <a:gd name="connsiteY5" fmla="*/ 351214 h 1332338"/>
                <a:gd name="connsiteX6" fmla="*/ 413637 w 892078"/>
                <a:gd name="connsiteY6" fmla="*/ 474030 h 1332338"/>
                <a:gd name="connsiteX7" fmla="*/ 416812 w 892078"/>
                <a:gd name="connsiteY7" fmla="*/ 504492 h 1332338"/>
                <a:gd name="connsiteX8" fmla="*/ 402754 w 892078"/>
                <a:gd name="connsiteY8" fmla="*/ 505610 h 1332338"/>
                <a:gd name="connsiteX9" fmla="*/ 369924 w 892078"/>
                <a:gd name="connsiteY9" fmla="*/ 475906 h 1332338"/>
                <a:gd name="connsiteX10" fmla="*/ 126043 w 892078"/>
                <a:gd name="connsiteY10" fmla="*/ 282053 h 1332338"/>
                <a:gd name="connsiteX11" fmla="*/ 204209 w 892078"/>
                <a:gd name="connsiteY11" fmla="*/ 408681 h 1332338"/>
                <a:gd name="connsiteX12" fmla="*/ 344910 w 892078"/>
                <a:gd name="connsiteY12" fmla="*/ 500918 h 1332338"/>
                <a:gd name="connsiteX13" fmla="*/ 418387 w 892078"/>
                <a:gd name="connsiteY13" fmla="*/ 565015 h 1332338"/>
                <a:gd name="connsiteX14" fmla="*/ 404318 w 892078"/>
                <a:gd name="connsiteY14" fmla="*/ 841726 h 1332338"/>
                <a:gd name="connsiteX15" fmla="*/ 354290 w 892078"/>
                <a:gd name="connsiteY15" fmla="*/ 830783 h 1332338"/>
                <a:gd name="connsiteX16" fmla="*/ 353526 w 892078"/>
                <a:gd name="connsiteY16" fmla="*/ 831058 h 1332338"/>
                <a:gd name="connsiteX17" fmla="*/ 350580 w 892078"/>
                <a:gd name="connsiteY17" fmla="*/ 827584 h 1332338"/>
                <a:gd name="connsiteX18" fmla="*/ 347061 w 892078"/>
                <a:gd name="connsiteY18" fmla="*/ 800105 h 1332338"/>
                <a:gd name="connsiteX19" fmla="*/ 281402 w 892078"/>
                <a:gd name="connsiteY19" fmla="*/ 603126 h 1332338"/>
                <a:gd name="connsiteX20" fmla="*/ 0 w 892078"/>
                <a:gd name="connsiteY20" fmla="*/ 531211 h 1332338"/>
                <a:gd name="connsiteX21" fmla="*/ 87546 w 892078"/>
                <a:gd name="connsiteY21" fmla="*/ 639081 h 1332338"/>
                <a:gd name="connsiteX22" fmla="*/ 156335 w 892078"/>
                <a:gd name="connsiteY22" fmla="*/ 770401 h 1332338"/>
                <a:gd name="connsiteX23" fmla="*/ 309542 w 892078"/>
                <a:gd name="connsiteY23" fmla="*/ 829808 h 1332338"/>
                <a:gd name="connsiteX24" fmla="*/ 340979 w 892078"/>
                <a:gd name="connsiteY24" fmla="*/ 837942 h 1332338"/>
                <a:gd name="connsiteX25" fmla="*/ 348283 w 892078"/>
                <a:gd name="connsiteY25" fmla="*/ 838787 h 1332338"/>
                <a:gd name="connsiteX26" fmla="*/ 348036 w 892078"/>
                <a:gd name="connsiteY26" fmla="*/ 840162 h 1332338"/>
                <a:gd name="connsiteX27" fmla="*/ 405880 w 892078"/>
                <a:gd name="connsiteY27" fmla="*/ 949596 h 1332338"/>
                <a:gd name="connsiteX28" fmla="*/ 392717 w 892078"/>
                <a:gd name="connsiteY28" fmla="*/ 1332338 h 1332338"/>
                <a:gd name="connsiteX29" fmla="*/ 473368 w 892078"/>
                <a:gd name="connsiteY29" fmla="*/ 1332338 h 1332338"/>
                <a:gd name="connsiteX30" fmla="*/ 463724 w 892078"/>
                <a:gd name="connsiteY30" fmla="*/ 999622 h 1332338"/>
                <a:gd name="connsiteX31" fmla="*/ 476231 w 892078"/>
                <a:gd name="connsiteY31" fmla="*/ 908949 h 1332338"/>
                <a:gd name="connsiteX32" fmla="*/ 523131 w 892078"/>
                <a:gd name="connsiteY32" fmla="*/ 880809 h 1332338"/>
                <a:gd name="connsiteX33" fmla="*/ 827981 w 892078"/>
                <a:gd name="connsiteY33" fmla="*/ 722913 h 1332338"/>
                <a:gd name="connsiteX34" fmla="*/ 892078 w 892078"/>
                <a:gd name="connsiteY34" fmla="*/ 391486 h 1332338"/>
                <a:gd name="connsiteX35" fmla="*/ 671648 w 892078"/>
                <a:gd name="connsiteY35" fmla="*/ 560326 h 1332338"/>
                <a:gd name="connsiteX36" fmla="*/ 535636 w 892078"/>
                <a:gd name="connsiteY36" fmla="*/ 646309 h 1332338"/>
                <a:gd name="connsiteX37" fmla="*/ 480920 w 892078"/>
                <a:gd name="connsiteY37" fmla="*/ 830783 h 1332338"/>
                <a:gd name="connsiteX38" fmla="*/ 448091 w 892078"/>
                <a:gd name="connsiteY38" fmla="*/ 882373 h 1332338"/>
                <a:gd name="connsiteX39" fmla="*/ 448091 w 892078"/>
                <a:gd name="connsiteY39" fmla="*/ 608790 h 1332338"/>
                <a:gd name="connsiteX40" fmla="*/ 513752 w 892078"/>
                <a:gd name="connsiteY40" fmla="*/ 546257 h 1332338"/>
                <a:gd name="connsiteX41" fmla="*/ 582537 w 892078"/>
                <a:gd name="connsiteY41" fmla="*/ 540003 h 1332338"/>
                <a:gd name="connsiteX42" fmla="*/ 748253 w 892078"/>
                <a:gd name="connsiteY42" fmla="*/ 207012 h 1332338"/>
                <a:gd name="connsiteX43" fmla="*/ 596608 w 892078"/>
                <a:gd name="connsiteY43" fmla="*/ 313318 h 1332338"/>
                <a:gd name="connsiteX44" fmla="*/ 451217 w 892078"/>
                <a:gd name="connsiteY44" fmla="*/ 482159 h 1332338"/>
                <a:gd name="connsiteX45" fmla="*/ 445183 w 892078"/>
                <a:gd name="connsiteY45" fmla="*/ 497255 h 1332338"/>
                <a:gd name="connsiteX46" fmla="*/ 439086 w 892078"/>
                <a:gd name="connsiteY46" fmla="*/ 500090 h 1332338"/>
                <a:gd name="connsiteX47" fmla="*/ 435706 w 892078"/>
                <a:gd name="connsiteY47" fmla="*/ 482384 h 1332338"/>
                <a:gd name="connsiteX48" fmla="*/ 420305 w 892078"/>
                <a:gd name="connsiteY48" fmla="*/ 370688 h 1332338"/>
                <a:gd name="connsiteX49" fmla="*/ 426244 w 892078"/>
                <a:gd name="connsiteY49" fmla="*/ 360755 h 1332338"/>
                <a:gd name="connsiteX50" fmla="*/ 485748 w 892078"/>
                <a:gd name="connsiteY50" fmla="*/ 335852 h 1332338"/>
                <a:gd name="connsiteX51" fmla="*/ 556629 w 892078"/>
                <a:gd name="connsiteY51" fmla="*/ 224791 h 1332338"/>
                <a:gd name="connsiteX52" fmla="*/ 533558 w 892078"/>
                <a:gd name="connsiteY52" fmla="*/ 68029 h 1332338"/>
                <a:gd name="connsiteX53" fmla="*/ 501893 w 892078"/>
                <a:gd name="connsiteY53" fmla="*/ 0 h 133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92078" h="1332338">
                  <a:moveTo>
                    <a:pt x="501893" y="0"/>
                  </a:moveTo>
                  <a:cubicBezTo>
                    <a:pt x="505496" y="20041"/>
                    <a:pt x="503339" y="36518"/>
                    <a:pt x="498205" y="53000"/>
                  </a:cubicBezTo>
                  <a:cubicBezTo>
                    <a:pt x="489909" y="79014"/>
                    <a:pt x="474662" y="101069"/>
                    <a:pt x="456830" y="120945"/>
                  </a:cubicBezTo>
                  <a:cubicBezTo>
                    <a:pt x="430082" y="150759"/>
                    <a:pt x="404129" y="181166"/>
                    <a:pt x="387912" y="218109"/>
                  </a:cubicBezTo>
                  <a:cubicBezTo>
                    <a:pt x="370904" y="257435"/>
                    <a:pt x="367592" y="296342"/>
                    <a:pt x="391667" y="334412"/>
                  </a:cubicBezTo>
                  <a:cubicBezTo>
                    <a:pt x="396044" y="341153"/>
                    <a:pt x="402085" y="346893"/>
                    <a:pt x="407219" y="351214"/>
                  </a:cubicBezTo>
                  <a:cubicBezTo>
                    <a:pt x="406074" y="380095"/>
                    <a:pt x="409823" y="433373"/>
                    <a:pt x="413637" y="474030"/>
                  </a:cubicBezTo>
                  <a:lnTo>
                    <a:pt x="416812" y="504492"/>
                  </a:lnTo>
                  <a:lnTo>
                    <a:pt x="402754" y="505610"/>
                  </a:lnTo>
                  <a:cubicBezTo>
                    <a:pt x="393375" y="507174"/>
                    <a:pt x="371487" y="502482"/>
                    <a:pt x="369924" y="475906"/>
                  </a:cubicBezTo>
                  <a:cubicBezTo>
                    <a:pt x="358979" y="328953"/>
                    <a:pt x="269870" y="258602"/>
                    <a:pt x="126043" y="282053"/>
                  </a:cubicBezTo>
                  <a:cubicBezTo>
                    <a:pt x="168253" y="316446"/>
                    <a:pt x="180759" y="364908"/>
                    <a:pt x="204209" y="408681"/>
                  </a:cubicBezTo>
                  <a:cubicBezTo>
                    <a:pt x="232351" y="463399"/>
                    <a:pt x="265180" y="511863"/>
                    <a:pt x="344910" y="500918"/>
                  </a:cubicBezTo>
                  <a:cubicBezTo>
                    <a:pt x="371487" y="496228"/>
                    <a:pt x="423077" y="507174"/>
                    <a:pt x="418387" y="565015"/>
                  </a:cubicBezTo>
                  <a:cubicBezTo>
                    <a:pt x="412133" y="655690"/>
                    <a:pt x="409008" y="747925"/>
                    <a:pt x="404318" y="841726"/>
                  </a:cubicBezTo>
                  <a:cubicBezTo>
                    <a:pt x="387119" y="838598"/>
                    <a:pt x="371487" y="833909"/>
                    <a:pt x="354290" y="830783"/>
                  </a:cubicBezTo>
                  <a:lnTo>
                    <a:pt x="353526" y="831058"/>
                  </a:lnTo>
                  <a:lnTo>
                    <a:pt x="350580" y="827584"/>
                  </a:lnTo>
                  <a:cubicBezTo>
                    <a:pt x="345889" y="820623"/>
                    <a:pt x="344717" y="813002"/>
                    <a:pt x="347061" y="800105"/>
                  </a:cubicBezTo>
                  <a:cubicBezTo>
                    <a:pt x="362694" y="723500"/>
                    <a:pt x="339244" y="656278"/>
                    <a:pt x="281402" y="603126"/>
                  </a:cubicBezTo>
                  <a:cubicBezTo>
                    <a:pt x="218869" y="545282"/>
                    <a:pt x="87546" y="512451"/>
                    <a:pt x="0" y="531211"/>
                  </a:cubicBezTo>
                  <a:cubicBezTo>
                    <a:pt x="43773" y="554661"/>
                    <a:pt x="68787" y="595308"/>
                    <a:pt x="87546" y="639081"/>
                  </a:cubicBezTo>
                  <a:cubicBezTo>
                    <a:pt x="106307" y="684418"/>
                    <a:pt x="123503" y="731318"/>
                    <a:pt x="156335" y="770401"/>
                  </a:cubicBezTo>
                  <a:cubicBezTo>
                    <a:pt x="196980" y="818865"/>
                    <a:pt x="240755" y="856384"/>
                    <a:pt x="309542" y="829808"/>
                  </a:cubicBezTo>
                  <a:cubicBezTo>
                    <a:pt x="322440" y="823945"/>
                    <a:pt x="330940" y="833912"/>
                    <a:pt x="340979" y="837942"/>
                  </a:cubicBezTo>
                  <a:lnTo>
                    <a:pt x="348283" y="838787"/>
                  </a:lnTo>
                  <a:lnTo>
                    <a:pt x="348036" y="840162"/>
                  </a:lnTo>
                  <a:cubicBezTo>
                    <a:pt x="404318" y="857359"/>
                    <a:pt x="409008" y="898006"/>
                    <a:pt x="405880" y="949596"/>
                  </a:cubicBezTo>
                  <a:lnTo>
                    <a:pt x="392717" y="1332338"/>
                  </a:lnTo>
                  <a:lnTo>
                    <a:pt x="473368" y="1332338"/>
                  </a:lnTo>
                  <a:lnTo>
                    <a:pt x="463724" y="999622"/>
                  </a:lnTo>
                  <a:cubicBezTo>
                    <a:pt x="463724" y="968357"/>
                    <a:pt x="463724" y="938653"/>
                    <a:pt x="476231" y="908949"/>
                  </a:cubicBezTo>
                  <a:cubicBezTo>
                    <a:pt x="485610" y="887063"/>
                    <a:pt x="490302" y="874556"/>
                    <a:pt x="523131" y="880809"/>
                  </a:cubicBezTo>
                  <a:cubicBezTo>
                    <a:pt x="652888" y="904260"/>
                    <a:pt x="767011" y="840162"/>
                    <a:pt x="827981" y="722913"/>
                  </a:cubicBezTo>
                  <a:cubicBezTo>
                    <a:pt x="878009" y="624423"/>
                    <a:pt x="884261" y="516553"/>
                    <a:pt x="892078" y="391486"/>
                  </a:cubicBezTo>
                  <a:cubicBezTo>
                    <a:pt x="840488" y="494664"/>
                    <a:pt x="756068" y="525932"/>
                    <a:pt x="671648" y="560326"/>
                  </a:cubicBezTo>
                  <a:cubicBezTo>
                    <a:pt x="621620" y="580648"/>
                    <a:pt x="573158" y="607226"/>
                    <a:pt x="535636" y="646309"/>
                  </a:cubicBezTo>
                  <a:cubicBezTo>
                    <a:pt x="485610" y="697899"/>
                    <a:pt x="448091" y="754179"/>
                    <a:pt x="480920" y="830783"/>
                  </a:cubicBezTo>
                  <a:cubicBezTo>
                    <a:pt x="488738" y="849542"/>
                    <a:pt x="477793" y="868302"/>
                    <a:pt x="448091" y="882373"/>
                  </a:cubicBezTo>
                  <a:cubicBezTo>
                    <a:pt x="448091" y="787008"/>
                    <a:pt x="448091" y="697899"/>
                    <a:pt x="448091" y="608790"/>
                  </a:cubicBezTo>
                  <a:cubicBezTo>
                    <a:pt x="448091" y="565015"/>
                    <a:pt x="455908" y="533749"/>
                    <a:pt x="513752" y="546257"/>
                  </a:cubicBezTo>
                  <a:cubicBezTo>
                    <a:pt x="535636" y="550946"/>
                    <a:pt x="559087" y="546257"/>
                    <a:pt x="582537" y="540003"/>
                  </a:cubicBezTo>
                  <a:cubicBezTo>
                    <a:pt x="701352" y="504046"/>
                    <a:pt x="779518" y="347712"/>
                    <a:pt x="748253" y="207012"/>
                  </a:cubicBezTo>
                  <a:cubicBezTo>
                    <a:pt x="716985" y="269546"/>
                    <a:pt x="652888" y="285178"/>
                    <a:pt x="596608" y="313318"/>
                  </a:cubicBezTo>
                  <a:cubicBezTo>
                    <a:pt x="524693" y="349275"/>
                    <a:pt x="454344" y="386797"/>
                    <a:pt x="451217" y="482159"/>
                  </a:cubicBezTo>
                  <a:cubicBezTo>
                    <a:pt x="450826" y="489194"/>
                    <a:pt x="448579" y="493982"/>
                    <a:pt x="445183" y="497255"/>
                  </a:cubicBezTo>
                  <a:lnTo>
                    <a:pt x="439086" y="500090"/>
                  </a:lnTo>
                  <a:lnTo>
                    <a:pt x="435706" y="482384"/>
                  </a:lnTo>
                  <a:cubicBezTo>
                    <a:pt x="429401" y="445321"/>
                    <a:pt x="420625" y="384681"/>
                    <a:pt x="420305" y="370688"/>
                  </a:cubicBezTo>
                  <a:cubicBezTo>
                    <a:pt x="420100" y="366322"/>
                    <a:pt x="417511" y="361166"/>
                    <a:pt x="426244" y="360755"/>
                  </a:cubicBezTo>
                  <a:cubicBezTo>
                    <a:pt x="449067" y="359727"/>
                    <a:pt x="467310" y="348584"/>
                    <a:pt x="485748" y="335852"/>
                  </a:cubicBezTo>
                  <a:cubicBezTo>
                    <a:pt x="524607" y="308401"/>
                    <a:pt x="549757" y="272437"/>
                    <a:pt x="556629" y="224791"/>
                  </a:cubicBezTo>
                  <a:cubicBezTo>
                    <a:pt x="564085" y="170396"/>
                    <a:pt x="553286" y="118213"/>
                    <a:pt x="533558" y="68029"/>
                  </a:cubicBezTo>
                  <a:cubicBezTo>
                    <a:pt x="524789" y="45615"/>
                    <a:pt x="518004" y="22205"/>
                    <a:pt x="501893" y="0"/>
                  </a:cubicBezTo>
                  <a:close/>
                </a:path>
              </a:pathLst>
            </a:custGeom>
            <a:solidFill>
              <a:schemeClr val="bg1"/>
            </a:solidFill>
            <a:ln w="808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9E33EA49-053B-4F6D-BC73-08D3F4369099}"/>
              </a:ext>
            </a:extLst>
          </p:cNvPr>
          <p:cNvSpPr txBox="1"/>
          <p:nvPr/>
        </p:nvSpPr>
        <p:spPr>
          <a:xfrm>
            <a:off x="1137852" y="3463896"/>
            <a:ext cx="285134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Apabila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dapat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dikelola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secara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efektif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,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dapat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menjadi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cluster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perekonomian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baru</a:t>
            </a:r>
            <a:endParaRPr lang="ko-KR" altLang="en-US" sz="1300" dirty="0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843CC965-C678-43BB-B31C-7137DFCF51BA}"/>
              </a:ext>
            </a:extLst>
          </p:cNvPr>
          <p:cNvSpPr txBox="1"/>
          <p:nvPr/>
        </p:nvSpPr>
        <p:spPr>
          <a:xfrm>
            <a:off x="857262" y="3166657"/>
            <a:ext cx="3123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LAHAN LUAS TERSEDIA</a:t>
            </a:r>
            <a:endParaRPr lang="ko-KR" altLang="en-US" sz="1400" b="1" dirty="0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3D7A33E1-55AC-440C-B8EF-996EA708F514}"/>
              </a:ext>
            </a:extLst>
          </p:cNvPr>
          <p:cNvSpPr txBox="1"/>
          <p:nvPr/>
        </p:nvSpPr>
        <p:spPr>
          <a:xfrm>
            <a:off x="1559096" y="5224547"/>
            <a:ext cx="28513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Sumber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air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tersedia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,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hanya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perlu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peningkatan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infrastruktur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irigasi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dan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sistem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tata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kelola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air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baik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di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tingkat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makro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dan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mikro</a:t>
            </a:r>
            <a:endParaRPr lang="ko-KR" altLang="en-US" sz="1300" dirty="0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3DF39665-592B-499D-AF72-1D60D8372CEA}"/>
              </a:ext>
            </a:extLst>
          </p:cNvPr>
          <p:cNvSpPr txBox="1"/>
          <p:nvPr/>
        </p:nvSpPr>
        <p:spPr>
          <a:xfrm>
            <a:off x="1088245" y="4465305"/>
            <a:ext cx="31239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AIR TERSEDIA, INFRASTRUKTUR LAHAN DAN AIR MASIH SEDERHANA  </a:t>
            </a:r>
            <a:endParaRPr lang="ko-KR" altLang="en-US" sz="1400" b="1" dirty="0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3DF32D8-6276-4293-8BF8-A16A52272082}"/>
              </a:ext>
            </a:extLst>
          </p:cNvPr>
          <p:cNvGrpSpPr/>
          <p:nvPr/>
        </p:nvGrpSpPr>
        <p:grpSpPr>
          <a:xfrm>
            <a:off x="4031842" y="3359692"/>
            <a:ext cx="835648" cy="835648"/>
            <a:chOff x="3709724" y="3921708"/>
            <a:chExt cx="835648" cy="835648"/>
          </a:xfrm>
        </p:grpSpPr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6AC05377-443D-4B87-8132-239FEF340E42}"/>
                </a:ext>
              </a:extLst>
            </p:cNvPr>
            <p:cNvSpPr/>
            <p:nvPr/>
          </p:nvSpPr>
          <p:spPr>
            <a:xfrm flipH="1">
              <a:off x="3709724" y="3921708"/>
              <a:ext cx="835648" cy="83564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prstClr val="white"/>
                </a:solidFill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="" xmlns:a16="http://schemas.microsoft.com/office/drawing/2014/main" id="{C3022416-0C22-433D-B9CC-1194A64F8C5E}"/>
                </a:ext>
              </a:extLst>
            </p:cNvPr>
            <p:cNvSpPr/>
            <p:nvPr/>
          </p:nvSpPr>
          <p:spPr>
            <a:xfrm flipH="1">
              <a:off x="3935910" y="4072891"/>
              <a:ext cx="370004" cy="528242"/>
            </a:xfrm>
            <a:custGeom>
              <a:avLst/>
              <a:gdLst>
                <a:gd name="connsiteX0" fmla="*/ 501893 w 892078"/>
                <a:gd name="connsiteY0" fmla="*/ 0 h 1332338"/>
                <a:gd name="connsiteX1" fmla="*/ 498205 w 892078"/>
                <a:gd name="connsiteY1" fmla="*/ 53000 h 1332338"/>
                <a:gd name="connsiteX2" fmla="*/ 456830 w 892078"/>
                <a:gd name="connsiteY2" fmla="*/ 120945 h 1332338"/>
                <a:gd name="connsiteX3" fmla="*/ 387912 w 892078"/>
                <a:gd name="connsiteY3" fmla="*/ 218109 h 1332338"/>
                <a:gd name="connsiteX4" fmla="*/ 391667 w 892078"/>
                <a:gd name="connsiteY4" fmla="*/ 334412 h 1332338"/>
                <a:gd name="connsiteX5" fmla="*/ 407219 w 892078"/>
                <a:gd name="connsiteY5" fmla="*/ 351214 h 1332338"/>
                <a:gd name="connsiteX6" fmla="*/ 413637 w 892078"/>
                <a:gd name="connsiteY6" fmla="*/ 474030 h 1332338"/>
                <a:gd name="connsiteX7" fmla="*/ 416812 w 892078"/>
                <a:gd name="connsiteY7" fmla="*/ 504492 h 1332338"/>
                <a:gd name="connsiteX8" fmla="*/ 402754 w 892078"/>
                <a:gd name="connsiteY8" fmla="*/ 505610 h 1332338"/>
                <a:gd name="connsiteX9" fmla="*/ 369924 w 892078"/>
                <a:gd name="connsiteY9" fmla="*/ 475906 h 1332338"/>
                <a:gd name="connsiteX10" fmla="*/ 126043 w 892078"/>
                <a:gd name="connsiteY10" fmla="*/ 282053 h 1332338"/>
                <a:gd name="connsiteX11" fmla="*/ 204209 w 892078"/>
                <a:gd name="connsiteY11" fmla="*/ 408681 h 1332338"/>
                <a:gd name="connsiteX12" fmla="*/ 344910 w 892078"/>
                <a:gd name="connsiteY12" fmla="*/ 500918 h 1332338"/>
                <a:gd name="connsiteX13" fmla="*/ 418387 w 892078"/>
                <a:gd name="connsiteY13" fmla="*/ 565015 h 1332338"/>
                <a:gd name="connsiteX14" fmla="*/ 404318 w 892078"/>
                <a:gd name="connsiteY14" fmla="*/ 841726 h 1332338"/>
                <a:gd name="connsiteX15" fmla="*/ 354290 w 892078"/>
                <a:gd name="connsiteY15" fmla="*/ 830783 h 1332338"/>
                <a:gd name="connsiteX16" fmla="*/ 353526 w 892078"/>
                <a:gd name="connsiteY16" fmla="*/ 831058 h 1332338"/>
                <a:gd name="connsiteX17" fmla="*/ 350580 w 892078"/>
                <a:gd name="connsiteY17" fmla="*/ 827584 h 1332338"/>
                <a:gd name="connsiteX18" fmla="*/ 347061 w 892078"/>
                <a:gd name="connsiteY18" fmla="*/ 800105 h 1332338"/>
                <a:gd name="connsiteX19" fmla="*/ 281402 w 892078"/>
                <a:gd name="connsiteY19" fmla="*/ 603126 h 1332338"/>
                <a:gd name="connsiteX20" fmla="*/ 0 w 892078"/>
                <a:gd name="connsiteY20" fmla="*/ 531211 h 1332338"/>
                <a:gd name="connsiteX21" fmla="*/ 87546 w 892078"/>
                <a:gd name="connsiteY21" fmla="*/ 639081 h 1332338"/>
                <a:gd name="connsiteX22" fmla="*/ 156335 w 892078"/>
                <a:gd name="connsiteY22" fmla="*/ 770401 h 1332338"/>
                <a:gd name="connsiteX23" fmla="*/ 309542 w 892078"/>
                <a:gd name="connsiteY23" fmla="*/ 829808 h 1332338"/>
                <a:gd name="connsiteX24" fmla="*/ 340979 w 892078"/>
                <a:gd name="connsiteY24" fmla="*/ 837942 h 1332338"/>
                <a:gd name="connsiteX25" fmla="*/ 348283 w 892078"/>
                <a:gd name="connsiteY25" fmla="*/ 838787 h 1332338"/>
                <a:gd name="connsiteX26" fmla="*/ 348036 w 892078"/>
                <a:gd name="connsiteY26" fmla="*/ 840162 h 1332338"/>
                <a:gd name="connsiteX27" fmla="*/ 405880 w 892078"/>
                <a:gd name="connsiteY27" fmla="*/ 949596 h 1332338"/>
                <a:gd name="connsiteX28" fmla="*/ 392717 w 892078"/>
                <a:gd name="connsiteY28" fmla="*/ 1332338 h 1332338"/>
                <a:gd name="connsiteX29" fmla="*/ 473368 w 892078"/>
                <a:gd name="connsiteY29" fmla="*/ 1332338 h 1332338"/>
                <a:gd name="connsiteX30" fmla="*/ 463724 w 892078"/>
                <a:gd name="connsiteY30" fmla="*/ 999622 h 1332338"/>
                <a:gd name="connsiteX31" fmla="*/ 476231 w 892078"/>
                <a:gd name="connsiteY31" fmla="*/ 908949 h 1332338"/>
                <a:gd name="connsiteX32" fmla="*/ 523131 w 892078"/>
                <a:gd name="connsiteY32" fmla="*/ 880809 h 1332338"/>
                <a:gd name="connsiteX33" fmla="*/ 827981 w 892078"/>
                <a:gd name="connsiteY33" fmla="*/ 722913 h 1332338"/>
                <a:gd name="connsiteX34" fmla="*/ 892078 w 892078"/>
                <a:gd name="connsiteY34" fmla="*/ 391486 h 1332338"/>
                <a:gd name="connsiteX35" fmla="*/ 671648 w 892078"/>
                <a:gd name="connsiteY35" fmla="*/ 560326 h 1332338"/>
                <a:gd name="connsiteX36" fmla="*/ 535636 w 892078"/>
                <a:gd name="connsiteY36" fmla="*/ 646309 h 1332338"/>
                <a:gd name="connsiteX37" fmla="*/ 480920 w 892078"/>
                <a:gd name="connsiteY37" fmla="*/ 830783 h 1332338"/>
                <a:gd name="connsiteX38" fmla="*/ 448091 w 892078"/>
                <a:gd name="connsiteY38" fmla="*/ 882373 h 1332338"/>
                <a:gd name="connsiteX39" fmla="*/ 448091 w 892078"/>
                <a:gd name="connsiteY39" fmla="*/ 608790 h 1332338"/>
                <a:gd name="connsiteX40" fmla="*/ 513752 w 892078"/>
                <a:gd name="connsiteY40" fmla="*/ 546257 h 1332338"/>
                <a:gd name="connsiteX41" fmla="*/ 582537 w 892078"/>
                <a:gd name="connsiteY41" fmla="*/ 540003 h 1332338"/>
                <a:gd name="connsiteX42" fmla="*/ 748253 w 892078"/>
                <a:gd name="connsiteY42" fmla="*/ 207012 h 1332338"/>
                <a:gd name="connsiteX43" fmla="*/ 596608 w 892078"/>
                <a:gd name="connsiteY43" fmla="*/ 313318 h 1332338"/>
                <a:gd name="connsiteX44" fmla="*/ 451217 w 892078"/>
                <a:gd name="connsiteY44" fmla="*/ 482159 h 1332338"/>
                <a:gd name="connsiteX45" fmla="*/ 445183 w 892078"/>
                <a:gd name="connsiteY45" fmla="*/ 497255 h 1332338"/>
                <a:gd name="connsiteX46" fmla="*/ 439086 w 892078"/>
                <a:gd name="connsiteY46" fmla="*/ 500090 h 1332338"/>
                <a:gd name="connsiteX47" fmla="*/ 435706 w 892078"/>
                <a:gd name="connsiteY47" fmla="*/ 482384 h 1332338"/>
                <a:gd name="connsiteX48" fmla="*/ 420305 w 892078"/>
                <a:gd name="connsiteY48" fmla="*/ 370688 h 1332338"/>
                <a:gd name="connsiteX49" fmla="*/ 426244 w 892078"/>
                <a:gd name="connsiteY49" fmla="*/ 360755 h 1332338"/>
                <a:gd name="connsiteX50" fmla="*/ 485748 w 892078"/>
                <a:gd name="connsiteY50" fmla="*/ 335852 h 1332338"/>
                <a:gd name="connsiteX51" fmla="*/ 556629 w 892078"/>
                <a:gd name="connsiteY51" fmla="*/ 224791 h 1332338"/>
                <a:gd name="connsiteX52" fmla="*/ 533558 w 892078"/>
                <a:gd name="connsiteY52" fmla="*/ 68029 h 1332338"/>
                <a:gd name="connsiteX53" fmla="*/ 501893 w 892078"/>
                <a:gd name="connsiteY53" fmla="*/ 0 h 133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92078" h="1332338">
                  <a:moveTo>
                    <a:pt x="501893" y="0"/>
                  </a:moveTo>
                  <a:cubicBezTo>
                    <a:pt x="505496" y="20041"/>
                    <a:pt x="503339" y="36518"/>
                    <a:pt x="498205" y="53000"/>
                  </a:cubicBezTo>
                  <a:cubicBezTo>
                    <a:pt x="489909" y="79014"/>
                    <a:pt x="474662" y="101069"/>
                    <a:pt x="456830" y="120945"/>
                  </a:cubicBezTo>
                  <a:cubicBezTo>
                    <a:pt x="430082" y="150759"/>
                    <a:pt x="404129" y="181166"/>
                    <a:pt x="387912" y="218109"/>
                  </a:cubicBezTo>
                  <a:cubicBezTo>
                    <a:pt x="370904" y="257435"/>
                    <a:pt x="367592" y="296342"/>
                    <a:pt x="391667" y="334412"/>
                  </a:cubicBezTo>
                  <a:cubicBezTo>
                    <a:pt x="396044" y="341153"/>
                    <a:pt x="402085" y="346893"/>
                    <a:pt x="407219" y="351214"/>
                  </a:cubicBezTo>
                  <a:cubicBezTo>
                    <a:pt x="406074" y="380095"/>
                    <a:pt x="409823" y="433373"/>
                    <a:pt x="413637" y="474030"/>
                  </a:cubicBezTo>
                  <a:lnTo>
                    <a:pt x="416812" y="504492"/>
                  </a:lnTo>
                  <a:lnTo>
                    <a:pt x="402754" y="505610"/>
                  </a:lnTo>
                  <a:cubicBezTo>
                    <a:pt x="393375" y="507174"/>
                    <a:pt x="371487" y="502482"/>
                    <a:pt x="369924" y="475906"/>
                  </a:cubicBezTo>
                  <a:cubicBezTo>
                    <a:pt x="358979" y="328953"/>
                    <a:pt x="269870" y="258602"/>
                    <a:pt x="126043" y="282053"/>
                  </a:cubicBezTo>
                  <a:cubicBezTo>
                    <a:pt x="168253" y="316446"/>
                    <a:pt x="180759" y="364908"/>
                    <a:pt x="204209" y="408681"/>
                  </a:cubicBezTo>
                  <a:cubicBezTo>
                    <a:pt x="232351" y="463399"/>
                    <a:pt x="265180" y="511863"/>
                    <a:pt x="344910" y="500918"/>
                  </a:cubicBezTo>
                  <a:cubicBezTo>
                    <a:pt x="371487" y="496228"/>
                    <a:pt x="423077" y="507174"/>
                    <a:pt x="418387" y="565015"/>
                  </a:cubicBezTo>
                  <a:cubicBezTo>
                    <a:pt x="412133" y="655690"/>
                    <a:pt x="409008" y="747925"/>
                    <a:pt x="404318" y="841726"/>
                  </a:cubicBezTo>
                  <a:cubicBezTo>
                    <a:pt x="387119" y="838598"/>
                    <a:pt x="371487" y="833909"/>
                    <a:pt x="354290" y="830783"/>
                  </a:cubicBezTo>
                  <a:lnTo>
                    <a:pt x="353526" y="831058"/>
                  </a:lnTo>
                  <a:lnTo>
                    <a:pt x="350580" y="827584"/>
                  </a:lnTo>
                  <a:cubicBezTo>
                    <a:pt x="345889" y="820623"/>
                    <a:pt x="344717" y="813002"/>
                    <a:pt x="347061" y="800105"/>
                  </a:cubicBezTo>
                  <a:cubicBezTo>
                    <a:pt x="362694" y="723500"/>
                    <a:pt x="339244" y="656278"/>
                    <a:pt x="281402" y="603126"/>
                  </a:cubicBezTo>
                  <a:cubicBezTo>
                    <a:pt x="218869" y="545282"/>
                    <a:pt x="87546" y="512451"/>
                    <a:pt x="0" y="531211"/>
                  </a:cubicBezTo>
                  <a:cubicBezTo>
                    <a:pt x="43773" y="554661"/>
                    <a:pt x="68787" y="595308"/>
                    <a:pt x="87546" y="639081"/>
                  </a:cubicBezTo>
                  <a:cubicBezTo>
                    <a:pt x="106307" y="684418"/>
                    <a:pt x="123503" y="731318"/>
                    <a:pt x="156335" y="770401"/>
                  </a:cubicBezTo>
                  <a:cubicBezTo>
                    <a:pt x="196980" y="818865"/>
                    <a:pt x="240755" y="856384"/>
                    <a:pt x="309542" y="829808"/>
                  </a:cubicBezTo>
                  <a:cubicBezTo>
                    <a:pt x="322440" y="823945"/>
                    <a:pt x="330940" y="833912"/>
                    <a:pt x="340979" y="837942"/>
                  </a:cubicBezTo>
                  <a:lnTo>
                    <a:pt x="348283" y="838787"/>
                  </a:lnTo>
                  <a:lnTo>
                    <a:pt x="348036" y="840162"/>
                  </a:lnTo>
                  <a:cubicBezTo>
                    <a:pt x="404318" y="857359"/>
                    <a:pt x="409008" y="898006"/>
                    <a:pt x="405880" y="949596"/>
                  </a:cubicBezTo>
                  <a:lnTo>
                    <a:pt x="392717" y="1332338"/>
                  </a:lnTo>
                  <a:lnTo>
                    <a:pt x="473368" y="1332338"/>
                  </a:lnTo>
                  <a:lnTo>
                    <a:pt x="463724" y="999622"/>
                  </a:lnTo>
                  <a:cubicBezTo>
                    <a:pt x="463724" y="968357"/>
                    <a:pt x="463724" y="938653"/>
                    <a:pt x="476231" y="908949"/>
                  </a:cubicBezTo>
                  <a:cubicBezTo>
                    <a:pt x="485610" y="887063"/>
                    <a:pt x="490302" y="874556"/>
                    <a:pt x="523131" y="880809"/>
                  </a:cubicBezTo>
                  <a:cubicBezTo>
                    <a:pt x="652888" y="904260"/>
                    <a:pt x="767011" y="840162"/>
                    <a:pt x="827981" y="722913"/>
                  </a:cubicBezTo>
                  <a:cubicBezTo>
                    <a:pt x="878009" y="624423"/>
                    <a:pt x="884261" y="516553"/>
                    <a:pt x="892078" y="391486"/>
                  </a:cubicBezTo>
                  <a:cubicBezTo>
                    <a:pt x="840488" y="494664"/>
                    <a:pt x="756068" y="525932"/>
                    <a:pt x="671648" y="560326"/>
                  </a:cubicBezTo>
                  <a:cubicBezTo>
                    <a:pt x="621620" y="580648"/>
                    <a:pt x="573158" y="607226"/>
                    <a:pt x="535636" y="646309"/>
                  </a:cubicBezTo>
                  <a:cubicBezTo>
                    <a:pt x="485610" y="697899"/>
                    <a:pt x="448091" y="754179"/>
                    <a:pt x="480920" y="830783"/>
                  </a:cubicBezTo>
                  <a:cubicBezTo>
                    <a:pt x="488738" y="849542"/>
                    <a:pt x="477793" y="868302"/>
                    <a:pt x="448091" y="882373"/>
                  </a:cubicBezTo>
                  <a:cubicBezTo>
                    <a:pt x="448091" y="787008"/>
                    <a:pt x="448091" y="697899"/>
                    <a:pt x="448091" y="608790"/>
                  </a:cubicBezTo>
                  <a:cubicBezTo>
                    <a:pt x="448091" y="565015"/>
                    <a:pt x="455908" y="533749"/>
                    <a:pt x="513752" y="546257"/>
                  </a:cubicBezTo>
                  <a:cubicBezTo>
                    <a:pt x="535636" y="550946"/>
                    <a:pt x="559087" y="546257"/>
                    <a:pt x="582537" y="540003"/>
                  </a:cubicBezTo>
                  <a:cubicBezTo>
                    <a:pt x="701352" y="504046"/>
                    <a:pt x="779518" y="347712"/>
                    <a:pt x="748253" y="207012"/>
                  </a:cubicBezTo>
                  <a:cubicBezTo>
                    <a:pt x="716985" y="269546"/>
                    <a:pt x="652888" y="285178"/>
                    <a:pt x="596608" y="313318"/>
                  </a:cubicBezTo>
                  <a:cubicBezTo>
                    <a:pt x="524693" y="349275"/>
                    <a:pt x="454344" y="386797"/>
                    <a:pt x="451217" y="482159"/>
                  </a:cubicBezTo>
                  <a:cubicBezTo>
                    <a:pt x="450826" y="489194"/>
                    <a:pt x="448579" y="493982"/>
                    <a:pt x="445183" y="497255"/>
                  </a:cubicBezTo>
                  <a:lnTo>
                    <a:pt x="439086" y="500090"/>
                  </a:lnTo>
                  <a:lnTo>
                    <a:pt x="435706" y="482384"/>
                  </a:lnTo>
                  <a:cubicBezTo>
                    <a:pt x="429401" y="445321"/>
                    <a:pt x="420625" y="384681"/>
                    <a:pt x="420305" y="370688"/>
                  </a:cubicBezTo>
                  <a:cubicBezTo>
                    <a:pt x="420100" y="366322"/>
                    <a:pt x="417511" y="361166"/>
                    <a:pt x="426244" y="360755"/>
                  </a:cubicBezTo>
                  <a:cubicBezTo>
                    <a:pt x="449067" y="359727"/>
                    <a:pt x="467310" y="348584"/>
                    <a:pt x="485748" y="335852"/>
                  </a:cubicBezTo>
                  <a:cubicBezTo>
                    <a:pt x="524607" y="308401"/>
                    <a:pt x="549757" y="272437"/>
                    <a:pt x="556629" y="224791"/>
                  </a:cubicBezTo>
                  <a:cubicBezTo>
                    <a:pt x="564085" y="170396"/>
                    <a:pt x="553286" y="118213"/>
                    <a:pt x="533558" y="68029"/>
                  </a:cubicBezTo>
                  <a:cubicBezTo>
                    <a:pt x="524789" y="45615"/>
                    <a:pt x="518004" y="22205"/>
                    <a:pt x="501893" y="0"/>
                  </a:cubicBezTo>
                  <a:close/>
                </a:path>
              </a:pathLst>
            </a:custGeom>
            <a:solidFill>
              <a:schemeClr val="bg1"/>
            </a:solidFill>
            <a:ln w="808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38AF63FE-7CAB-4851-952D-B32EC0DCBABC}"/>
              </a:ext>
            </a:extLst>
          </p:cNvPr>
          <p:cNvGrpSpPr/>
          <p:nvPr/>
        </p:nvGrpSpPr>
        <p:grpSpPr>
          <a:xfrm>
            <a:off x="4463292" y="4395029"/>
            <a:ext cx="835648" cy="835648"/>
            <a:chOff x="4187220" y="5155830"/>
            <a:chExt cx="835648" cy="835648"/>
          </a:xfrm>
        </p:grpSpPr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06A236EB-CD2A-41F7-9C82-FF5804619733}"/>
                </a:ext>
              </a:extLst>
            </p:cNvPr>
            <p:cNvSpPr/>
            <p:nvPr/>
          </p:nvSpPr>
          <p:spPr>
            <a:xfrm flipH="1">
              <a:off x="4187220" y="5155830"/>
              <a:ext cx="835648" cy="83564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prstClr val="white"/>
                </a:solidFill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="" xmlns:a16="http://schemas.microsoft.com/office/drawing/2014/main" id="{3538C34C-7FDD-41E6-8E4E-E93AF7DB0860}"/>
                </a:ext>
              </a:extLst>
            </p:cNvPr>
            <p:cNvSpPr/>
            <p:nvPr/>
          </p:nvSpPr>
          <p:spPr>
            <a:xfrm flipH="1">
              <a:off x="4424022" y="5298828"/>
              <a:ext cx="370004" cy="528242"/>
            </a:xfrm>
            <a:custGeom>
              <a:avLst/>
              <a:gdLst>
                <a:gd name="connsiteX0" fmla="*/ 501893 w 892078"/>
                <a:gd name="connsiteY0" fmla="*/ 0 h 1332338"/>
                <a:gd name="connsiteX1" fmla="*/ 498205 w 892078"/>
                <a:gd name="connsiteY1" fmla="*/ 53000 h 1332338"/>
                <a:gd name="connsiteX2" fmla="*/ 456830 w 892078"/>
                <a:gd name="connsiteY2" fmla="*/ 120945 h 1332338"/>
                <a:gd name="connsiteX3" fmla="*/ 387912 w 892078"/>
                <a:gd name="connsiteY3" fmla="*/ 218109 h 1332338"/>
                <a:gd name="connsiteX4" fmla="*/ 391667 w 892078"/>
                <a:gd name="connsiteY4" fmla="*/ 334412 h 1332338"/>
                <a:gd name="connsiteX5" fmla="*/ 407219 w 892078"/>
                <a:gd name="connsiteY5" fmla="*/ 351214 h 1332338"/>
                <a:gd name="connsiteX6" fmla="*/ 413637 w 892078"/>
                <a:gd name="connsiteY6" fmla="*/ 474030 h 1332338"/>
                <a:gd name="connsiteX7" fmla="*/ 416812 w 892078"/>
                <a:gd name="connsiteY7" fmla="*/ 504492 h 1332338"/>
                <a:gd name="connsiteX8" fmla="*/ 402754 w 892078"/>
                <a:gd name="connsiteY8" fmla="*/ 505610 h 1332338"/>
                <a:gd name="connsiteX9" fmla="*/ 369924 w 892078"/>
                <a:gd name="connsiteY9" fmla="*/ 475906 h 1332338"/>
                <a:gd name="connsiteX10" fmla="*/ 126043 w 892078"/>
                <a:gd name="connsiteY10" fmla="*/ 282053 h 1332338"/>
                <a:gd name="connsiteX11" fmla="*/ 204209 w 892078"/>
                <a:gd name="connsiteY11" fmla="*/ 408681 h 1332338"/>
                <a:gd name="connsiteX12" fmla="*/ 344910 w 892078"/>
                <a:gd name="connsiteY12" fmla="*/ 500918 h 1332338"/>
                <a:gd name="connsiteX13" fmla="*/ 418387 w 892078"/>
                <a:gd name="connsiteY13" fmla="*/ 565015 h 1332338"/>
                <a:gd name="connsiteX14" fmla="*/ 404318 w 892078"/>
                <a:gd name="connsiteY14" fmla="*/ 841726 h 1332338"/>
                <a:gd name="connsiteX15" fmla="*/ 354290 w 892078"/>
                <a:gd name="connsiteY15" fmla="*/ 830783 h 1332338"/>
                <a:gd name="connsiteX16" fmla="*/ 353526 w 892078"/>
                <a:gd name="connsiteY16" fmla="*/ 831058 h 1332338"/>
                <a:gd name="connsiteX17" fmla="*/ 350580 w 892078"/>
                <a:gd name="connsiteY17" fmla="*/ 827584 h 1332338"/>
                <a:gd name="connsiteX18" fmla="*/ 347061 w 892078"/>
                <a:gd name="connsiteY18" fmla="*/ 800105 h 1332338"/>
                <a:gd name="connsiteX19" fmla="*/ 281402 w 892078"/>
                <a:gd name="connsiteY19" fmla="*/ 603126 h 1332338"/>
                <a:gd name="connsiteX20" fmla="*/ 0 w 892078"/>
                <a:gd name="connsiteY20" fmla="*/ 531211 h 1332338"/>
                <a:gd name="connsiteX21" fmla="*/ 87546 w 892078"/>
                <a:gd name="connsiteY21" fmla="*/ 639081 h 1332338"/>
                <a:gd name="connsiteX22" fmla="*/ 156335 w 892078"/>
                <a:gd name="connsiteY22" fmla="*/ 770401 h 1332338"/>
                <a:gd name="connsiteX23" fmla="*/ 309542 w 892078"/>
                <a:gd name="connsiteY23" fmla="*/ 829808 h 1332338"/>
                <a:gd name="connsiteX24" fmla="*/ 340979 w 892078"/>
                <a:gd name="connsiteY24" fmla="*/ 837942 h 1332338"/>
                <a:gd name="connsiteX25" fmla="*/ 348283 w 892078"/>
                <a:gd name="connsiteY25" fmla="*/ 838787 h 1332338"/>
                <a:gd name="connsiteX26" fmla="*/ 348036 w 892078"/>
                <a:gd name="connsiteY26" fmla="*/ 840162 h 1332338"/>
                <a:gd name="connsiteX27" fmla="*/ 405880 w 892078"/>
                <a:gd name="connsiteY27" fmla="*/ 949596 h 1332338"/>
                <a:gd name="connsiteX28" fmla="*/ 392717 w 892078"/>
                <a:gd name="connsiteY28" fmla="*/ 1332338 h 1332338"/>
                <a:gd name="connsiteX29" fmla="*/ 473368 w 892078"/>
                <a:gd name="connsiteY29" fmla="*/ 1332338 h 1332338"/>
                <a:gd name="connsiteX30" fmla="*/ 463724 w 892078"/>
                <a:gd name="connsiteY30" fmla="*/ 999622 h 1332338"/>
                <a:gd name="connsiteX31" fmla="*/ 476231 w 892078"/>
                <a:gd name="connsiteY31" fmla="*/ 908949 h 1332338"/>
                <a:gd name="connsiteX32" fmla="*/ 523131 w 892078"/>
                <a:gd name="connsiteY32" fmla="*/ 880809 h 1332338"/>
                <a:gd name="connsiteX33" fmla="*/ 827981 w 892078"/>
                <a:gd name="connsiteY33" fmla="*/ 722913 h 1332338"/>
                <a:gd name="connsiteX34" fmla="*/ 892078 w 892078"/>
                <a:gd name="connsiteY34" fmla="*/ 391486 h 1332338"/>
                <a:gd name="connsiteX35" fmla="*/ 671648 w 892078"/>
                <a:gd name="connsiteY35" fmla="*/ 560326 h 1332338"/>
                <a:gd name="connsiteX36" fmla="*/ 535636 w 892078"/>
                <a:gd name="connsiteY36" fmla="*/ 646309 h 1332338"/>
                <a:gd name="connsiteX37" fmla="*/ 480920 w 892078"/>
                <a:gd name="connsiteY37" fmla="*/ 830783 h 1332338"/>
                <a:gd name="connsiteX38" fmla="*/ 448091 w 892078"/>
                <a:gd name="connsiteY38" fmla="*/ 882373 h 1332338"/>
                <a:gd name="connsiteX39" fmla="*/ 448091 w 892078"/>
                <a:gd name="connsiteY39" fmla="*/ 608790 h 1332338"/>
                <a:gd name="connsiteX40" fmla="*/ 513752 w 892078"/>
                <a:gd name="connsiteY40" fmla="*/ 546257 h 1332338"/>
                <a:gd name="connsiteX41" fmla="*/ 582537 w 892078"/>
                <a:gd name="connsiteY41" fmla="*/ 540003 h 1332338"/>
                <a:gd name="connsiteX42" fmla="*/ 748253 w 892078"/>
                <a:gd name="connsiteY42" fmla="*/ 207012 h 1332338"/>
                <a:gd name="connsiteX43" fmla="*/ 596608 w 892078"/>
                <a:gd name="connsiteY43" fmla="*/ 313318 h 1332338"/>
                <a:gd name="connsiteX44" fmla="*/ 451217 w 892078"/>
                <a:gd name="connsiteY44" fmla="*/ 482159 h 1332338"/>
                <a:gd name="connsiteX45" fmla="*/ 445183 w 892078"/>
                <a:gd name="connsiteY45" fmla="*/ 497255 h 1332338"/>
                <a:gd name="connsiteX46" fmla="*/ 439086 w 892078"/>
                <a:gd name="connsiteY46" fmla="*/ 500090 h 1332338"/>
                <a:gd name="connsiteX47" fmla="*/ 435706 w 892078"/>
                <a:gd name="connsiteY47" fmla="*/ 482384 h 1332338"/>
                <a:gd name="connsiteX48" fmla="*/ 420305 w 892078"/>
                <a:gd name="connsiteY48" fmla="*/ 370688 h 1332338"/>
                <a:gd name="connsiteX49" fmla="*/ 426244 w 892078"/>
                <a:gd name="connsiteY49" fmla="*/ 360755 h 1332338"/>
                <a:gd name="connsiteX50" fmla="*/ 485748 w 892078"/>
                <a:gd name="connsiteY50" fmla="*/ 335852 h 1332338"/>
                <a:gd name="connsiteX51" fmla="*/ 556629 w 892078"/>
                <a:gd name="connsiteY51" fmla="*/ 224791 h 1332338"/>
                <a:gd name="connsiteX52" fmla="*/ 533558 w 892078"/>
                <a:gd name="connsiteY52" fmla="*/ 68029 h 1332338"/>
                <a:gd name="connsiteX53" fmla="*/ 501893 w 892078"/>
                <a:gd name="connsiteY53" fmla="*/ 0 h 133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92078" h="1332338">
                  <a:moveTo>
                    <a:pt x="501893" y="0"/>
                  </a:moveTo>
                  <a:cubicBezTo>
                    <a:pt x="505496" y="20041"/>
                    <a:pt x="503339" y="36518"/>
                    <a:pt x="498205" y="53000"/>
                  </a:cubicBezTo>
                  <a:cubicBezTo>
                    <a:pt x="489909" y="79014"/>
                    <a:pt x="474662" y="101069"/>
                    <a:pt x="456830" y="120945"/>
                  </a:cubicBezTo>
                  <a:cubicBezTo>
                    <a:pt x="430082" y="150759"/>
                    <a:pt x="404129" y="181166"/>
                    <a:pt x="387912" y="218109"/>
                  </a:cubicBezTo>
                  <a:cubicBezTo>
                    <a:pt x="370904" y="257435"/>
                    <a:pt x="367592" y="296342"/>
                    <a:pt x="391667" y="334412"/>
                  </a:cubicBezTo>
                  <a:cubicBezTo>
                    <a:pt x="396044" y="341153"/>
                    <a:pt x="402085" y="346893"/>
                    <a:pt x="407219" y="351214"/>
                  </a:cubicBezTo>
                  <a:cubicBezTo>
                    <a:pt x="406074" y="380095"/>
                    <a:pt x="409823" y="433373"/>
                    <a:pt x="413637" y="474030"/>
                  </a:cubicBezTo>
                  <a:lnTo>
                    <a:pt x="416812" y="504492"/>
                  </a:lnTo>
                  <a:lnTo>
                    <a:pt x="402754" y="505610"/>
                  </a:lnTo>
                  <a:cubicBezTo>
                    <a:pt x="393375" y="507174"/>
                    <a:pt x="371487" y="502482"/>
                    <a:pt x="369924" y="475906"/>
                  </a:cubicBezTo>
                  <a:cubicBezTo>
                    <a:pt x="358979" y="328953"/>
                    <a:pt x="269870" y="258602"/>
                    <a:pt x="126043" y="282053"/>
                  </a:cubicBezTo>
                  <a:cubicBezTo>
                    <a:pt x="168253" y="316446"/>
                    <a:pt x="180759" y="364908"/>
                    <a:pt x="204209" y="408681"/>
                  </a:cubicBezTo>
                  <a:cubicBezTo>
                    <a:pt x="232351" y="463399"/>
                    <a:pt x="265180" y="511863"/>
                    <a:pt x="344910" y="500918"/>
                  </a:cubicBezTo>
                  <a:cubicBezTo>
                    <a:pt x="371487" y="496228"/>
                    <a:pt x="423077" y="507174"/>
                    <a:pt x="418387" y="565015"/>
                  </a:cubicBezTo>
                  <a:cubicBezTo>
                    <a:pt x="412133" y="655690"/>
                    <a:pt x="409008" y="747925"/>
                    <a:pt x="404318" y="841726"/>
                  </a:cubicBezTo>
                  <a:cubicBezTo>
                    <a:pt x="387119" y="838598"/>
                    <a:pt x="371487" y="833909"/>
                    <a:pt x="354290" y="830783"/>
                  </a:cubicBezTo>
                  <a:lnTo>
                    <a:pt x="353526" y="831058"/>
                  </a:lnTo>
                  <a:lnTo>
                    <a:pt x="350580" y="827584"/>
                  </a:lnTo>
                  <a:cubicBezTo>
                    <a:pt x="345889" y="820623"/>
                    <a:pt x="344717" y="813002"/>
                    <a:pt x="347061" y="800105"/>
                  </a:cubicBezTo>
                  <a:cubicBezTo>
                    <a:pt x="362694" y="723500"/>
                    <a:pt x="339244" y="656278"/>
                    <a:pt x="281402" y="603126"/>
                  </a:cubicBezTo>
                  <a:cubicBezTo>
                    <a:pt x="218869" y="545282"/>
                    <a:pt x="87546" y="512451"/>
                    <a:pt x="0" y="531211"/>
                  </a:cubicBezTo>
                  <a:cubicBezTo>
                    <a:pt x="43773" y="554661"/>
                    <a:pt x="68787" y="595308"/>
                    <a:pt x="87546" y="639081"/>
                  </a:cubicBezTo>
                  <a:cubicBezTo>
                    <a:pt x="106307" y="684418"/>
                    <a:pt x="123503" y="731318"/>
                    <a:pt x="156335" y="770401"/>
                  </a:cubicBezTo>
                  <a:cubicBezTo>
                    <a:pt x="196980" y="818865"/>
                    <a:pt x="240755" y="856384"/>
                    <a:pt x="309542" y="829808"/>
                  </a:cubicBezTo>
                  <a:cubicBezTo>
                    <a:pt x="322440" y="823945"/>
                    <a:pt x="330940" y="833912"/>
                    <a:pt x="340979" y="837942"/>
                  </a:cubicBezTo>
                  <a:lnTo>
                    <a:pt x="348283" y="838787"/>
                  </a:lnTo>
                  <a:lnTo>
                    <a:pt x="348036" y="840162"/>
                  </a:lnTo>
                  <a:cubicBezTo>
                    <a:pt x="404318" y="857359"/>
                    <a:pt x="409008" y="898006"/>
                    <a:pt x="405880" y="949596"/>
                  </a:cubicBezTo>
                  <a:lnTo>
                    <a:pt x="392717" y="1332338"/>
                  </a:lnTo>
                  <a:lnTo>
                    <a:pt x="473368" y="1332338"/>
                  </a:lnTo>
                  <a:lnTo>
                    <a:pt x="463724" y="999622"/>
                  </a:lnTo>
                  <a:cubicBezTo>
                    <a:pt x="463724" y="968357"/>
                    <a:pt x="463724" y="938653"/>
                    <a:pt x="476231" y="908949"/>
                  </a:cubicBezTo>
                  <a:cubicBezTo>
                    <a:pt x="485610" y="887063"/>
                    <a:pt x="490302" y="874556"/>
                    <a:pt x="523131" y="880809"/>
                  </a:cubicBezTo>
                  <a:cubicBezTo>
                    <a:pt x="652888" y="904260"/>
                    <a:pt x="767011" y="840162"/>
                    <a:pt x="827981" y="722913"/>
                  </a:cubicBezTo>
                  <a:cubicBezTo>
                    <a:pt x="878009" y="624423"/>
                    <a:pt x="884261" y="516553"/>
                    <a:pt x="892078" y="391486"/>
                  </a:cubicBezTo>
                  <a:cubicBezTo>
                    <a:pt x="840488" y="494664"/>
                    <a:pt x="756068" y="525932"/>
                    <a:pt x="671648" y="560326"/>
                  </a:cubicBezTo>
                  <a:cubicBezTo>
                    <a:pt x="621620" y="580648"/>
                    <a:pt x="573158" y="607226"/>
                    <a:pt x="535636" y="646309"/>
                  </a:cubicBezTo>
                  <a:cubicBezTo>
                    <a:pt x="485610" y="697899"/>
                    <a:pt x="448091" y="754179"/>
                    <a:pt x="480920" y="830783"/>
                  </a:cubicBezTo>
                  <a:cubicBezTo>
                    <a:pt x="488738" y="849542"/>
                    <a:pt x="477793" y="868302"/>
                    <a:pt x="448091" y="882373"/>
                  </a:cubicBezTo>
                  <a:cubicBezTo>
                    <a:pt x="448091" y="787008"/>
                    <a:pt x="448091" y="697899"/>
                    <a:pt x="448091" y="608790"/>
                  </a:cubicBezTo>
                  <a:cubicBezTo>
                    <a:pt x="448091" y="565015"/>
                    <a:pt x="455908" y="533749"/>
                    <a:pt x="513752" y="546257"/>
                  </a:cubicBezTo>
                  <a:cubicBezTo>
                    <a:pt x="535636" y="550946"/>
                    <a:pt x="559087" y="546257"/>
                    <a:pt x="582537" y="540003"/>
                  </a:cubicBezTo>
                  <a:cubicBezTo>
                    <a:pt x="701352" y="504046"/>
                    <a:pt x="779518" y="347712"/>
                    <a:pt x="748253" y="207012"/>
                  </a:cubicBezTo>
                  <a:cubicBezTo>
                    <a:pt x="716985" y="269546"/>
                    <a:pt x="652888" y="285178"/>
                    <a:pt x="596608" y="313318"/>
                  </a:cubicBezTo>
                  <a:cubicBezTo>
                    <a:pt x="524693" y="349275"/>
                    <a:pt x="454344" y="386797"/>
                    <a:pt x="451217" y="482159"/>
                  </a:cubicBezTo>
                  <a:cubicBezTo>
                    <a:pt x="450826" y="489194"/>
                    <a:pt x="448579" y="493982"/>
                    <a:pt x="445183" y="497255"/>
                  </a:cubicBezTo>
                  <a:lnTo>
                    <a:pt x="439086" y="500090"/>
                  </a:lnTo>
                  <a:lnTo>
                    <a:pt x="435706" y="482384"/>
                  </a:lnTo>
                  <a:cubicBezTo>
                    <a:pt x="429401" y="445321"/>
                    <a:pt x="420625" y="384681"/>
                    <a:pt x="420305" y="370688"/>
                  </a:cubicBezTo>
                  <a:cubicBezTo>
                    <a:pt x="420100" y="366322"/>
                    <a:pt x="417511" y="361166"/>
                    <a:pt x="426244" y="360755"/>
                  </a:cubicBezTo>
                  <a:cubicBezTo>
                    <a:pt x="449067" y="359727"/>
                    <a:pt x="467310" y="348584"/>
                    <a:pt x="485748" y="335852"/>
                  </a:cubicBezTo>
                  <a:cubicBezTo>
                    <a:pt x="524607" y="308401"/>
                    <a:pt x="549757" y="272437"/>
                    <a:pt x="556629" y="224791"/>
                  </a:cubicBezTo>
                  <a:cubicBezTo>
                    <a:pt x="564085" y="170396"/>
                    <a:pt x="553286" y="118213"/>
                    <a:pt x="533558" y="68029"/>
                  </a:cubicBezTo>
                  <a:cubicBezTo>
                    <a:pt x="524789" y="45615"/>
                    <a:pt x="518004" y="22205"/>
                    <a:pt x="501893" y="0"/>
                  </a:cubicBezTo>
                  <a:close/>
                </a:path>
              </a:pathLst>
            </a:custGeom>
            <a:solidFill>
              <a:schemeClr val="bg1"/>
            </a:solidFill>
            <a:ln w="808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B344E717-D076-4AD8-BE46-E17A763BD463}"/>
              </a:ext>
            </a:extLst>
          </p:cNvPr>
          <p:cNvGrpSpPr/>
          <p:nvPr/>
        </p:nvGrpSpPr>
        <p:grpSpPr>
          <a:xfrm>
            <a:off x="7177592" y="3336497"/>
            <a:ext cx="835648" cy="835648"/>
            <a:chOff x="8199300" y="3923643"/>
            <a:chExt cx="835648" cy="835648"/>
          </a:xfrm>
        </p:grpSpPr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0EE2B697-2BA6-4DAA-AA03-2A44DC30044F}"/>
                </a:ext>
              </a:extLst>
            </p:cNvPr>
            <p:cNvSpPr/>
            <p:nvPr/>
          </p:nvSpPr>
          <p:spPr>
            <a:xfrm>
              <a:off x="8199300" y="3923643"/>
              <a:ext cx="835648" cy="83564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78" name="Frame 17">
              <a:extLst>
                <a:ext uri="{FF2B5EF4-FFF2-40B4-BE49-F238E27FC236}">
                  <a16:creationId xmlns="" xmlns:a16="http://schemas.microsoft.com/office/drawing/2014/main" id="{0F05A971-D187-45D8-970B-54567A20E9D0}"/>
                </a:ext>
              </a:extLst>
            </p:cNvPr>
            <p:cNvSpPr/>
            <p:nvPr/>
          </p:nvSpPr>
          <p:spPr>
            <a:xfrm>
              <a:off x="8457907" y="4165745"/>
              <a:ext cx="318434" cy="318434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B4C35AF-6ECB-413E-A809-88BDA4B24933}"/>
              </a:ext>
            </a:extLst>
          </p:cNvPr>
          <p:cNvGrpSpPr/>
          <p:nvPr/>
        </p:nvGrpSpPr>
        <p:grpSpPr>
          <a:xfrm>
            <a:off x="6749300" y="4465305"/>
            <a:ext cx="835648" cy="835648"/>
            <a:chOff x="7781476" y="5035683"/>
            <a:chExt cx="835648" cy="835648"/>
          </a:xfrm>
        </p:grpSpPr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CB8B6CFE-3D0A-4948-A1FE-C47B2E3326D4}"/>
                </a:ext>
              </a:extLst>
            </p:cNvPr>
            <p:cNvSpPr/>
            <p:nvPr/>
          </p:nvSpPr>
          <p:spPr>
            <a:xfrm>
              <a:off x="7781476" y="5035683"/>
              <a:ext cx="835648" cy="83564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79" name="Frame 17">
              <a:extLst>
                <a:ext uri="{FF2B5EF4-FFF2-40B4-BE49-F238E27FC236}">
                  <a16:creationId xmlns="" xmlns:a16="http://schemas.microsoft.com/office/drawing/2014/main" id="{EB968ACA-511F-408B-9D7F-93BD210F0D3A}"/>
                </a:ext>
              </a:extLst>
            </p:cNvPr>
            <p:cNvSpPr/>
            <p:nvPr/>
          </p:nvSpPr>
          <p:spPr>
            <a:xfrm>
              <a:off x="8049730" y="5315849"/>
              <a:ext cx="318434" cy="318434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5D51D592-871C-4625-A52E-D967DD1032B8}"/>
              </a:ext>
            </a:extLst>
          </p:cNvPr>
          <p:cNvSpPr txBox="1"/>
          <p:nvPr/>
        </p:nvSpPr>
        <p:spPr>
          <a:xfrm>
            <a:off x="7786287" y="2439721"/>
            <a:ext cx="464566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/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-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Ketersediaan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penduduk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/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petani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pengelola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perlu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dijadikan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salah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satu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pertimbangan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dalam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aspek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poerencanaan</a:t>
            </a:r>
            <a:endParaRPr lang="en-US" altLang="ko-KR" sz="1300" dirty="0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  <a:p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- Budaya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bertani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masyarakat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(1 kali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tanam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varietas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lokal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)  </a:t>
            </a:r>
            <a:endParaRPr lang="ko-KR" altLang="en-US" sz="1300" dirty="0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3A8A247C-FA8D-45A4-BAF0-A2FAED1171C3}"/>
              </a:ext>
            </a:extLst>
          </p:cNvPr>
          <p:cNvSpPr txBox="1"/>
          <p:nvPr/>
        </p:nvSpPr>
        <p:spPr>
          <a:xfrm>
            <a:off x="7786287" y="2182230"/>
            <a:ext cx="2867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SUMBER DAYA MANUSIA</a:t>
            </a:r>
            <a:endParaRPr lang="ko-KR" altLang="en-US" sz="1400" b="1" dirty="0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844244BA-D958-4804-AD95-EB70C1DD8E9F}"/>
              </a:ext>
            </a:extLst>
          </p:cNvPr>
          <p:cNvSpPr txBox="1"/>
          <p:nvPr/>
        </p:nvSpPr>
        <p:spPr>
          <a:xfrm>
            <a:off x="8120676" y="3492813"/>
            <a:ext cx="28513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-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Ph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Air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rendah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,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pirit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tinggi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,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kualitas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tanah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/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lahan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rendah</a:t>
            </a:r>
            <a:endParaRPr lang="ko-KR" altLang="en-US" sz="1300" dirty="0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D0F2164A-3DD5-45A4-8EC0-89D13A651AC2}"/>
              </a:ext>
            </a:extLst>
          </p:cNvPr>
          <p:cNvSpPr txBox="1"/>
          <p:nvPr/>
        </p:nvSpPr>
        <p:spPr>
          <a:xfrm>
            <a:off x="7836040" y="3281496"/>
            <a:ext cx="36620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CEKAMAN KUALITAS LAHAN DAN AIR</a:t>
            </a:r>
            <a:endParaRPr lang="ko-KR" altLang="en-US" sz="1400" b="1" dirty="0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A598B7BC-BC64-4AC5-8844-7E6953AA81CC}"/>
              </a:ext>
            </a:extLst>
          </p:cNvPr>
          <p:cNvSpPr txBox="1"/>
          <p:nvPr/>
        </p:nvSpPr>
        <p:spPr>
          <a:xfrm>
            <a:off x="7475348" y="5107061"/>
            <a:ext cx="367940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Teknologi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Lahan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dan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Air,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Budidaya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pertanian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serta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peningkatan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kapasitas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Kelembagaan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harus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dapat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diaplikasikan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secara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paralel</a:t>
            </a:r>
            <a:r>
              <a:rPr lang="en-US" altLang="ko-KR" sz="13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endParaRPr lang="ko-KR" altLang="en-US" sz="1300" dirty="0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BBE2F69D-31A7-43CE-8F42-A85B5CD5C8BB}"/>
              </a:ext>
            </a:extLst>
          </p:cNvPr>
          <p:cNvSpPr txBox="1"/>
          <p:nvPr/>
        </p:nvSpPr>
        <p:spPr>
          <a:xfrm>
            <a:off x="6989968" y="4483861"/>
            <a:ext cx="3805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KEBUTUHAN TEKNOLOGI DAN KELEMBAGAAN PERTANIAN</a:t>
            </a:r>
            <a:endParaRPr lang="ko-KR" altLang="en-US" sz="1400" b="1" dirty="0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648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168" y="0"/>
            <a:ext cx="10994760" cy="101803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POTENSI PENGEMBANGAN LAHAN</a:t>
            </a:r>
          </a:p>
        </p:txBody>
      </p:sp>
      <p:sp>
        <p:nvSpPr>
          <p:cNvPr id="4" name="Rectangle 3"/>
          <p:cNvSpPr/>
          <p:nvPr/>
        </p:nvSpPr>
        <p:spPr>
          <a:xfrm>
            <a:off x="569168" y="833369"/>
            <a:ext cx="861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  <a:latin typeface="Trebuchet MS" pitchFamily="34" charset="0"/>
              </a:rPr>
              <a:t>Luas</a:t>
            </a:r>
            <a:r>
              <a:rPr lang="en-US" b="1" dirty="0">
                <a:solidFill>
                  <a:prstClr val="black"/>
                </a:solidFill>
                <a:latin typeface="Trebuchet MS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rebuchet MS" pitchFamily="34" charset="0"/>
              </a:rPr>
              <a:t>lahan</a:t>
            </a:r>
            <a:r>
              <a:rPr lang="en-US" b="1" dirty="0">
                <a:solidFill>
                  <a:prstClr val="black"/>
                </a:solidFill>
                <a:latin typeface="Trebuchet MS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rebuchet MS" pitchFamily="34" charset="0"/>
              </a:rPr>
              <a:t>rawa</a:t>
            </a:r>
            <a:r>
              <a:rPr lang="en-US" b="1" dirty="0">
                <a:solidFill>
                  <a:prstClr val="black"/>
                </a:solidFill>
                <a:latin typeface="Trebuchet MS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rebuchet MS" pitchFamily="34" charset="0"/>
              </a:rPr>
              <a:t>pasang</a:t>
            </a:r>
            <a:r>
              <a:rPr lang="en-US" b="1" dirty="0">
                <a:solidFill>
                  <a:prstClr val="black"/>
                </a:solidFill>
                <a:latin typeface="Trebuchet MS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rebuchet MS" pitchFamily="34" charset="0"/>
              </a:rPr>
              <a:t>surut</a:t>
            </a:r>
            <a:r>
              <a:rPr lang="en-US" b="1" dirty="0">
                <a:solidFill>
                  <a:prstClr val="black"/>
                </a:solidFill>
                <a:latin typeface="Trebuchet MS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rebuchet MS" pitchFamily="34" charset="0"/>
              </a:rPr>
              <a:t>dan</a:t>
            </a:r>
            <a:r>
              <a:rPr lang="en-US" b="1" dirty="0">
                <a:solidFill>
                  <a:prstClr val="black"/>
                </a:solidFill>
                <a:latin typeface="Trebuchet MS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rebuchet MS" pitchFamily="34" charset="0"/>
              </a:rPr>
              <a:t>rawa</a:t>
            </a:r>
            <a:r>
              <a:rPr lang="en-US" b="1" dirty="0">
                <a:solidFill>
                  <a:prstClr val="black"/>
                </a:solidFill>
                <a:latin typeface="Trebuchet MS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rebuchet MS" pitchFamily="34" charset="0"/>
              </a:rPr>
              <a:t>lebak</a:t>
            </a:r>
            <a:r>
              <a:rPr lang="en-US" b="1" dirty="0">
                <a:solidFill>
                  <a:prstClr val="black"/>
                </a:solidFill>
                <a:latin typeface="Trebuchet MS" pitchFamily="34" charset="0"/>
              </a:rPr>
              <a:t> (</a:t>
            </a:r>
            <a:r>
              <a:rPr lang="en-US" b="1" dirty="0" err="1">
                <a:solidFill>
                  <a:prstClr val="black"/>
                </a:solidFill>
                <a:latin typeface="Trebuchet MS" pitchFamily="34" charset="0"/>
              </a:rPr>
              <a:t>hektar</a:t>
            </a:r>
            <a:r>
              <a:rPr lang="en-US" b="1" dirty="0">
                <a:solidFill>
                  <a:prstClr val="black"/>
                </a:solidFill>
                <a:latin typeface="Trebuchet MS" pitchFamily="34" charset="0"/>
              </a:rPr>
              <a:t>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680800"/>
              </p:ext>
            </p:extLst>
          </p:nvPr>
        </p:nvGraphicFramePr>
        <p:xfrm>
          <a:off x="671804" y="1207532"/>
          <a:ext cx="10720876" cy="2208276"/>
        </p:xfrm>
        <a:graphic>
          <a:graphicData uri="http://schemas.openxmlformats.org/drawingml/2006/table">
            <a:tbl>
              <a:tblPr firstRow="1" firstCol="1" bandRow="1"/>
              <a:tblGrid>
                <a:gridCol w="13600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00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3347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3347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3347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3347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3347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33347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0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rebuchet MS" pitchFamily="34" charset="0"/>
                        </a:rPr>
                        <a:t>PULAU</a:t>
                      </a:r>
                      <a:endParaRPr lang="en-US" sz="1400" b="1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F07F09"/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rebuchet MS" pitchFamily="34" charset="0"/>
                        </a:rPr>
                        <a:t>Rawa</a:t>
                      </a:r>
                      <a:r>
                        <a:rPr lang="en-US" sz="1400" b="1" dirty="0">
                          <a:effectLst/>
                          <a:latin typeface="Trebuchet MS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rebuchet MS" pitchFamily="34" charset="0"/>
                        </a:rPr>
                        <a:t>Pasang</a:t>
                      </a:r>
                      <a:r>
                        <a:rPr lang="en-US" sz="1400" b="1" dirty="0">
                          <a:effectLst/>
                          <a:latin typeface="Trebuchet MS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rebuchet MS" pitchFamily="34" charset="0"/>
                        </a:rPr>
                        <a:t>Surut</a:t>
                      </a:r>
                      <a:endParaRPr lang="en-US" sz="1400" b="1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rebuchet MS" pitchFamily="34" charset="0"/>
                        </a:rPr>
                        <a:t>Rawa Lebak</a:t>
                      </a:r>
                      <a:endParaRPr lang="en-US" sz="1400" b="1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rebuchet MS" pitchFamily="34" charset="0"/>
                        </a:rPr>
                        <a:t>TOTAL RAWA</a:t>
                      </a:r>
                      <a:endParaRPr lang="en-US" sz="1400" b="1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9525" cap="flat" cmpd="sng" algn="ctr">
                      <a:solidFill>
                        <a:srgbClr val="F07F09"/>
                      </a:solidFill>
                      <a:prstDash val="solid"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Mineral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Gambut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TOTAL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Mineral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Gambut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TOTAL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rebuchet MS" pitchFamily="34" charset="0"/>
                        </a:rPr>
                        <a:t>Sumatera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F07F0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rebuchet MS" pitchFamily="34" charset="0"/>
                        </a:rPr>
                        <a:t>2.501.888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rebuchet MS" pitchFamily="34" charset="0"/>
                        </a:rPr>
                        <a:t>517.466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rebuchet MS" pitchFamily="34" charset="0"/>
                        </a:rPr>
                        <a:t>3.019.354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rebuchet MS" pitchFamily="34" charset="0"/>
                        </a:rPr>
                        <a:t>3.988.301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rebuchet MS" pitchFamily="34" charset="0"/>
                        </a:rPr>
                        <a:t>5.919.180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rebuchet MS" pitchFamily="34" charset="0"/>
                        </a:rPr>
                        <a:t>9.907.481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rebuchet MS" pitchFamily="34" charset="0"/>
                        </a:rPr>
                        <a:t>12.926.835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9525" cap="flat" cmpd="sng" algn="ctr">
                      <a:solidFill>
                        <a:srgbClr val="F07F09"/>
                      </a:solidFill>
                      <a:prstDash val="solid"/>
                    </a:lnR>
                    <a:lnT>
                      <a:noFill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rebuchet MS" pitchFamily="34" charset="0"/>
                        </a:rPr>
                        <a:t>Jawa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F07F09"/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rebuchet MS" pitchFamily="34" charset="0"/>
                        </a:rPr>
                        <a:t>94.756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rebuchet MS" pitchFamily="34" charset="0"/>
                        </a:rPr>
                        <a:t>-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rebuchet MS" pitchFamily="34" charset="0"/>
                        </a:rPr>
                        <a:t>94.756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rebuchet MS" pitchFamily="34" charset="0"/>
                        </a:rPr>
                        <a:t>-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rebuchet MS" pitchFamily="34" charset="0"/>
                        </a:rPr>
                        <a:t>-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rebuchet MS" pitchFamily="34" charset="0"/>
                        </a:rPr>
                        <a:t>-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rebuchet MS" pitchFamily="34" charset="0"/>
                        </a:rPr>
                        <a:t>94.756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9525" cap="flat" cmpd="sng" algn="ctr">
                      <a:solidFill>
                        <a:srgbClr val="F07F09"/>
                      </a:solidFill>
                      <a:prstDash val="solid"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rebuchet MS" pitchFamily="34" charset="0"/>
                        </a:rPr>
                        <a:t>Kalimantan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F07F09"/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rebuchet MS" pitchFamily="34" charset="0"/>
                        </a:rPr>
                        <a:t>2.301.410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rebuchet MS" pitchFamily="34" charset="0"/>
                        </a:rPr>
                        <a:t>685.028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rebuchet MS" pitchFamily="34" charset="0"/>
                        </a:rPr>
                        <a:t>2.986.438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rebuchet MS" pitchFamily="34" charset="0"/>
                        </a:rPr>
                        <a:t>2.944.085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rebuchet MS" pitchFamily="34" charset="0"/>
                        </a:rPr>
                        <a:t>4.092.977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rebuchet MS" pitchFamily="34" charset="0"/>
                        </a:rPr>
                        <a:t>7.037.062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rebuchet MS" pitchFamily="34" charset="0"/>
                        </a:rPr>
                        <a:t>10.023.500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9525" cap="flat" cmpd="sng" algn="ctr">
                      <a:solidFill>
                        <a:srgbClr val="F07F09"/>
                      </a:solidFill>
                      <a:prstDash val="solid"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rebuchet MS" pitchFamily="34" charset="0"/>
                        </a:rPr>
                        <a:t>Sulawesi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F07F09"/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rebuchet MS" pitchFamily="34" charset="0"/>
                        </a:rPr>
                        <a:t>318.030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rebuchet MS" pitchFamily="34" charset="0"/>
                        </a:rPr>
                        <a:t>-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rebuchet MS" pitchFamily="34" charset="0"/>
                        </a:rPr>
                        <a:t>318.030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rebuchet MS" pitchFamily="34" charset="0"/>
                        </a:rPr>
                        <a:t>706.220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rebuchet MS" pitchFamily="34" charset="0"/>
                        </a:rPr>
                        <a:t>23.844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rebuchet MS" pitchFamily="34" charset="0"/>
                        </a:rPr>
                        <a:t>730.064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rebuchet MS" pitchFamily="34" charset="0"/>
                        </a:rPr>
                        <a:t>1.048.094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9525" cap="flat" cmpd="sng" algn="ctr">
                      <a:solidFill>
                        <a:srgbClr val="F07F09"/>
                      </a:solidFill>
                      <a:prstDash val="solid"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rebuchet MS" pitchFamily="34" charset="0"/>
                        </a:rPr>
                        <a:t>Maluku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F07F09"/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rebuchet MS" pitchFamily="34" charset="0"/>
                        </a:rPr>
                        <a:t>74.395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rebuchet MS" pitchFamily="34" charset="0"/>
                        </a:rPr>
                        <a:t>-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rebuchet MS" pitchFamily="34" charset="0"/>
                        </a:rPr>
                        <a:t>74.395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rebuchet MS" pitchFamily="34" charset="0"/>
                        </a:rPr>
                        <a:t>88.159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rebuchet MS" pitchFamily="34" charset="0"/>
                        </a:rPr>
                        <a:t>-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rebuchet MS" pitchFamily="34" charset="0"/>
                        </a:rPr>
                        <a:t>88.159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rebuchet MS" pitchFamily="34" charset="0"/>
                        </a:rPr>
                        <a:t>162.554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9525" cap="flat" cmpd="sng" algn="ctr">
                      <a:solidFill>
                        <a:srgbClr val="F07F09"/>
                      </a:solidFill>
                      <a:prstDash val="solid"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rebuchet MS" pitchFamily="34" charset="0"/>
                        </a:rPr>
                        <a:t>Papua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F07F09"/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rebuchet MS" pitchFamily="34" charset="0"/>
                        </a:rPr>
                        <a:t>2.262.402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rebuchet MS" pitchFamily="34" charset="0"/>
                        </a:rPr>
                        <a:t>163.974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rebuchet MS" pitchFamily="34" charset="0"/>
                        </a:rPr>
                        <a:t>2.426.376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rebuchet MS" pitchFamily="34" charset="0"/>
                        </a:rPr>
                        <a:t>3.916.123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rebuchet MS" pitchFamily="34" charset="0"/>
                        </a:rPr>
                        <a:t>3.526.947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rebuchet MS" pitchFamily="34" charset="0"/>
                        </a:rPr>
                        <a:t>7.443.070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rebuchet MS" pitchFamily="34" charset="0"/>
                        </a:rPr>
                        <a:t>9.869.446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9525" cap="flat" cmpd="sng" algn="ctr">
                      <a:solidFill>
                        <a:srgbClr val="F07F09"/>
                      </a:solidFill>
                      <a:prstDash val="solid"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rebuchet MS" pitchFamily="34" charset="0"/>
                        </a:rPr>
                        <a:t>INDONESIA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F07F09"/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rebuchet MS" pitchFamily="34" charset="0"/>
                        </a:rPr>
                        <a:t>7.552.881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rebuchet MS" pitchFamily="34" charset="0"/>
                        </a:rPr>
                        <a:t>1.366.468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rebuchet MS" pitchFamily="34" charset="0"/>
                        </a:rPr>
                        <a:t>8.919.349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rebuchet MS" pitchFamily="34" charset="0"/>
                        </a:rPr>
                        <a:t>11.642.888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rebuchet MS" pitchFamily="34" charset="0"/>
                        </a:rPr>
                        <a:t>13.562.948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rebuchet MS" pitchFamily="34" charset="0"/>
                        </a:rPr>
                        <a:t>25.205.836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rebuchet MS" pitchFamily="34" charset="0"/>
                        </a:rPr>
                        <a:t>34.125.185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9525" cap="flat" cmpd="sng" algn="ctr">
                      <a:solidFill>
                        <a:srgbClr val="F07F09"/>
                      </a:solidFill>
                      <a:prstDash val="solid"/>
                    </a:lnR>
                    <a:lnT w="9525" cap="flat" cmpd="sng" algn="ctr">
                      <a:solidFill>
                        <a:srgbClr val="F07F09"/>
                      </a:solidFill>
                      <a:prstDash val="solid"/>
                    </a:lnT>
                    <a:lnB w="9525" cap="flat" cmpd="sng" algn="ctr">
                      <a:solidFill>
                        <a:srgbClr val="F07F0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69168" y="3818781"/>
            <a:ext cx="861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  <a:latin typeface="Trebuchet MS" pitchFamily="34" charset="0"/>
              </a:rPr>
              <a:t>Potensi</a:t>
            </a:r>
            <a:r>
              <a:rPr lang="en-US" b="1" dirty="0">
                <a:solidFill>
                  <a:prstClr val="black"/>
                </a:solidFill>
                <a:latin typeface="Trebuchet MS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rebuchet MS" pitchFamily="34" charset="0"/>
              </a:rPr>
              <a:t>lahan</a:t>
            </a:r>
            <a:r>
              <a:rPr lang="en-US" b="1" dirty="0">
                <a:solidFill>
                  <a:prstClr val="black"/>
                </a:solidFill>
                <a:latin typeface="Trebuchet MS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rebuchet MS" pitchFamily="34" charset="0"/>
              </a:rPr>
              <a:t>rawa</a:t>
            </a:r>
            <a:r>
              <a:rPr lang="en-US" b="1" dirty="0">
                <a:solidFill>
                  <a:prstClr val="black"/>
                </a:solidFill>
                <a:latin typeface="Trebuchet MS" pitchFamily="34" charset="0"/>
              </a:rPr>
              <a:t> (</a:t>
            </a:r>
            <a:r>
              <a:rPr lang="en-US" b="1" dirty="0" err="1">
                <a:solidFill>
                  <a:prstClr val="black"/>
                </a:solidFill>
                <a:latin typeface="Trebuchet MS" pitchFamily="34" charset="0"/>
              </a:rPr>
              <a:t>hektar</a:t>
            </a:r>
            <a:r>
              <a:rPr lang="en-US" b="1" dirty="0">
                <a:solidFill>
                  <a:prstClr val="black"/>
                </a:solidFill>
                <a:latin typeface="Trebuchet MS" pitchFamily="34" charset="0"/>
              </a:rPr>
              <a:t>) </a:t>
            </a:r>
            <a:r>
              <a:rPr lang="en-US" b="1" dirty="0" err="1">
                <a:solidFill>
                  <a:prstClr val="black"/>
                </a:solidFill>
                <a:latin typeface="Trebuchet MS" pitchFamily="34" charset="0"/>
              </a:rPr>
              <a:t>untuk</a:t>
            </a:r>
            <a:r>
              <a:rPr lang="en-US" b="1" dirty="0">
                <a:solidFill>
                  <a:prstClr val="black"/>
                </a:solidFill>
                <a:latin typeface="Trebuchet MS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rebuchet MS" pitchFamily="34" charset="0"/>
              </a:rPr>
              <a:t>tanaman</a:t>
            </a:r>
            <a:r>
              <a:rPr lang="en-US" b="1" dirty="0">
                <a:solidFill>
                  <a:prstClr val="black"/>
                </a:solidFill>
                <a:latin typeface="Trebuchet MS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rebuchet MS" pitchFamily="34" charset="0"/>
              </a:rPr>
              <a:t>pangan</a:t>
            </a:r>
            <a:r>
              <a:rPr lang="en-US" b="1" dirty="0">
                <a:solidFill>
                  <a:prstClr val="black"/>
                </a:solidFill>
                <a:latin typeface="Trebuchet MS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rebuchet MS" pitchFamily="34" charset="0"/>
              </a:rPr>
              <a:t>lahan</a:t>
            </a:r>
            <a:r>
              <a:rPr lang="en-US" b="1" dirty="0">
                <a:solidFill>
                  <a:prstClr val="black"/>
                </a:solidFill>
                <a:latin typeface="Trebuchet MS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rebuchet MS" pitchFamily="34" charset="0"/>
              </a:rPr>
              <a:t>basah</a:t>
            </a:r>
            <a:r>
              <a:rPr lang="en-US" b="1" dirty="0">
                <a:solidFill>
                  <a:prstClr val="black"/>
                </a:solidFill>
                <a:latin typeface="Trebuchet MS" pitchFamily="34" charset="0"/>
              </a:rPr>
              <a:t> (</a:t>
            </a:r>
            <a:r>
              <a:rPr lang="en-US" b="1" dirty="0" err="1">
                <a:solidFill>
                  <a:prstClr val="black"/>
                </a:solidFill>
                <a:latin typeface="Trebuchet MS" pitchFamily="34" charset="0"/>
              </a:rPr>
              <a:t>padi</a:t>
            </a:r>
            <a:r>
              <a:rPr lang="en-US" b="1" dirty="0">
                <a:solidFill>
                  <a:prstClr val="black"/>
                </a:solidFill>
                <a:latin typeface="Trebuchet MS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rebuchet MS" pitchFamily="34" charset="0"/>
              </a:rPr>
              <a:t>sawah</a:t>
            </a:r>
            <a:r>
              <a:rPr lang="en-US" b="1" dirty="0">
                <a:solidFill>
                  <a:prstClr val="black"/>
                </a:solidFill>
                <a:latin typeface="Trebuchet MS" pitchFamily="34" charset="0"/>
              </a:rPr>
              <a:t>)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923157"/>
              </p:ext>
            </p:extLst>
          </p:nvPr>
        </p:nvGraphicFramePr>
        <p:xfrm>
          <a:off x="662472" y="4244388"/>
          <a:ext cx="10646230" cy="2208276"/>
        </p:xfrm>
        <a:graphic>
          <a:graphicData uri="http://schemas.openxmlformats.org/drawingml/2006/table">
            <a:tbl>
              <a:tblPr firstRow="1" firstCol="1" bandRow="1"/>
              <a:tblGrid>
                <a:gridCol w="19497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406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3897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3897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3897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3897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0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PULAU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604878"/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</a:rPr>
                        <a:t>Rawa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</a:rPr>
                        <a:t>Pasang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</a:rPr>
                        <a:t>Surut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</a:rPr>
                        <a:t>Rawa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</a:rPr>
                        <a:t>Lebak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9525" cap="flat" cmpd="sng" algn="ctr">
                      <a:solidFill>
                        <a:srgbClr val="604878"/>
                      </a:solidFill>
                      <a:prstDash val="solid"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Mineral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</a:rPr>
                        <a:t>Gambut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Mineral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</a:rPr>
                        <a:t>Gambut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Sumatera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604878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1.655.593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173.451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3.620.355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1.402.047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6.851.446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9525" cap="flat" cmpd="sng" algn="ctr">
                      <a:solidFill>
                        <a:srgbClr val="604878"/>
                      </a:solidFill>
                      <a:prstDash val="solid"/>
                    </a:lnR>
                    <a:lnT>
                      <a:noFill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Jawa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604878"/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94.756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94.756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9525" cap="flat" cmpd="sng" algn="ctr">
                      <a:solidFill>
                        <a:srgbClr val="604878"/>
                      </a:solidFill>
                      <a:prstDash val="solid"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Kalimantan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604878"/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566.994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2.684.108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17.604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3.268.706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9525" cap="flat" cmpd="sng" algn="ctr">
                      <a:solidFill>
                        <a:srgbClr val="604878"/>
                      </a:solidFill>
                      <a:prstDash val="solid"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Sulawesi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604878"/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10.380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671.531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681.911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9525" cap="flat" cmpd="sng" algn="ctr">
                      <a:solidFill>
                        <a:srgbClr val="604878"/>
                      </a:solidFill>
                      <a:prstDash val="solid"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Maluku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604878"/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11.552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88.784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100.336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9525" cap="flat" cmpd="sng" algn="ctr">
                      <a:solidFill>
                        <a:srgbClr val="604878"/>
                      </a:solidFill>
                      <a:prstDash val="solid"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Papua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604878"/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286.277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3.166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1.818.828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1.080.132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3.188.403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9525" cap="flat" cmpd="sng" algn="ctr">
                      <a:solidFill>
                        <a:srgbClr val="604878"/>
                      </a:solidFill>
                      <a:prstDash val="solid"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INDONESIA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604878"/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2.625.552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176.617</a:t>
                      </a:r>
                      <a:endParaRPr lang="en-US" sz="140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8.883.606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2.499.783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14.185556</a:t>
                      </a:r>
                      <a:endParaRPr lang="en-US" sz="14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9525" cap="flat" cmpd="sng" algn="ctr">
                      <a:solidFill>
                        <a:srgbClr val="604878"/>
                      </a:solidFill>
                      <a:prstDash val="solid"/>
                    </a:lnR>
                    <a:lnT w="9525" cap="flat" cmpd="sng" algn="ctr">
                      <a:solidFill>
                        <a:srgbClr val="604878"/>
                      </a:solidFill>
                      <a:prstDash val="solid"/>
                    </a:lnT>
                    <a:lnB w="9525" cap="flat" cmpd="sng" algn="ctr">
                      <a:solidFill>
                        <a:srgbClr val="60487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8779964" y="3427247"/>
            <a:ext cx="26532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Trebuchet MS" pitchFamily="34" charset="0"/>
              </a:rPr>
              <a:t>Sumber</a:t>
            </a:r>
            <a:r>
              <a:rPr lang="en-US" sz="1200" dirty="0">
                <a:solidFill>
                  <a:prstClr val="black"/>
                </a:solidFill>
                <a:latin typeface="Trebuchet MS" pitchFamily="34" charset="0"/>
              </a:rPr>
              <a:t>: </a:t>
            </a:r>
            <a:r>
              <a:rPr lang="en-US" sz="1200" dirty="0" err="1">
                <a:solidFill>
                  <a:prstClr val="black"/>
                </a:solidFill>
                <a:latin typeface="Trebuchet MS" pitchFamily="34" charset="0"/>
              </a:rPr>
              <a:t>Balitbang</a:t>
            </a:r>
            <a:r>
              <a:rPr lang="en-US" sz="1200" dirty="0">
                <a:solidFill>
                  <a:prstClr val="black"/>
                </a:solidFill>
                <a:latin typeface="Trebuchet MS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Trebuchet MS" pitchFamily="34" charset="0"/>
              </a:rPr>
              <a:t>Kementan</a:t>
            </a:r>
            <a:r>
              <a:rPr lang="en-US" sz="1200" dirty="0">
                <a:solidFill>
                  <a:prstClr val="black"/>
                </a:solidFill>
                <a:latin typeface="Trebuchet MS" pitchFamily="34" charset="0"/>
              </a:rPr>
              <a:t> (2015)</a:t>
            </a:r>
          </a:p>
        </p:txBody>
      </p:sp>
      <p:sp>
        <p:nvSpPr>
          <p:cNvPr id="9" name="Rectangle 8"/>
          <p:cNvSpPr/>
          <p:nvPr/>
        </p:nvSpPr>
        <p:spPr>
          <a:xfrm>
            <a:off x="8779964" y="6430347"/>
            <a:ext cx="26532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Trebuchet MS" pitchFamily="34" charset="0"/>
              </a:rPr>
              <a:t>Sumber</a:t>
            </a:r>
            <a:r>
              <a:rPr lang="en-US" sz="1200" dirty="0">
                <a:solidFill>
                  <a:prstClr val="black"/>
                </a:solidFill>
                <a:latin typeface="Trebuchet MS" pitchFamily="34" charset="0"/>
              </a:rPr>
              <a:t>: </a:t>
            </a:r>
            <a:r>
              <a:rPr lang="en-US" sz="1200" dirty="0" err="1">
                <a:solidFill>
                  <a:prstClr val="black"/>
                </a:solidFill>
                <a:latin typeface="Trebuchet MS" pitchFamily="34" charset="0"/>
              </a:rPr>
              <a:t>Balitbang</a:t>
            </a:r>
            <a:r>
              <a:rPr lang="en-US" sz="1200" dirty="0">
                <a:solidFill>
                  <a:prstClr val="black"/>
                </a:solidFill>
                <a:latin typeface="Trebuchet MS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Trebuchet MS" pitchFamily="34" charset="0"/>
              </a:rPr>
              <a:t>Kementan</a:t>
            </a:r>
            <a:r>
              <a:rPr lang="en-US" sz="1200" dirty="0">
                <a:solidFill>
                  <a:prstClr val="black"/>
                </a:solidFill>
                <a:latin typeface="Trebuchet MS" pitchFamily="34" charset="0"/>
              </a:rPr>
              <a:t> (2015)</a:t>
            </a:r>
          </a:p>
        </p:txBody>
      </p:sp>
    </p:spTree>
    <p:extLst>
      <p:ext uri="{BB962C8B-B14F-4D97-AF65-F5344CB8AC3E}">
        <p14:creationId xmlns:p14="http://schemas.microsoft.com/office/powerpoint/2010/main" val="2430949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55881" y="6568247"/>
            <a:ext cx="88265" cy="203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b="1" dirty="0">
                <a:latin typeface="Segoe UI"/>
                <a:cs typeface="Segoe UI"/>
              </a:rPr>
              <a:t>3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7357" y="4722114"/>
            <a:ext cx="11995150" cy="0"/>
          </a:xfrm>
          <a:custGeom>
            <a:avLst/>
            <a:gdLst/>
            <a:ahLst/>
            <a:cxnLst/>
            <a:rect l="l" t="t" r="r" b="b"/>
            <a:pathLst>
              <a:path w="11995150">
                <a:moveTo>
                  <a:pt x="0" y="0"/>
                </a:moveTo>
                <a:lnTo>
                  <a:pt x="11994896" y="0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40123" y="868680"/>
            <a:ext cx="8152130" cy="370840"/>
          </a:xfrm>
          <a:custGeom>
            <a:avLst/>
            <a:gdLst/>
            <a:ahLst/>
            <a:cxnLst/>
            <a:rect l="l" t="t" r="r" b="b"/>
            <a:pathLst>
              <a:path w="8152130" h="370840">
                <a:moveTo>
                  <a:pt x="0" y="370332"/>
                </a:moveTo>
                <a:lnTo>
                  <a:pt x="8151876" y="370332"/>
                </a:lnTo>
                <a:lnTo>
                  <a:pt x="8151876" y="0"/>
                </a:lnTo>
                <a:lnTo>
                  <a:pt x="0" y="0"/>
                </a:lnTo>
                <a:lnTo>
                  <a:pt x="0" y="370332"/>
                </a:lnTo>
                <a:close/>
              </a:path>
            </a:pathLst>
          </a:custGeom>
          <a:solidFill>
            <a:srgbClr val="1F38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127496" y="896492"/>
            <a:ext cx="398017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Segoe UI"/>
                <a:cs typeface="Segoe UI"/>
              </a:rPr>
              <a:t>2. Lokasi </a:t>
            </a:r>
            <a:r>
              <a:rPr sz="1800" b="1" spc="-10" dirty="0">
                <a:solidFill>
                  <a:srgbClr val="FFFFFF"/>
                </a:solidFill>
                <a:latin typeface="Segoe UI"/>
                <a:cs typeface="Segoe UI"/>
              </a:rPr>
              <a:t>Pengembangan </a:t>
            </a:r>
            <a:r>
              <a:rPr sz="1800" b="1" i="1" spc="-5" dirty="0">
                <a:solidFill>
                  <a:srgbClr val="FFFFFF"/>
                </a:solidFill>
                <a:latin typeface="Segoe UI"/>
                <a:cs typeface="Segoe UI"/>
              </a:rPr>
              <a:t>Food</a:t>
            </a:r>
            <a:r>
              <a:rPr sz="1800" b="1" i="1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800" b="1" i="1" spc="-5" dirty="0">
                <a:solidFill>
                  <a:srgbClr val="FFFFFF"/>
                </a:solidFill>
                <a:latin typeface="Segoe UI"/>
                <a:cs typeface="Segoe UI"/>
              </a:rPr>
              <a:t>Estate</a:t>
            </a:r>
            <a:endParaRPr sz="1800">
              <a:latin typeface="Segoe UI"/>
              <a:cs typeface="Segoe U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6408" y="4747259"/>
            <a:ext cx="338455" cy="2019300"/>
          </a:xfrm>
          <a:custGeom>
            <a:avLst/>
            <a:gdLst/>
            <a:ahLst/>
            <a:cxnLst/>
            <a:rect l="l" t="t" r="r" b="b"/>
            <a:pathLst>
              <a:path w="338455" h="2019300">
                <a:moveTo>
                  <a:pt x="0" y="2019300"/>
                </a:moveTo>
                <a:lnTo>
                  <a:pt x="338328" y="2019300"/>
                </a:lnTo>
                <a:lnTo>
                  <a:pt x="338328" y="0"/>
                </a:lnTo>
                <a:lnTo>
                  <a:pt x="0" y="0"/>
                </a:lnTo>
                <a:lnTo>
                  <a:pt x="0" y="2019300"/>
                </a:lnTo>
                <a:close/>
              </a:path>
            </a:pathLst>
          </a:custGeom>
          <a:solidFill>
            <a:srgbClr val="1F38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28213" y="4833787"/>
            <a:ext cx="295275" cy="1851025"/>
          </a:xfrm>
          <a:prstGeom prst="rect">
            <a:avLst/>
          </a:prstGeom>
        </p:spPr>
        <p:txBody>
          <a:bodyPr vert="vert270" wrap="square" lIns="0" tIns="279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1600" b="1" spc="-5" dirty="0">
                <a:solidFill>
                  <a:srgbClr val="FFFFFF"/>
                </a:solidFill>
                <a:latin typeface="Segoe UI"/>
                <a:cs typeface="Segoe UI"/>
              </a:rPr>
              <a:t>3. </a:t>
            </a:r>
            <a:r>
              <a:rPr sz="1600" b="1" spc="-10" dirty="0">
                <a:solidFill>
                  <a:srgbClr val="FFFFFF"/>
                </a:solidFill>
                <a:latin typeface="Segoe UI"/>
                <a:cs typeface="Segoe UI"/>
              </a:rPr>
              <a:t>Direktif</a:t>
            </a:r>
            <a:r>
              <a:rPr sz="1600" b="1" spc="-4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Segoe UI"/>
                <a:cs typeface="Segoe UI"/>
              </a:rPr>
              <a:t>Presiden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74187" y="4838645"/>
            <a:ext cx="6580640" cy="10028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43683" y="4940808"/>
            <a:ext cx="4041648" cy="856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18388" y="4835652"/>
            <a:ext cx="6497320" cy="928369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1847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55"/>
              </a:spcBef>
            </a:pPr>
            <a:r>
              <a:rPr sz="1800" spc="-10" dirty="0">
                <a:latin typeface="Segoe UI"/>
                <a:cs typeface="Segoe UI"/>
              </a:rPr>
              <a:t>Perumusan </a:t>
            </a:r>
            <a:r>
              <a:rPr sz="1800" b="1" spc="-5" dirty="0">
                <a:latin typeface="Segoe UI"/>
                <a:cs typeface="Segoe UI"/>
              </a:rPr>
              <a:t>rencana</a:t>
            </a:r>
            <a:r>
              <a:rPr sz="1800" b="1" spc="-45" dirty="0">
                <a:latin typeface="Segoe UI"/>
                <a:cs typeface="Segoe UI"/>
              </a:rPr>
              <a:t> </a:t>
            </a:r>
            <a:r>
              <a:rPr sz="1800" b="1" spc="-5" dirty="0">
                <a:latin typeface="Segoe UI"/>
                <a:cs typeface="Segoe UI"/>
              </a:rPr>
              <a:t>induk/</a:t>
            </a:r>
            <a:endParaRPr sz="1800" dirty="0">
              <a:latin typeface="Segoe UI"/>
              <a:cs typeface="Segoe UI"/>
            </a:endParaRPr>
          </a:p>
          <a:p>
            <a:pPr marL="635" algn="ctr">
              <a:lnSpc>
                <a:spcPct val="100000"/>
              </a:lnSpc>
            </a:pPr>
            <a:r>
              <a:rPr sz="1800" b="1" i="1" spc="-5" dirty="0">
                <a:latin typeface="Segoe UI"/>
                <a:cs typeface="Segoe UI"/>
              </a:rPr>
              <a:t>masterplan </a:t>
            </a:r>
            <a:r>
              <a:rPr sz="1800" spc="-5" dirty="0" err="1">
                <a:latin typeface="Segoe UI"/>
                <a:cs typeface="Segoe UI"/>
              </a:rPr>
              <a:t>pelaksanaan</a:t>
            </a:r>
            <a:r>
              <a:rPr sz="1800" spc="-5" dirty="0">
                <a:latin typeface="Segoe UI"/>
                <a:cs typeface="Segoe UI"/>
              </a:rPr>
              <a:t> </a:t>
            </a:r>
            <a:r>
              <a:rPr sz="1800" i="1" spc="-5" dirty="0">
                <a:latin typeface="Segoe UI"/>
                <a:cs typeface="Segoe UI"/>
              </a:rPr>
              <a:t>food</a:t>
            </a:r>
            <a:r>
              <a:rPr sz="1800" i="1" spc="-25" dirty="0">
                <a:latin typeface="Segoe UI"/>
                <a:cs typeface="Segoe UI"/>
              </a:rPr>
              <a:t> </a:t>
            </a:r>
            <a:r>
              <a:rPr sz="1800" i="1" spc="-10" dirty="0">
                <a:latin typeface="Segoe UI"/>
                <a:cs typeface="Segoe UI"/>
              </a:rPr>
              <a:t>estate</a:t>
            </a:r>
            <a:endParaRPr sz="1800" dirty="0">
              <a:latin typeface="Segoe UI"/>
              <a:cs typeface="Segoe U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351776" y="4824984"/>
            <a:ext cx="4799076" cy="10256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30668" y="5081015"/>
            <a:ext cx="4238244" cy="5821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405116" y="4840223"/>
            <a:ext cx="4697095" cy="923925"/>
          </a:xfrm>
          <a:custGeom>
            <a:avLst/>
            <a:gdLst/>
            <a:ahLst/>
            <a:cxnLst/>
            <a:rect l="l" t="t" r="r" b="b"/>
            <a:pathLst>
              <a:path w="4697095" h="923925">
                <a:moveTo>
                  <a:pt x="0" y="923544"/>
                </a:moveTo>
                <a:lnTo>
                  <a:pt x="4696968" y="923544"/>
                </a:lnTo>
                <a:lnTo>
                  <a:pt x="4696968" y="0"/>
                </a:lnTo>
                <a:lnTo>
                  <a:pt x="0" y="0"/>
                </a:lnTo>
                <a:lnTo>
                  <a:pt x="0" y="923544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809738" y="5147564"/>
            <a:ext cx="38874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Segoe UI"/>
                <a:cs typeface="Segoe UI"/>
              </a:rPr>
              <a:t>Kepemilikan lahan </a:t>
            </a:r>
            <a:r>
              <a:rPr sz="1800" dirty="0">
                <a:latin typeface="Segoe UI"/>
                <a:cs typeface="Segoe UI"/>
              </a:rPr>
              <a:t>di </a:t>
            </a:r>
            <a:r>
              <a:rPr sz="1800" spc="-15" dirty="0">
                <a:latin typeface="Segoe UI"/>
                <a:cs typeface="Segoe UI"/>
              </a:rPr>
              <a:t>area </a:t>
            </a:r>
            <a:r>
              <a:rPr sz="1800" i="1" spc="-5" dirty="0">
                <a:latin typeface="Segoe UI"/>
                <a:cs typeface="Segoe UI"/>
              </a:rPr>
              <a:t>food</a:t>
            </a:r>
            <a:r>
              <a:rPr sz="1800" i="1" spc="-30" dirty="0">
                <a:latin typeface="Segoe UI"/>
                <a:cs typeface="Segoe UI"/>
              </a:rPr>
              <a:t> </a:t>
            </a:r>
            <a:r>
              <a:rPr sz="1800" i="1" spc="-10" dirty="0">
                <a:latin typeface="Segoe UI"/>
                <a:cs typeface="Segoe UI"/>
              </a:rPr>
              <a:t>estate</a:t>
            </a:r>
            <a:endParaRPr sz="1800">
              <a:latin typeface="Segoe UI"/>
              <a:cs typeface="Segoe U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75702" y="5906844"/>
            <a:ext cx="4035579" cy="9146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71016" y="5964939"/>
            <a:ext cx="3044952" cy="8564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9911" y="5903976"/>
            <a:ext cx="3952240" cy="840105"/>
          </a:xfrm>
          <a:custGeom>
            <a:avLst/>
            <a:gdLst/>
            <a:ahLst/>
            <a:cxnLst/>
            <a:rect l="l" t="t" r="r" b="b"/>
            <a:pathLst>
              <a:path w="3952240" h="840104">
                <a:moveTo>
                  <a:pt x="0" y="839724"/>
                </a:moveTo>
                <a:lnTo>
                  <a:pt x="3951732" y="839724"/>
                </a:lnTo>
                <a:lnTo>
                  <a:pt x="3951732" y="0"/>
                </a:lnTo>
                <a:lnTo>
                  <a:pt x="0" y="0"/>
                </a:lnTo>
                <a:lnTo>
                  <a:pt x="0" y="839724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448816" y="6031788"/>
            <a:ext cx="26924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2005" marR="5080" indent="-78994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Segoe UI"/>
                <a:cs typeface="Segoe UI"/>
              </a:rPr>
              <a:t>Infrastruktur</a:t>
            </a:r>
            <a:r>
              <a:rPr sz="1800" b="1" spc="-85" dirty="0">
                <a:latin typeface="Segoe UI"/>
                <a:cs typeface="Segoe UI"/>
              </a:rPr>
              <a:t> </a:t>
            </a:r>
            <a:r>
              <a:rPr sz="1800" b="1" spc="-5" dirty="0">
                <a:latin typeface="Segoe UI"/>
                <a:cs typeface="Segoe UI"/>
              </a:rPr>
              <a:t>pendukung  akses</a:t>
            </a:r>
            <a:r>
              <a:rPr sz="1800" b="1" spc="-30" dirty="0">
                <a:latin typeface="Segoe UI"/>
                <a:cs typeface="Segoe UI"/>
              </a:rPr>
              <a:t> </a:t>
            </a:r>
            <a:r>
              <a:rPr sz="1800" b="1" dirty="0">
                <a:latin typeface="Segoe UI"/>
                <a:cs typeface="Segoe UI"/>
              </a:rPr>
              <a:t>jalan</a:t>
            </a:r>
            <a:endParaRPr sz="1800">
              <a:latin typeface="Segoe UI"/>
              <a:cs typeface="Segoe U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799076" y="5897874"/>
            <a:ext cx="4332732" cy="9418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898135" y="5836918"/>
            <a:ext cx="4194048" cy="10210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852415" y="5913120"/>
            <a:ext cx="4231005" cy="840105"/>
          </a:xfrm>
          <a:custGeom>
            <a:avLst/>
            <a:gdLst/>
            <a:ahLst/>
            <a:cxnLst/>
            <a:rect l="l" t="t" r="r" b="b"/>
            <a:pathLst>
              <a:path w="4231005" h="840104">
                <a:moveTo>
                  <a:pt x="0" y="839723"/>
                </a:moveTo>
                <a:lnTo>
                  <a:pt x="4230624" y="839723"/>
                </a:lnTo>
                <a:lnTo>
                  <a:pt x="4230624" y="0"/>
                </a:lnTo>
                <a:lnTo>
                  <a:pt x="0" y="0"/>
                </a:lnTo>
                <a:lnTo>
                  <a:pt x="0" y="839723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076571" y="5903772"/>
            <a:ext cx="378206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Segoe UI"/>
                <a:cs typeface="Segoe UI"/>
              </a:rPr>
              <a:t>Kejelasan </a:t>
            </a:r>
            <a:r>
              <a:rPr sz="1800" b="1" spc="-5" dirty="0">
                <a:latin typeface="Segoe UI"/>
                <a:cs typeface="Segoe UI"/>
              </a:rPr>
              <a:t>pengelola </a:t>
            </a:r>
            <a:r>
              <a:rPr sz="1800" b="1" i="1" spc="-5" dirty="0">
                <a:latin typeface="Segoe UI"/>
                <a:cs typeface="Segoe UI"/>
              </a:rPr>
              <a:t>food estate </a:t>
            </a:r>
            <a:r>
              <a:rPr sz="1800" spc="-5" dirty="0">
                <a:latin typeface="Segoe UI"/>
                <a:cs typeface="Segoe UI"/>
              </a:rPr>
              <a:t>dan  </a:t>
            </a:r>
            <a:r>
              <a:rPr sz="1800" b="1" spc="-5" dirty="0">
                <a:latin typeface="Segoe UI"/>
                <a:cs typeface="Segoe UI"/>
              </a:rPr>
              <a:t>jenis tanaman </a:t>
            </a:r>
            <a:r>
              <a:rPr sz="1800" dirty="0">
                <a:latin typeface="Segoe UI"/>
                <a:cs typeface="Segoe UI"/>
              </a:rPr>
              <a:t>yang akan  </a:t>
            </a:r>
            <a:r>
              <a:rPr sz="1800" spc="-10" dirty="0">
                <a:latin typeface="Segoe UI"/>
                <a:cs typeface="Segoe UI"/>
              </a:rPr>
              <a:t>dikembangkan</a:t>
            </a:r>
            <a:endParaRPr sz="1800">
              <a:latin typeface="Segoe UI"/>
              <a:cs typeface="Segoe U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137904" y="5897874"/>
            <a:ext cx="3012948" cy="9418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122664" y="5897874"/>
            <a:ext cx="3069335" cy="9601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191243" y="5913120"/>
            <a:ext cx="2910840" cy="840105"/>
          </a:xfrm>
          <a:custGeom>
            <a:avLst/>
            <a:gdLst/>
            <a:ahLst/>
            <a:cxnLst/>
            <a:rect l="l" t="t" r="r" b="b"/>
            <a:pathLst>
              <a:path w="2910840" h="840104">
                <a:moveTo>
                  <a:pt x="0" y="839723"/>
                </a:moveTo>
                <a:lnTo>
                  <a:pt x="2910840" y="839723"/>
                </a:lnTo>
                <a:lnTo>
                  <a:pt x="2910840" y="0"/>
                </a:lnTo>
                <a:lnTo>
                  <a:pt x="0" y="0"/>
                </a:lnTo>
                <a:lnTo>
                  <a:pt x="0" y="839723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9271761" y="5964732"/>
            <a:ext cx="2752090" cy="728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Segoe UI"/>
                <a:cs typeface="Segoe UI"/>
              </a:rPr>
              <a:t>Skema</a:t>
            </a:r>
            <a:r>
              <a:rPr sz="1800" b="1" spc="-5" dirty="0">
                <a:latin typeface="Segoe UI"/>
                <a:cs typeface="Segoe UI"/>
              </a:rPr>
              <a:t> pembiayaan:</a:t>
            </a:r>
            <a:endParaRPr sz="1800">
              <a:latin typeface="Segoe UI"/>
              <a:cs typeface="Segoe UI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1400" spc="-5" dirty="0">
                <a:latin typeface="Segoe UI"/>
                <a:cs typeface="Segoe UI"/>
              </a:rPr>
              <a:t>Investasi murni, </a:t>
            </a:r>
            <a:r>
              <a:rPr sz="1400" dirty="0">
                <a:latin typeface="Segoe UI"/>
                <a:cs typeface="Segoe UI"/>
              </a:rPr>
              <a:t>BUMN, </a:t>
            </a:r>
            <a:r>
              <a:rPr sz="1400" spc="-55" dirty="0">
                <a:latin typeface="Segoe UI"/>
                <a:cs typeface="Segoe UI"/>
              </a:rPr>
              <a:t>PPP,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spc="-5" dirty="0">
                <a:latin typeface="Segoe UI"/>
                <a:cs typeface="Segoe UI"/>
              </a:rPr>
              <a:t>KPBU,</a:t>
            </a:r>
            <a:endParaRPr sz="1400">
              <a:latin typeface="Segoe UI"/>
              <a:cs typeface="Segoe UI"/>
            </a:endParaRPr>
          </a:p>
          <a:p>
            <a:pPr algn="ctr">
              <a:lnSpc>
                <a:spcPct val="100000"/>
              </a:lnSpc>
            </a:pPr>
            <a:r>
              <a:rPr sz="1400" spc="-5" dirty="0">
                <a:latin typeface="Segoe UI"/>
                <a:cs typeface="Segoe UI"/>
              </a:rPr>
              <a:t>APBN/D (belanja KL, </a:t>
            </a:r>
            <a:r>
              <a:rPr sz="1400" dirty="0">
                <a:latin typeface="Segoe UI"/>
                <a:cs typeface="Segoe UI"/>
              </a:rPr>
              <a:t>dana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transfer)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101822" y="1555992"/>
            <a:ext cx="8020767" cy="27554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96071" y="3720591"/>
            <a:ext cx="1211579" cy="58166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959083" y="2414016"/>
            <a:ext cx="1232916" cy="168554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367528" y="2766060"/>
            <a:ext cx="729996" cy="53797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451603" y="1851660"/>
            <a:ext cx="650748" cy="83515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815328" y="2395727"/>
            <a:ext cx="932687" cy="75742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049011" y="1336573"/>
            <a:ext cx="1584960" cy="54709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205984" y="1292339"/>
            <a:ext cx="1296923" cy="68886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102352" y="1351788"/>
            <a:ext cx="1483360" cy="445134"/>
          </a:xfrm>
          <a:custGeom>
            <a:avLst/>
            <a:gdLst/>
            <a:ahLst/>
            <a:cxnLst/>
            <a:rect l="l" t="t" r="r" b="b"/>
            <a:pathLst>
              <a:path w="1483359" h="445135">
                <a:moveTo>
                  <a:pt x="1408683" y="0"/>
                </a:moveTo>
                <a:lnTo>
                  <a:pt x="74168" y="0"/>
                </a:lnTo>
                <a:lnTo>
                  <a:pt x="45273" y="5820"/>
                </a:lnTo>
                <a:lnTo>
                  <a:pt x="21701" y="21701"/>
                </a:lnTo>
                <a:lnTo>
                  <a:pt x="5820" y="45273"/>
                </a:lnTo>
                <a:lnTo>
                  <a:pt x="0" y="74167"/>
                </a:lnTo>
                <a:lnTo>
                  <a:pt x="0" y="370839"/>
                </a:lnTo>
                <a:lnTo>
                  <a:pt x="5820" y="399734"/>
                </a:lnTo>
                <a:lnTo>
                  <a:pt x="21701" y="423306"/>
                </a:lnTo>
                <a:lnTo>
                  <a:pt x="45273" y="439187"/>
                </a:lnTo>
                <a:lnTo>
                  <a:pt x="74168" y="445008"/>
                </a:lnTo>
                <a:lnTo>
                  <a:pt x="1408683" y="445008"/>
                </a:lnTo>
                <a:lnTo>
                  <a:pt x="1437578" y="439187"/>
                </a:lnTo>
                <a:lnTo>
                  <a:pt x="1461150" y="423306"/>
                </a:lnTo>
                <a:lnTo>
                  <a:pt x="1477031" y="399734"/>
                </a:lnTo>
                <a:lnTo>
                  <a:pt x="1482852" y="370839"/>
                </a:lnTo>
                <a:lnTo>
                  <a:pt x="1482852" y="74167"/>
                </a:lnTo>
                <a:lnTo>
                  <a:pt x="1477031" y="45273"/>
                </a:lnTo>
                <a:lnTo>
                  <a:pt x="1461150" y="21701"/>
                </a:lnTo>
                <a:lnTo>
                  <a:pt x="1437578" y="5820"/>
                </a:lnTo>
                <a:lnTo>
                  <a:pt x="1408683" y="0"/>
                </a:lnTo>
                <a:close/>
              </a:path>
            </a:pathLst>
          </a:custGeom>
          <a:solidFill>
            <a:srgbClr val="B4C6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5354573" y="1344295"/>
            <a:ext cx="97790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655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001F5F"/>
                </a:solidFill>
                <a:latin typeface="Segoe UI"/>
                <a:cs typeface="Segoe UI"/>
              </a:rPr>
              <a:t>Lokasi</a:t>
            </a:r>
            <a:r>
              <a:rPr sz="1400" spc="-7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Segoe UI"/>
                <a:cs typeface="Segoe UI"/>
              </a:rPr>
              <a:t>Awal</a:t>
            </a:r>
            <a:endParaRPr sz="14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sz="1400" b="1" i="1" spc="-5" dirty="0">
                <a:solidFill>
                  <a:srgbClr val="001F5F"/>
                </a:solidFill>
                <a:latin typeface="Segoe UI"/>
                <a:cs typeface="Segoe UI"/>
              </a:rPr>
              <a:t>Food</a:t>
            </a:r>
            <a:r>
              <a:rPr sz="1400" b="1" i="1" spc="-8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400" b="1" i="1" spc="-5" dirty="0">
                <a:solidFill>
                  <a:srgbClr val="001F5F"/>
                </a:solidFill>
                <a:latin typeface="Segoe UI"/>
                <a:cs typeface="Segoe UI"/>
              </a:rPr>
              <a:t>Estate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843015" y="1796795"/>
            <a:ext cx="1316990" cy="828040"/>
          </a:xfrm>
          <a:custGeom>
            <a:avLst/>
            <a:gdLst/>
            <a:ahLst/>
            <a:cxnLst/>
            <a:rect l="l" t="t" r="r" b="b"/>
            <a:pathLst>
              <a:path w="1316990" h="828039">
                <a:moveTo>
                  <a:pt x="0" y="0"/>
                </a:moveTo>
                <a:lnTo>
                  <a:pt x="1316482" y="827658"/>
                </a:lnTo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937759" y="1796795"/>
            <a:ext cx="905510" cy="195580"/>
          </a:xfrm>
          <a:custGeom>
            <a:avLst/>
            <a:gdLst/>
            <a:ahLst/>
            <a:cxnLst/>
            <a:rect l="l" t="t" r="r" b="b"/>
            <a:pathLst>
              <a:path w="905510" h="195580">
                <a:moveTo>
                  <a:pt x="905382" y="0"/>
                </a:moveTo>
                <a:lnTo>
                  <a:pt x="0" y="195071"/>
                </a:lnTo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904731" y="1336573"/>
            <a:ext cx="1865376" cy="54709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958071" y="1292339"/>
            <a:ext cx="1802892" cy="68886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958071" y="1351788"/>
            <a:ext cx="1763395" cy="445134"/>
          </a:xfrm>
          <a:custGeom>
            <a:avLst/>
            <a:gdLst/>
            <a:ahLst/>
            <a:cxnLst/>
            <a:rect l="l" t="t" r="r" b="b"/>
            <a:pathLst>
              <a:path w="1763395" h="445135">
                <a:moveTo>
                  <a:pt x="1689100" y="0"/>
                </a:moveTo>
                <a:lnTo>
                  <a:pt x="74168" y="0"/>
                </a:lnTo>
                <a:lnTo>
                  <a:pt x="45273" y="5820"/>
                </a:lnTo>
                <a:lnTo>
                  <a:pt x="21701" y="21701"/>
                </a:lnTo>
                <a:lnTo>
                  <a:pt x="5820" y="45273"/>
                </a:lnTo>
                <a:lnTo>
                  <a:pt x="0" y="74167"/>
                </a:lnTo>
                <a:lnTo>
                  <a:pt x="0" y="370839"/>
                </a:lnTo>
                <a:lnTo>
                  <a:pt x="5820" y="399734"/>
                </a:lnTo>
                <a:lnTo>
                  <a:pt x="21701" y="423306"/>
                </a:lnTo>
                <a:lnTo>
                  <a:pt x="45273" y="439187"/>
                </a:lnTo>
                <a:lnTo>
                  <a:pt x="74168" y="445008"/>
                </a:lnTo>
                <a:lnTo>
                  <a:pt x="1689100" y="445008"/>
                </a:lnTo>
                <a:lnTo>
                  <a:pt x="1717994" y="439187"/>
                </a:lnTo>
                <a:lnTo>
                  <a:pt x="1741566" y="423306"/>
                </a:lnTo>
                <a:lnTo>
                  <a:pt x="1757447" y="399734"/>
                </a:lnTo>
                <a:lnTo>
                  <a:pt x="1763268" y="370839"/>
                </a:lnTo>
                <a:lnTo>
                  <a:pt x="1763268" y="74167"/>
                </a:lnTo>
                <a:lnTo>
                  <a:pt x="1757447" y="45273"/>
                </a:lnTo>
                <a:lnTo>
                  <a:pt x="1741566" y="21701"/>
                </a:lnTo>
                <a:lnTo>
                  <a:pt x="1717994" y="5820"/>
                </a:lnTo>
                <a:lnTo>
                  <a:pt x="1689100" y="0"/>
                </a:lnTo>
                <a:close/>
              </a:path>
            </a:pathLst>
          </a:custGeom>
          <a:solidFill>
            <a:srgbClr val="F8EC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9106916" y="1344295"/>
            <a:ext cx="146558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7E5F00"/>
                </a:solidFill>
                <a:latin typeface="Segoe UI"/>
                <a:cs typeface="Segoe UI"/>
              </a:rPr>
              <a:t>Lokasi</a:t>
            </a:r>
            <a:r>
              <a:rPr sz="1400" spc="-35" dirty="0">
                <a:solidFill>
                  <a:srgbClr val="7E5F00"/>
                </a:solidFill>
                <a:latin typeface="Segoe UI"/>
                <a:cs typeface="Segoe UI"/>
              </a:rPr>
              <a:t> </a:t>
            </a:r>
            <a:r>
              <a:rPr sz="1400" spc="-5" dirty="0">
                <a:solidFill>
                  <a:srgbClr val="7E5F00"/>
                </a:solidFill>
                <a:latin typeface="Segoe UI"/>
                <a:cs typeface="Segoe UI"/>
              </a:rPr>
              <a:t>Selanjutnya</a:t>
            </a:r>
            <a:endParaRPr sz="1400">
              <a:latin typeface="Segoe UI"/>
              <a:cs typeface="Segoe UI"/>
            </a:endParaRPr>
          </a:p>
          <a:p>
            <a:pPr algn="ctr">
              <a:lnSpc>
                <a:spcPct val="100000"/>
              </a:lnSpc>
            </a:pPr>
            <a:r>
              <a:rPr sz="1400" b="1" i="1" spc="-5" dirty="0">
                <a:solidFill>
                  <a:srgbClr val="7E5F00"/>
                </a:solidFill>
                <a:latin typeface="Segoe UI"/>
                <a:cs typeface="Segoe UI"/>
              </a:rPr>
              <a:t>Food</a:t>
            </a:r>
            <a:r>
              <a:rPr sz="1400" b="1" i="1" spc="-30" dirty="0">
                <a:solidFill>
                  <a:srgbClr val="7E5F00"/>
                </a:solidFill>
                <a:latin typeface="Segoe UI"/>
                <a:cs typeface="Segoe UI"/>
              </a:rPr>
              <a:t> </a:t>
            </a:r>
            <a:r>
              <a:rPr sz="1400" b="1" i="1" spc="-5" dirty="0">
                <a:solidFill>
                  <a:srgbClr val="7E5F00"/>
                </a:solidFill>
                <a:latin typeface="Segoe UI"/>
                <a:cs typeface="Segoe UI"/>
              </a:rPr>
              <a:t>Estate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84404" y="911352"/>
            <a:ext cx="365760" cy="3474720"/>
          </a:xfrm>
          <a:custGeom>
            <a:avLst/>
            <a:gdLst/>
            <a:ahLst/>
            <a:cxnLst/>
            <a:rect l="l" t="t" r="r" b="b"/>
            <a:pathLst>
              <a:path w="365759" h="3474720">
                <a:moveTo>
                  <a:pt x="0" y="3474720"/>
                </a:moveTo>
                <a:lnTo>
                  <a:pt x="365760" y="3474720"/>
                </a:lnTo>
                <a:lnTo>
                  <a:pt x="365760" y="0"/>
                </a:lnTo>
                <a:lnTo>
                  <a:pt x="0" y="0"/>
                </a:lnTo>
                <a:lnTo>
                  <a:pt x="0" y="3474720"/>
                </a:lnTo>
                <a:close/>
              </a:path>
            </a:pathLst>
          </a:custGeom>
          <a:solidFill>
            <a:srgbClr val="1F38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194159" y="1088882"/>
            <a:ext cx="329565" cy="3123565"/>
          </a:xfrm>
          <a:prstGeom prst="rect">
            <a:avLst/>
          </a:prstGeom>
        </p:spPr>
        <p:txBody>
          <a:bodyPr vert="vert270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800" b="1" spc="-5" dirty="0">
                <a:solidFill>
                  <a:srgbClr val="FFFFFF"/>
                </a:solidFill>
                <a:latin typeface="Segoe UI"/>
                <a:cs typeface="Segoe UI"/>
              </a:rPr>
              <a:t>1. </a:t>
            </a:r>
            <a:r>
              <a:rPr sz="1800" b="1" spc="-20" dirty="0">
                <a:solidFill>
                  <a:srgbClr val="FFFFFF"/>
                </a:solidFill>
                <a:latin typeface="Segoe UI"/>
                <a:cs typeface="Segoe UI"/>
              </a:rPr>
              <a:t>Tujuan </a:t>
            </a:r>
            <a:r>
              <a:rPr sz="1800" b="1" spc="-5" dirty="0">
                <a:solidFill>
                  <a:srgbClr val="FFFFFF"/>
                </a:solidFill>
                <a:latin typeface="Segoe UI"/>
                <a:cs typeface="Segoe UI"/>
              </a:rPr>
              <a:t>dan Latar</a:t>
            </a:r>
            <a:r>
              <a:rPr sz="1800" b="1" spc="-7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Segoe UI"/>
                <a:cs typeface="Segoe UI"/>
              </a:rPr>
              <a:t>Belakang</a:t>
            </a:r>
            <a:endParaRPr sz="1800">
              <a:latin typeface="Segoe UI"/>
              <a:cs typeface="Segoe U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75702" y="899064"/>
            <a:ext cx="3159278" cy="113704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90016" y="984491"/>
            <a:ext cx="2980944" cy="101652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19911" y="896111"/>
            <a:ext cx="3075940" cy="1062355"/>
          </a:xfrm>
          <a:custGeom>
            <a:avLst/>
            <a:gdLst/>
            <a:ahLst/>
            <a:cxnLst/>
            <a:rect l="l" t="t" r="r" b="b"/>
            <a:pathLst>
              <a:path w="3075940" h="1062355">
                <a:moveTo>
                  <a:pt x="0" y="1062227"/>
                </a:moveTo>
                <a:lnTo>
                  <a:pt x="3075432" y="1062227"/>
                </a:lnTo>
                <a:lnTo>
                  <a:pt x="3075432" y="0"/>
                </a:lnTo>
                <a:lnTo>
                  <a:pt x="0" y="0"/>
                </a:lnTo>
                <a:lnTo>
                  <a:pt x="0" y="10622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1052575" y="1044067"/>
            <a:ext cx="260731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Segoe UI"/>
                <a:cs typeface="Segoe UI"/>
              </a:rPr>
              <a:t>Mengantisipasi </a:t>
            </a:r>
            <a:r>
              <a:rPr sz="1600" spc="-15" dirty="0">
                <a:latin typeface="Segoe UI"/>
                <a:cs typeface="Segoe UI"/>
              </a:rPr>
              <a:t>kondisi </a:t>
            </a:r>
            <a:r>
              <a:rPr sz="1600" b="1" spc="-5" dirty="0">
                <a:latin typeface="Segoe UI"/>
                <a:cs typeface="Segoe UI"/>
              </a:rPr>
              <a:t>krisis  </a:t>
            </a:r>
            <a:r>
              <a:rPr sz="1600" b="1" spc="-10" dirty="0">
                <a:latin typeface="Segoe UI"/>
                <a:cs typeface="Segoe UI"/>
              </a:rPr>
              <a:t>pangan </a:t>
            </a:r>
            <a:r>
              <a:rPr sz="1600" spc="-10" dirty="0">
                <a:latin typeface="Segoe UI"/>
                <a:cs typeface="Segoe UI"/>
              </a:rPr>
              <a:t>akibat </a:t>
            </a:r>
            <a:r>
              <a:rPr sz="1600" spc="-5" dirty="0">
                <a:latin typeface="Segoe UI"/>
                <a:cs typeface="Segoe UI"/>
              </a:rPr>
              <a:t>pandemi  </a:t>
            </a:r>
            <a:r>
              <a:rPr sz="1600" spc="-10" dirty="0">
                <a:latin typeface="Segoe UI"/>
                <a:cs typeface="Segoe UI"/>
              </a:rPr>
              <a:t>Covid-19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02563" y="864108"/>
            <a:ext cx="216408" cy="237743"/>
          </a:xfrm>
          <a:prstGeom prst="rect">
            <a:avLst/>
          </a:prstGeom>
          <a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746556" y="859663"/>
            <a:ext cx="1282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Segoe UI"/>
                <a:cs typeface="Segoe UI"/>
              </a:rPr>
              <a:t>1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52" name="object 52"/>
          <p:cNvSpPr txBox="1">
            <a:spLocks noGrp="1"/>
          </p:cNvSpPr>
          <p:nvPr>
            <p:ph type="title"/>
          </p:nvPr>
        </p:nvSpPr>
        <p:spPr>
          <a:xfrm>
            <a:off x="1251664" y="282410"/>
            <a:ext cx="1036701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chemeClr val="tx1"/>
                </a:solidFill>
              </a:rPr>
              <a:t>Arahan Bapak </a:t>
            </a:r>
            <a:r>
              <a:rPr sz="2000" b="1" spc="-10" dirty="0">
                <a:solidFill>
                  <a:schemeClr val="tx1"/>
                </a:solidFill>
              </a:rPr>
              <a:t>Presiden Pengembangan </a:t>
            </a:r>
            <a:r>
              <a:rPr sz="2000" b="1" i="1" dirty="0">
                <a:solidFill>
                  <a:schemeClr val="tx1"/>
                </a:solidFill>
                <a:latin typeface="Segoe UI"/>
                <a:cs typeface="Segoe UI"/>
              </a:rPr>
              <a:t>Food </a:t>
            </a:r>
            <a:r>
              <a:rPr sz="2000" b="1" i="1" spc="-5" dirty="0">
                <a:solidFill>
                  <a:schemeClr val="tx1"/>
                </a:solidFill>
                <a:latin typeface="Segoe UI"/>
                <a:cs typeface="Segoe UI"/>
              </a:rPr>
              <a:t>Estate </a:t>
            </a:r>
            <a:r>
              <a:rPr sz="2000" b="1" spc="-5" dirty="0">
                <a:solidFill>
                  <a:schemeClr val="tx1"/>
                </a:solidFill>
              </a:rPr>
              <a:t>(Kawasan </a:t>
            </a:r>
            <a:r>
              <a:rPr sz="2000" b="1" dirty="0">
                <a:solidFill>
                  <a:schemeClr val="tx1"/>
                </a:solidFill>
              </a:rPr>
              <a:t>Sentra </a:t>
            </a:r>
            <a:r>
              <a:rPr sz="2000" b="1" spc="-5" dirty="0">
                <a:solidFill>
                  <a:schemeClr val="tx1"/>
                </a:solidFill>
              </a:rPr>
              <a:t>Produksi</a:t>
            </a:r>
            <a:r>
              <a:rPr sz="2000" b="1" spc="10" dirty="0">
                <a:solidFill>
                  <a:schemeClr val="tx1"/>
                </a:solidFill>
              </a:rPr>
              <a:t> </a:t>
            </a:r>
            <a:r>
              <a:rPr sz="2000" b="1" spc="-10" dirty="0">
                <a:solidFill>
                  <a:schemeClr val="tx1"/>
                </a:solidFill>
              </a:rPr>
              <a:t>Pangan)</a:t>
            </a:r>
            <a:endParaRPr sz="2000" b="1" dirty="0">
              <a:solidFill>
                <a:schemeClr val="tx1"/>
              </a:solidFill>
              <a:latin typeface="Segoe UI"/>
              <a:cs typeface="Segoe U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74187" y="2084736"/>
            <a:ext cx="3171452" cy="113704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295400" y="2255532"/>
            <a:ext cx="2127504" cy="85647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18388" y="2081783"/>
            <a:ext cx="3088005" cy="1062355"/>
          </a:xfrm>
          <a:custGeom>
            <a:avLst/>
            <a:gdLst/>
            <a:ahLst/>
            <a:cxnLst/>
            <a:rect l="l" t="t" r="r" b="b"/>
            <a:pathLst>
              <a:path w="3088004" h="1062355">
                <a:moveTo>
                  <a:pt x="0" y="1062227"/>
                </a:moveTo>
                <a:lnTo>
                  <a:pt x="3087624" y="1062227"/>
                </a:lnTo>
                <a:lnTo>
                  <a:pt x="3087624" y="0"/>
                </a:lnTo>
                <a:lnTo>
                  <a:pt x="0" y="0"/>
                </a:lnTo>
                <a:lnTo>
                  <a:pt x="0" y="10622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473200" y="2320797"/>
            <a:ext cx="17767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9539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Segoe UI"/>
                <a:cs typeface="Segoe UI"/>
              </a:rPr>
              <a:t>Mengantisipasi</a:t>
            </a:r>
            <a:endParaRPr sz="18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latin typeface="Segoe UI"/>
                <a:cs typeface="Segoe UI"/>
              </a:rPr>
              <a:t>perubahan</a:t>
            </a:r>
            <a:r>
              <a:rPr sz="1800" b="1" spc="-105" dirty="0">
                <a:latin typeface="Segoe UI"/>
                <a:cs typeface="Segoe UI"/>
              </a:rPr>
              <a:t> </a:t>
            </a:r>
            <a:r>
              <a:rPr sz="1800" b="1" dirty="0">
                <a:latin typeface="Segoe UI"/>
                <a:cs typeface="Segoe UI"/>
              </a:rPr>
              <a:t>iklim</a:t>
            </a:r>
            <a:endParaRPr sz="1800">
              <a:latin typeface="Segoe UI"/>
              <a:cs typeface="Segoe U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702563" y="2051304"/>
            <a:ext cx="216408" cy="237744"/>
          </a:xfrm>
          <a:prstGeom prst="rect">
            <a:avLst/>
          </a:prstGeom>
          <a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746556" y="2046477"/>
            <a:ext cx="1282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Segoe UI"/>
                <a:cs typeface="Segoe UI"/>
              </a:rPr>
              <a:t>2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774187" y="3320700"/>
            <a:ext cx="3171452" cy="113704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55547" y="3354323"/>
            <a:ext cx="2868167" cy="113080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18388" y="3317747"/>
            <a:ext cx="3088005" cy="1062355"/>
          </a:xfrm>
          <a:custGeom>
            <a:avLst/>
            <a:gdLst/>
            <a:ahLst/>
            <a:cxnLst/>
            <a:rect l="l" t="t" r="r" b="b"/>
            <a:pathLst>
              <a:path w="3088004" h="1062354">
                <a:moveTo>
                  <a:pt x="0" y="1062227"/>
                </a:moveTo>
                <a:lnTo>
                  <a:pt x="3087624" y="1062227"/>
                </a:lnTo>
                <a:lnTo>
                  <a:pt x="3087624" y="0"/>
                </a:lnTo>
                <a:lnTo>
                  <a:pt x="0" y="0"/>
                </a:lnTo>
                <a:lnTo>
                  <a:pt x="0" y="10622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1133347" y="3419982"/>
            <a:ext cx="245491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175"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Segoe UI"/>
                <a:cs typeface="Segoe UI"/>
              </a:rPr>
              <a:t>Mengurangi  </a:t>
            </a:r>
            <a:r>
              <a:rPr sz="1800" b="1" spc="-5" dirty="0">
                <a:latin typeface="Segoe UI"/>
                <a:cs typeface="Segoe UI"/>
              </a:rPr>
              <a:t>ketergantungan</a:t>
            </a:r>
            <a:r>
              <a:rPr sz="1800" b="1" spc="-105" dirty="0">
                <a:latin typeface="Segoe UI"/>
                <a:cs typeface="Segoe UI"/>
              </a:rPr>
              <a:t> </a:t>
            </a:r>
            <a:r>
              <a:rPr sz="1800" b="1" spc="-5" dirty="0">
                <a:latin typeface="Segoe UI"/>
                <a:cs typeface="Segoe UI"/>
              </a:rPr>
              <a:t>impor  pangan</a:t>
            </a:r>
            <a:endParaRPr sz="1800">
              <a:latin typeface="Segoe UI"/>
              <a:cs typeface="Segoe U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702563" y="3287267"/>
            <a:ext cx="216408" cy="237744"/>
          </a:xfrm>
          <a:prstGeom prst="rect">
            <a:avLst/>
          </a:prstGeom>
          <a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746556" y="3282518"/>
            <a:ext cx="12827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Segoe UI"/>
                <a:cs typeface="Segoe UI"/>
              </a:rPr>
              <a:t>3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9838943" y="1796795"/>
            <a:ext cx="1133475" cy="795020"/>
          </a:xfrm>
          <a:custGeom>
            <a:avLst/>
            <a:gdLst/>
            <a:ahLst/>
            <a:cxnLst/>
            <a:rect l="l" t="t" r="r" b="b"/>
            <a:pathLst>
              <a:path w="1133475" h="795019">
                <a:moveTo>
                  <a:pt x="0" y="0"/>
                </a:moveTo>
                <a:lnTo>
                  <a:pt x="1132966" y="794765"/>
                </a:lnTo>
              </a:path>
            </a:pathLst>
          </a:custGeom>
          <a:ln w="6096">
            <a:solidFill>
              <a:srgbClr val="E7C6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9162288" y="1796795"/>
            <a:ext cx="677545" cy="1927225"/>
          </a:xfrm>
          <a:custGeom>
            <a:avLst/>
            <a:gdLst/>
            <a:ahLst/>
            <a:cxnLst/>
            <a:rect l="l" t="t" r="r" b="b"/>
            <a:pathLst>
              <a:path w="677545" h="1927225">
                <a:moveTo>
                  <a:pt x="677290" y="0"/>
                </a:moveTo>
                <a:lnTo>
                  <a:pt x="0" y="1926716"/>
                </a:lnTo>
              </a:path>
            </a:pathLst>
          </a:custGeom>
          <a:ln w="6096">
            <a:solidFill>
              <a:srgbClr val="E7C6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993891" y="1796795"/>
            <a:ext cx="3845560" cy="1125220"/>
          </a:xfrm>
          <a:custGeom>
            <a:avLst/>
            <a:gdLst/>
            <a:ahLst/>
            <a:cxnLst/>
            <a:rect l="l" t="t" r="r" b="b"/>
            <a:pathLst>
              <a:path w="3845559" h="1125220">
                <a:moveTo>
                  <a:pt x="3845433" y="0"/>
                </a:moveTo>
                <a:lnTo>
                  <a:pt x="0" y="1125219"/>
                </a:lnTo>
              </a:path>
            </a:pathLst>
          </a:custGeom>
          <a:ln w="6096">
            <a:solidFill>
              <a:srgbClr val="E7C6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10507726" y="2766822"/>
            <a:ext cx="54165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35" dirty="0">
                <a:latin typeface="Segoe UI"/>
                <a:cs typeface="Segoe UI"/>
              </a:rPr>
              <a:t>P</a:t>
            </a:r>
            <a:r>
              <a:rPr sz="1400" b="1" spc="-5" dirty="0">
                <a:latin typeface="Segoe UI"/>
                <a:cs typeface="Segoe UI"/>
              </a:rPr>
              <a:t>a</a:t>
            </a:r>
            <a:r>
              <a:rPr sz="1400" b="1" dirty="0">
                <a:latin typeface="Segoe UI"/>
                <a:cs typeface="Segoe UI"/>
              </a:rPr>
              <a:t>pua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8332723" y="3965194"/>
            <a:ext cx="3784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latin typeface="Segoe UI"/>
                <a:cs typeface="Segoe UI"/>
              </a:rPr>
              <a:t>N</a:t>
            </a:r>
            <a:r>
              <a:rPr sz="1400" b="1" spc="25" dirty="0">
                <a:latin typeface="Segoe UI"/>
                <a:cs typeface="Segoe UI"/>
              </a:rPr>
              <a:t>T</a:t>
            </a:r>
            <a:r>
              <a:rPr sz="1400" b="1" dirty="0">
                <a:latin typeface="Segoe UI"/>
                <a:cs typeface="Segoe UI"/>
              </a:rPr>
              <a:t>T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976618" y="2669539"/>
            <a:ext cx="6724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Segoe UI"/>
                <a:cs typeface="Segoe UI"/>
              </a:rPr>
              <a:t>Kalteng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635753" y="1997456"/>
            <a:ext cx="5746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Segoe UI"/>
                <a:cs typeface="Segoe UI"/>
              </a:rPr>
              <a:t>Sumut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5357621" y="2914269"/>
            <a:ext cx="6223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Segoe UI"/>
                <a:cs typeface="Segoe UI"/>
              </a:rPr>
              <a:t>Sum</a:t>
            </a:r>
            <a:r>
              <a:rPr sz="1400" b="1" spc="-10" dirty="0">
                <a:latin typeface="Segoe UI"/>
                <a:cs typeface="Segoe UI"/>
              </a:rPr>
              <a:t>s</a:t>
            </a:r>
            <a:r>
              <a:rPr sz="1400" b="1" dirty="0">
                <a:latin typeface="Segoe UI"/>
                <a:cs typeface="Segoe UI"/>
              </a:rPr>
              <a:t>el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7777353" y="4443476"/>
            <a:ext cx="421703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00508F"/>
                </a:solidFill>
                <a:latin typeface="Segoe UI"/>
                <a:cs typeface="Segoe UI"/>
              </a:rPr>
              <a:t>Sumber: </a:t>
            </a:r>
            <a:r>
              <a:rPr sz="1050" b="1" spc="-5" dirty="0">
                <a:solidFill>
                  <a:srgbClr val="00508F"/>
                </a:solidFill>
                <a:latin typeface="Segoe UI"/>
                <a:cs typeface="Segoe UI"/>
              </a:rPr>
              <a:t>Arahan Presiden dalam Ratas Kabinet, </a:t>
            </a:r>
            <a:r>
              <a:rPr sz="1050" b="1" dirty="0">
                <a:solidFill>
                  <a:srgbClr val="00508F"/>
                </a:solidFill>
                <a:latin typeface="Segoe UI"/>
                <a:cs typeface="Segoe UI"/>
              </a:rPr>
              <a:t>23 September</a:t>
            </a:r>
            <a:r>
              <a:rPr sz="1050" b="1" spc="-135" dirty="0">
                <a:solidFill>
                  <a:srgbClr val="00508F"/>
                </a:solidFill>
                <a:latin typeface="Segoe UI"/>
                <a:cs typeface="Segoe UI"/>
              </a:rPr>
              <a:t> </a:t>
            </a:r>
            <a:r>
              <a:rPr sz="1050" b="1" dirty="0">
                <a:solidFill>
                  <a:srgbClr val="00508F"/>
                </a:solidFill>
                <a:latin typeface="Segoe UI"/>
                <a:cs typeface="Segoe UI"/>
              </a:rPr>
              <a:t>2020</a:t>
            </a:r>
            <a:endParaRPr sz="1050">
              <a:latin typeface="Segoe UI"/>
              <a:cs typeface="Segoe U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3983735" y="3989832"/>
            <a:ext cx="3368040" cy="600710"/>
          </a:xfrm>
          <a:custGeom>
            <a:avLst/>
            <a:gdLst/>
            <a:ahLst/>
            <a:cxnLst/>
            <a:rect l="l" t="t" r="r" b="b"/>
            <a:pathLst>
              <a:path w="3368040" h="600710">
                <a:moveTo>
                  <a:pt x="0" y="600456"/>
                </a:moveTo>
                <a:lnTo>
                  <a:pt x="3368040" y="600456"/>
                </a:lnTo>
                <a:lnTo>
                  <a:pt x="3368040" y="0"/>
                </a:lnTo>
                <a:lnTo>
                  <a:pt x="0" y="0"/>
                </a:lnTo>
                <a:lnTo>
                  <a:pt x="0" y="600456"/>
                </a:lnTo>
                <a:close/>
              </a:path>
            </a:pathLst>
          </a:custGeom>
          <a:solidFill>
            <a:srgbClr val="E1EF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4048505" y="4105783"/>
            <a:ext cx="164592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i="1" spc="-5" dirty="0">
                <a:latin typeface="Segoe UI"/>
                <a:cs typeface="Segoe UI"/>
              </a:rPr>
              <a:t>On-Going</a:t>
            </a:r>
            <a:endParaRPr sz="11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sz="1100" b="1" dirty="0">
                <a:latin typeface="Segoe UI"/>
                <a:cs typeface="Segoe UI"/>
              </a:rPr>
              <a:t>Rencana</a:t>
            </a:r>
            <a:r>
              <a:rPr sz="1100" b="1" spc="-110" dirty="0">
                <a:latin typeface="Segoe UI"/>
                <a:cs typeface="Segoe UI"/>
              </a:rPr>
              <a:t> </a:t>
            </a:r>
            <a:r>
              <a:rPr sz="1100" b="1" dirty="0">
                <a:latin typeface="Segoe UI"/>
                <a:cs typeface="Segoe UI"/>
              </a:rPr>
              <a:t>Pengembangan</a:t>
            </a:r>
            <a:endParaRPr sz="1100">
              <a:latin typeface="Segoe UI"/>
              <a:cs typeface="Segoe U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5877305" y="4105783"/>
            <a:ext cx="140906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Segoe UI"/>
                <a:cs typeface="Segoe UI"/>
              </a:rPr>
              <a:t>: Sumut dan</a:t>
            </a:r>
            <a:r>
              <a:rPr sz="1100" b="1" spc="-120" dirty="0">
                <a:latin typeface="Segoe UI"/>
                <a:cs typeface="Segoe UI"/>
              </a:rPr>
              <a:t> </a:t>
            </a:r>
            <a:r>
              <a:rPr sz="1100" b="1" dirty="0">
                <a:latin typeface="Segoe UI"/>
                <a:cs typeface="Segoe UI"/>
              </a:rPr>
              <a:t>Kalteng</a:t>
            </a:r>
            <a:endParaRPr sz="11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sz="1100" b="1" dirty="0">
                <a:latin typeface="Segoe UI"/>
                <a:cs typeface="Segoe UI"/>
              </a:rPr>
              <a:t>: Sumsel, NTT,</a:t>
            </a:r>
            <a:r>
              <a:rPr sz="1100" b="1" spc="-75" dirty="0">
                <a:latin typeface="Segoe UI"/>
                <a:cs typeface="Segoe UI"/>
              </a:rPr>
              <a:t> </a:t>
            </a:r>
            <a:r>
              <a:rPr sz="1100" b="1" dirty="0">
                <a:latin typeface="Segoe UI"/>
                <a:cs typeface="Segoe UI"/>
              </a:rPr>
              <a:t>Papua</a:t>
            </a:r>
            <a:endParaRPr sz="110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004553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/>
          <p:cNvSpPr txBox="1">
            <a:spLocks/>
          </p:cNvSpPr>
          <p:nvPr/>
        </p:nvSpPr>
        <p:spPr>
          <a:xfrm>
            <a:off x="0" y="314325"/>
            <a:ext cx="12192000" cy="693738"/>
          </a:xfrm>
          <a:prstGeom prst="rect">
            <a:avLst/>
          </a:prstGeom>
        </p:spPr>
        <p:txBody>
          <a:bodyPr lIns="0" tIns="12700" rIns="0" bIns="0" anchor="ctr">
            <a:spAutoFit/>
          </a:bodyPr>
          <a:lstStyle/>
          <a:p>
            <a:pPr marL="327025" indent="-314325" algn="ctr" fontAlgn="base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LUAS LAHAN POTENSIAL PENGEMBANGAN </a:t>
            </a:r>
            <a:r>
              <a:rPr lang="en-US" sz="2400" b="1" i="1" dirty="0" smtClean="0">
                <a:solidFill>
                  <a:srgbClr val="00000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FOOD </a:t>
            </a:r>
            <a:r>
              <a:rPr lang="en-US" sz="2400" b="1" i="1" dirty="0">
                <a:solidFill>
                  <a:srgbClr val="00000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ESTATE  </a:t>
            </a:r>
          </a:p>
          <a:p>
            <a:pPr marL="327025" indent="-314325" algn="ctr" fontAlgn="base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PROPINSI KALIMANTAN TENGAH</a:t>
            </a:r>
            <a:endParaRPr lang="en-US" sz="2400" b="1" dirty="0">
              <a:solidFill>
                <a:srgbClr val="000000"/>
              </a:solidFill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100355" name="Group 3"/>
          <p:cNvGrpSpPr>
            <a:grpSpLocks/>
          </p:cNvGrpSpPr>
          <p:nvPr/>
        </p:nvGrpSpPr>
        <p:grpSpPr bwMode="auto">
          <a:xfrm>
            <a:off x="1577975" y="1295400"/>
            <a:ext cx="8796338" cy="4854575"/>
            <a:chOff x="2662338" y="2765384"/>
            <a:chExt cx="4665725" cy="3765043"/>
          </a:xfrm>
        </p:grpSpPr>
        <p:sp>
          <p:nvSpPr>
            <p:cNvPr id="5" name="object 10"/>
            <p:cNvSpPr/>
            <p:nvPr/>
          </p:nvSpPr>
          <p:spPr>
            <a:xfrm>
              <a:off x="4379885" y="2765384"/>
              <a:ext cx="1636014" cy="770382"/>
            </a:xfrm>
            <a:prstGeom prst="roundRect">
              <a:avLst/>
            </a:prstGeom>
            <a:solidFill>
              <a:srgbClr val="2A3F67"/>
            </a:solidFill>
            <a:ln w="28575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lIns="0" tIns="0" rIns="0" bIns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" name="object 11"/>
            <p:cNvSpPr txBox="1"/>
            <p:nvPr/>
          </p:nvSpPr>
          <p:spPr>
            <a:xfrm>
              <a:off x="4380093" y="2890968"/>
              <a:ext cx="1636077" cy="546658"/>
            </a:xfrm>
            <a:prstGeom prst="rect">
              <a:avLst/>
            </a:prstGeom>
          </p:spPr>
          <p:txBody>
            <a:bodyPr lIns="0" tIns="48895" rIns="0" bIns="0">
              <a:spAutoFit/>
            </a:bodyPr>
            <a:lstStyle/>
            <a:p>
              <a:pPr marL="12700" algn="ctr">
                <a:spcBef>
                  <a:spcPts val="385"/>
                </a:spcBef>
                <a:defRPr/>
              </a:pPr>
              <a:r>
                <a:rPr sz="2000" b="1" dirty="0">
                  <a:solidFill>
                    <a:srgbClr val="FFFFFF"/>
                  </a:solidFill>
                  <a:latin typeface="Arial" pitchFamily="34" charset="0"/>
                  <a:cs typeface="Arial" panose="020B0604020202020204" pitchFamily="34" charset="0"/>
                </a:rPr>
                <a:t>LUAS</a:t>
              </a:r>
              <a:r>
                <a:rPr sz="2000" b="1" spc="-90" dirty="0">
                  <a:solidFill>
                    <a:srgbClr val="FFFFFF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sz="2000" b="1" dirty="0">
                  <a:solidFill>
                    <a:srgbClr val="FFFFFF"/>
                  </a:solidFill>
                  <a:latin typeface="Arial" pitchFamily="34" charset="0"/>
                  <a:cs typeface="Arial" panose="020B0604020202020204" pitchFamily="34" charset="0"/>
                </a:rPr>
                <a:t>POTENSIAL</a:t>
              </a:r>
              <a:endParaRPr sz="2000" b="1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endParaRPr>
            </a:p>
            <a:p>
              <a:pPr marL="123825" algn="ctr">
                <a:spcBef>
                  <a:spcPts val="300"/>
                </a:spcBef>
                <a:defRPr/>
              </a:pPr>
              <a:r>
                <a:rPr lang="en-US" sz="2000" b="1" dirty="0">
                  <a:solidFill>
                    <a:srgbClr val="FFFFFF"/>
                  </a:solidFill>
                  <a:latin typeface="Arial" pitchFamily="34" charset="0"/>
                  <a:cs typeface="Arial" panose="020B0604020202020204" pitchFamily="34" charset="0"/>
                </a:rPr>
                <a:t>164.598</a:t>
              </a:r>
              <a:r>
                <a:rPr sz="2000" b="1" spc="-65" dirty="0">
                  <a:solidFill>
                    <a:srgbClr val="FFFFFF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sz="2000" b="1" dirty="0">
                  <a:solidFill>
                    <a:srgbClr val="FFFFFF"/>
                  </a:solidFill>
                  <a:latin typeface="Arial" pitchFamily="34" charset="0"/>
                  <a:cs typeface="Arial" panose="020B0604020202020204" pitchFamily="34" charset="0"/>
                </a:rPr>
                <a:t>Ha</a:t>
              </a:r>
              <a:endParaRPr sz="2000" b="1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bject 12"/>
            <p:cNvSpPr/>
            <p:nvPr/>
          </p:nvSpPr>
          <p:spPr>
            <a:xfrm>
              <a:off x="3174402" y="3774260"/>
              <a:ext cx="1780794" cy="770394"/>
            </a:xfrm>
            <a:prstGeom prst="roundRect">
              <a:avLst/>
            </a:prstGeom>
            <a:solidFill>
              <a:srgbClr val="2C4065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lIns="0" tIns="0" rIns="0" bIns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13"/>
            <p:cNvSpPr txBox="1"/>
            <p:nvPr/>
          </p:nvSpPr>
          <p:spPr>
            <a:xfrm>
              <a:off x="3162508" y="3893173"/>
              <a:ext cx="1777540" cy="499872"/>
            </a:xfrm>
            <a:prstGeom prst="rect">
              <a:avLst/>
            </a:prstGeom>
          </p:spPr>
          <p:txBody>
            <a:bodyPr lIns="0" tIns="48895" rIns="0" bIns="0">
              <a:spAutoFit/>
            </a:bodyPr>
            <a:lstStyle/>
            <a:p>
              <a:pPr marL="12700" algn="ctr">
                <a:spcBef>
                  <a:spcPts val="385"/>
                </a:spcBef>
                <a:defRPr/>
              </a:pPr>
              <a:r>
                <a:rPr dirty="0">
                  <a:solidFill>
                    <a:srgbClr val="FFFFFF"/>
                  </a:solidFill>
                  <a:latin typeface="Arial" pitchFamily="34" charset="0"/>
                  <a:cs typeface="Arial" panose="020B0604020202020204" pitchFamily="34" charset="0"/>
                </a:rPr>
                <a:t>LUAS</a:t>
              </a:r>
              <a:r>
                <a:rPr spc="-60" dirty="0">
                  <a:solidFill>
                    <a:srgbClr val="FFFFFF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spc="-5" dirty="0">
                  <a:solidFill>
                    <a:srgbClr val="FFFFFF"/>
                  </a:solidFill>
                  <a:latin typeface="Arial" pitchFamily="34" charset="0"/>
                  <a:cs typeface="Arial" panose="020B0604020202020204" pitchFamily="34" charset="0"/>
                </a:rPr>
                <a:t>FUNGSIONAL</a:t>
              </a:r>
              <a:endParaRPr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endParaRPr>
            </a:p>
            <a:p>
              <a:pPr marL="222885" algn="ctr">
                <a:spcBef>
                  <a:spcPts val="305"/>
                </a:spcBef>
                <a:defRPr/>
              </a:pPr>
              <a:r>
                <a:rPr lang="en-US" b="1" dirty="0">
                  <a:solidFill>
                    <a:srgbClr val="FFFFFF"/>
                  </a:solidFill>
                  <a:latin typeface="Arial" pitchFamily="34" charset="0"/>
                  <a:cs typeface="Arial" panose="020B0604020202020204" pitchFamily="34" charset="0"/>
                </a:rPr>
                <a:t>85.456</a:t>
              </a:r>
              <a:r>
                <a:rPr b="1" spc="-50" dirty="0">
                  <a:solidFill>
                    <a:srgbClr val="FFFFFF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b="1" dirty="0">
                  <a:solidFill>
                    <a:srgbClr val="FFFFFF"/>
                  </a:solidFill>
                  <a:latin typeface="Arial" pitchFamily="34" charset="0"/>
                  <a:cs typeface="Arial" panose="020B0604020202020204" pitchFamily="34" charset="0"/>
                </a:rPr>
                <a:t>Ha</a:t>
              </a:r>
              <a:endParaRPr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bject 14"/>
            <p:cNvSpPr/>
            <p:nvPr/>
          </p:nvSpPr>
          <p:spPr>
            <a:xfrm>
              <a:off x="5542698" y="3774260"/>
              <a:ext cx="1780793" cy="778014"/>
            </a:xfrm>
            <a:prstGeom prst="roundRect">
              <a:avLst/>
            </a:prstGeom>
            <a:solidFill>
              <a:srgbClr val="2C4065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lIns="0" tIns="0" rIns="0" bIns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5"/>
            <p:cNvSpPr txBox="1"/>
            <p:nvPr/>
          </p:nvSpPr>
          <p:spPr>
            <a:xfrm>
              <a:off x="5547155" y="3856237"/>
              <a:ext cx="1780908" cy="685785"/>
            </a:xfrm>
            <a:prstGeom prst="rect">
              <a:avLst/>
            </a:prstGeom>
          </p:spPr>
          <p:txBody>
            <a:bodyPr lIns="0" tIns="13335" rIns="0" bIns="0">
              <a:spAutoFit/>
            </a:bodyPr>
            <a:lstStyle/>
            <a:p>
              <a:pPr algn="ctr">
                <a:spcBef>
                  <a:spcPts val="105"/>
                </a:spcBef>
                <a:defRPr/>
              </a:pPr>
              <a:r>
                <a:rPr spc="-5" dirty="0">
                  <a:solidFill>
                    <a:srgbClr val="FFFFFF"/>
                  </a:solidFill>
                  <a:latin typeface="Arial" pitchFamily="34" charset="0"/>
                  <a:cs typeface="Arial" panose="020B0604020202020204" pitchFamily="34" charset="0"/>
                </a:rPr>
                <a:t>SISA</a:t>
              </a:r>
              <a:endParaRPr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dirty="0">
                  <a:solidFill>
                    <a:srgbClr val="FFFFFF"/>
                  </a:solidFill>
                  <a:latin typeface="Arial" pitchFamily="34" charset="0"/>
                  <a:cs typeface="Arial" panose="020B0604020202020204" pitchFamily="34" charset="0"/>
                </a:rPr>
                <a:t>LUAS</a:t>
              </a:r>
              <a:r>
                <a:rPr spc="-60" dirty="0">
                  <a:solidFill>
                    <a:srgbClr val="FFFFFF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spc="-5" dirty="0">
                  <a:solidFill>
                    <a:srgbClr val="FFFFFF"/>
                  </a:solidFill>
                  <a:latin typeface="Arial" pitchFamily="34" charset="0"/>
                  <a:cs typeface="Arial" panose="020B0604020202020204" pitchFamily="34" charset="0"/>
                </a:rPr>
                <a:t>FUNGSIONAL</a:t>
              </a:r>
              <a:endParaRPr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endParaRPr>
            </a:p>
            <a:p>
              <a:pPr marL="222885" algn="ctr">
                <a:spcBef>
                  <a:spcPts val="295"/>
                </a:spcBef>
                <a:defRPr/>
              </a:pPr>
              <a:r>
                <a:rPr lang="en-US" b="1" dirty="0">
                  <a:solidFill>
                    <a:srgbClr val="FFFFFF"/>
                  </a:solidFill>
                  <a:latin typeface="Arial" pitchFamily="34" charset="0"/>
                  <a:cs typeface="Arial" panose="020B0604020202020204" pitchFamily="34" charset="0"/>
                </a:rPr>
                <a:t>79.142</a:t>
              </a:r>
              <a:r>
                <a:rPr b="1" spc="-50" dirty="0">
                  <a:solidFill>
                    <a:srgbClr val="FFFFFF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b="1" dirty="0">
                  <a:solidFill>
                    <a:srgbClr val="FFFFFF"/>
                  </a:solidFill>
                  <a:latin typeface="Arial" pitchFamily="34" charset="0"/>
                  <a:cs typeface="Arial" panose="020B0604020202020204" pitchFamily="34" charset="0"/>
                </a:rPr>
                <a:t>Ha</a:t>
              </a:r>
              <a:endParaRPr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bject 16"/>
            <p:cNvSpPr/>
            <p:nvPr/>
          </p:nvSpPr>
          <p:spPr>
            <a:xfrm>
              <a:off x="2662338" y="4812104"/>
              <a:ext cx="1465325" cy="785634"/>
            </a:xfrm>
            <a:prstGeom prst="roundRect">
              <a:avLst/>
            </a:prstGeom>
            <a:solidFill>
              <a:srgbClr val="2C4065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lIns="0" tIns="0" rIns="0" bIns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7"/>
            <p:cNvSpPr txBox="1"/>
            <p:nvPr/>
          </p:nvSpPr>
          <p:spPr>
            <a:xfrm>
              <a:off x="2662338" y="4901535"/>
              <a:ext cx="1465144" cy="636536"/>
            </a:xfrm>
            <a:prstGeom prst="rect">
              <a:avLst/>
            </a:prstGeom>
          </p:spPr>
          <p:txBody>
            <a:bodyPr lIns="0" tIns="13335" rIns="0" bIns="0">
              <a:spAutoFit/>
            </a:bodyPr>
            <a:lstStyle/>
            <a:p>
              <a:pPr marL="12700" indent="79375" algn="ctr" fontAlgn="base">
                <a:spcBef>
                  <a:spcPts val="100"/>
                </a:spcBef>
                <a:spcAft>
                  <a:spcPct val="0"/>
                </a:spcAft>
              </a:pPr>
              <a:r>
                <a:rPr lang="id-ID" sz="1600">
                  <a:solidFill>
                    <a:srgbClr val="FFFFFF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REHABILITASI  DAERAH IRIGASI</a:t>
              </a:r>
              <a:endParaRPr lang="id-ID" sz="160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  <a:p>
              <a:pPr marL="12700" indent="79375" algn="ctr" fontAlgn="base">
                <a:spcBef>
                  <a:spcPts val="30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FFFFFF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57.141</a:t>
              </a:r>
              <a:r>
                <a:rPr lang="id-ID" sz="1600" b="1">
                  <a:solidFill>
                    <a:srgbClr val="FFFFFF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 Ha</a:t>
              </a:r>
              <a:endParaRPr lang="id-ID" sz="160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  <p:sp>
          <p:nvSpPr>
            <p:cNvPr id="13" name="object 18"/>
            <p:cNvSpPr/>
            <p:nvPr/>
          </p:nvSpPr>
          <p:spPr>
            <a:xfrm>
              <a:off x="4165002" y="4812104"/>
              <a:ext cx="1142238" cy="785634"/>
            </a:xfrm>
            <a:prstGeom prst="roundRect">
              <a:avLst/>
            </a:prstGeom>
            <a:solidFill>
              <a:srgbClr val="2C4065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lIns="0" tIns="0" rIns="0" bIns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" name="object 19"/>
            <p:cNvSpPr txBox="1"/>
            <p:nvPr/>
          </p:nvSpPr>
          <p:spPr>
            <a:xfrm>
              <a:off x="4165374" y="4901535"/>
              <a:ext cx="1141802" cy="636536"/>
            </a:xfrm>
            <a:prstGeom prst="rect">
              <a:avLst/>
            </a:prstGeom>
          </p:spPr>
          <p:txBody>
            <a:bodyPr lIns="0" tIns="13335" rIns="0" bIns="0">
              <a:spAutoFit/>
            </a:bodyPr>
            <a:lstStyle/>
            <a:p>
              <a:pPr marL="12700" indent="136525" algn="ctr" fontAlgn="base">
                <a:spcBef>
                  <a:spcPts val="100"/>
                </a:spcBef>
                <a:spcAft>
                  <a:spcPct val="0"/>
                </a:spcAft>
              </a:pPr>
              <a:r>
                <a:rPr lang="id-ID" sz="1600">
                  <a:solidFill>
                    <a:srgbClr val="FFFFFF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KONDISI  IRIGASI BAIK</a:t>
              </a:r>
              <a:endParaRPr lang="id-ID" sz="160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  <a:p>
              <a:pPr marL="12700" indent="136525" algn="ctr" fontAlgn="base">
                <a:spcBef>
                  <a:spcPts val="30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FFFFFF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28.315 </a:t>
              </a:r>
              <a:r>
                <a:rPr lang="id-ID" sz="1600" b="1">
                  <a:solidFill>
                    <a:srgbClr val="FFFFFF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Ha</a:t>
              </a:r>
              <a:endParaRPr lang="id-ID" sz="160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  <p:sp>
          <p:nvSpPr>
            <p:cNvPr id="15" name="object 20"/>
            <p:cNvSpPr/>
            <p:nvPr/>
          </p:nvSpPr>
          <p:spPr>
            <a:xfrm>
              <a:off x="2965614" y="6016077"/>
              <a:ext cx="2198370" cy="514350"/>
            </a:xfrm>
            <a:prstGeom prst="roundRect">
              <a:avLst/>
            </a:prstGeom>
            <a:solidFill>
              <a:srgbClr val="FB090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lIns="0" tIns="0" rIns="0" bIns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" name="object 21"/>
            <p:cNvSpPr txBox="1"/>
            <p:nvPr/>
          </p:nvSpPr>
          <p:spPr>
            <a:xfrm>
              <a:off x="3499322" y="6148752"/>
              <a:ext cx="1134224" cy="248705"/>
            </a:xfrm>
            <a:prstGeom prst="rect">
              <a:avLst/>
            </a:prstGeom>
          </p:spPr>
          <p:txBody>
            <a:bodyPr lIns="0" tIns="12700" rIns="0" bIns="0">
              <a:spAutoFit/>
            </a:bodyPr>
            <a:lstStyle/>
            <a:p>
              <a:pPr marL="12700" algn="ctr">
                <a:spcBef>
                  <a:spcPts val="100"/>
                </a:spcBef>
                <a:defRPr/>
              </a:pPr>
              <a:r>
                <a:rPr sz="2000" b="1" spc="-5" dirty="0">
                  <a:solidFill>
                    <a:srgbClr val="FFFFFF"/>
                  </a:solidFill>
                  <a:latin typeface="Arial" pitchFamily="34" charset="0"/>
                  <a:cs typeface="Arial" panose="020B0604020202020204" pitchFamily="34" charset="0"/>
                </a:rPr>
                <a:t>INTENSIFIKASI</a:t>
              </a:r>
              <a:endParaRPr sz="20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bject 22"/>
            <p:cNvSpPr/>
            <p:nvPr/>
          </p:nvSpPr>
          <p:spPr>
            <a:xfrm>
              <a:off x="5542698" y="4719140"/>
              <a:ext cx="1780793" cy="848118"/>
            </a:xfrm>
            <a:prstGeom prst="roundRect">
              <a:avLst/>
            </a:prstGeom>
            <a:solidFill>
              <a:srgbClr val="2C4065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lIns="0" tIns="0" rIns="0" bIns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" name="object 23"/>
            <p:cNvSpPr txBox="1"/>
            <p:nvPr/>
          </p:nvSpPr>
          <p:spPr>
            <a:xfrm>
              <a:off x="5542945" y="4838743"/>
              <a:ext cx="1785118" cy="637767"/>
            </a:xfrm>
            <a:prstGeom prst="rect">
              <a:avLst/>
            </a:prstGeom>
          </p:spPr>
          <p:txBody>
            <a:bodyPr lIns="0" tIns="13335" rIns="0" bIns="0">
              <a:spAutoFit/>
            </a:bodyPr>
            <a:lstStyle/>
            <a:p>
              <a:pPr marL="282575" indent="-271463" algn="ctr" fontAlgn="base">
                <a:spcBef>
                  <a:spcPts val="100"/>
                </a:spcBef>
                <a:spcAft>
                  <a:spcPct val="0"/>
                </a:spcAft>
              </a:pPr>
              <a:r>
                <a:rPr lang="id-ID" sz="1600">
                  <a:solidFill>
                    <a:srgbClr val="FFFFFF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PENINGKATAN IRIGASI </a:t>
              </a:r>
              <a:endParaRPr lang="en-US" sz="1600">
                <a:solidFill>
                  <a:srgbClr val="FFFFFF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  <a:p>
              <a:pPr marL="282575" indent="-271463" algn="ctr" fontAlgn="base">
                <a:spcBef>
                  <a:spcPts val="100"/>
                </a:spcBef>
                <a:spcAft>
                  <a:spcPct val="0"/>
                </a:spcAft>
              </a:pPr>
              <a:r>
                <a:rPr lang="id-ID" sz="1600">
                  <a:solidFill>
                    <a:srgbClr val="FFFFFF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 (2021 – 2022)</a:t>
              </a:r>
              <a:endParaRPr lang="id-ID" sz="160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  <a:p>
              <a:pPr marL="282575" indent="-271463" algn="ctr" fontAlgn="base">
                <a:spcBef>
                  <a:spcPts val="30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FFFFFF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79.142</a:t>
              </a:r>
              <a:r>
                <a:rPr lang="id-ID" sz="1600" b="1">
                  <a:solidFill>
                    <a:srgbClr val="FFFFFF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 Ha</a:t>
              </a:r>
              <a:endParaRPr lang="id-ID" sz="160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  <p:sp>
          <p:nvSpPr>
            <p:cNvPr id="19" name="object 24"/>
            <p:cNvSpPr/>
            <p:nvPr/>
          </p:nvSpPr>
          <p:spPr>
            <a:xfrm>
              <a:off x="5547271" y="6016077"/>
              <a:ext cx="1776221" cy="514350"/>
            </a:xfrm>
            <a:prstGeom prst="roundRect">
              <a:avLst/>
            </a:prstGeom>
            <a:solidFill>
              <a:srgbClr val="F30808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lIns="0" tIns="0" rIns="0" bIns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" name="object 25"/>
            <p:cNvSpPr txBox="1"/>
            <p:nvPr/>
          </p:nvSpPr>
          <p:spPr>
            <a:xfrm>
              <a:off x="5547155" y="6148752"/>
              <a:ext cx="1776697" cy="248705"/>
            </a:xfrm>
            <a:prstGeom prst="rect">
              <a:avLst/>
            </a:prstGeom>
          </p:spPr>
          <p:txBody>
            <a:bodyPr lIns="0" tIns="12700" rIns="0" bIns="0">
              <a:spAutoFit/>
            </a:bodyPr>
            <a:lstStyle/>
            <a:p>
              <a:pPr marL="12700" algn="ctr">
                <a:spcBef>
                  <a:spcPts val="100"/>
                </a:spcBef>
                <a:defRPr/>
              </a:pPr>
              <a:r>
                <a:rPr sz="2000" b="1" spc="-5" dirty="0">
                  <a:solidFill>
                    <a:srgbClr val="FFFFFF"/>
                  </a:solidFill>
                  <a:latin typeface="Tahoma"/>
                  <a:cs typeface="Tahoma"/>
                </a:rPr>
                <a:t>EKSTENSIFIKASI</a:t>
              </a:r>
              <a:endParaRPr sz="2000" dirty="0">
                <a:solidFill>
                  <a:prstClr val="black"/>
                </a:solidFill>
                <a:latin typeface="Tahoma"/>
                <a:cs typeface="Tahoma"/>
              </a:endParaRPr>
            </a:p>
          </p:txBody>
        </p:sp>
        <p:cxnSp>
          <p:nvCxnSpPr>
            <p:cNvPr id="21" name="Elbow Connector 20"/>
            <p:cNvCxnSpPr/>
            <p:nvPr/>
          </p:nvCxnSpPr>
          <p:spPr>
            <a:xfrm rot="5400000">
              <a:off x="4512629" y="3088664"/>
              <a:ext cx="237624" cy="1132539"/>
            </a:xfrm>
            <a:prstGeom prst="bentConnector3">
              <a:avLst>
                <a:gd name="adj1" fmla="val 36686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/>
            <p:nvPr/>
          </p:nvCxnSpPr>
          <p:spPr>
            <a:xfrm rot="16200000" flipH="1">
              <a:off x="5696532" y="3037300"/>
              <a:ext cx="237624" cy="1235267"/>
            </a:xfrm>
            <a:prstGeom prst="bentConnector3">
              <a:avLst>
                <a:gd name="adj1" fmla="val 37022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lbow Connector 22"/>
            <p:cNvCxnSpPr/>
            <p:nvPr/>
          </p:nvCxnSpPr>
          <p:spPr>
            <a:xfrm rot="5400000">
              <a:off x="3596454" y="4342940"/>
              <a:ext cx="267172" cy="670261"/>
            </a:xfrm>
            <a:prstGeom prst="bentConnector3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lbow Connector 23"/>
            <p:cNvCxnSpPr/>
            <p:nvPr/>
          </p:nvCxnSpPr>
          <p:spPr>
            <a:xfrm rot="16200000" flipH="1">
              <a:off x="4267136" y="4342519"/>
              <a:ext cx="267172" cy="671103"/>
            </a:xfrm>
            <a:prstGeom prst="bentConnector3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6432978" y="4551871"/>
              <a:ext cx="0" cy="16744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3394910" y="5597169"/>
              <a:ext cx="0" cy="45554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4732906" y="5597169"/>
              <a:ext cx="0" cy="45554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6456555" y="5597169"/>
              <a:ext cx="0" cy="45554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935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雷锋PPT网 www.lfppt.com">
            <a:extLst>
              <a:ext uri="{FF2B5EF4-FFF2-40B4-BE49-F238E27FC236}">
                <a16:creationId xmlns="" xmlns:a16="http://schemas.microsoft.com/office/drawing/2014/main" id="{92B9133A-47D1-4E0A-B730-BE82F0D50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96040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 smtClean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TARGET PELAKSANAAN KEGIATAN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 smtClean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INTENSIFIKASI DAN EKSTENSIFIKASI LAHAN</a:t>
            </a:r>
            <a:endParaRPr lang="en-US" altLang="en-US" sz="2400" b="1" dirty="0">
              <a:solidFill>
                <a:srgbClr val="0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="" xmlns:a16="http://schemas.microsoft.com/office/drawing/2014/main" id="{18159F54-85FD-4808-9942-8BD0C3E29CFF}"/>
              </a:ext>
            </a:extLst>
          </p:cNvPr>
          <p:cNvGraphicFramePr>
            <a:graphicFrameLocks noGrp="1"/>
          </p:cNvGraphicFramePr>
          <p:nvPr/>
        </p:nvGraphicFramePr>
        <p:xfrm>
          <a:off x="288925" y="1360488"/>
          <a:ext cx="11741149" cy="2658619"/>
        </p:xfrm>
        <a:graphic>
          <a:graphicData uri="http://schemas.openxmlformats.org/drawingml/2006/table">
            <a:tbl>
              <a:tblPr firstRow="1" bandRow="1"/>
              <a:tblGrid>
                <a:gridCol w="3321990">
                  <a:extLst>
                    <a:ext uri="{9D8B030D-6E8A-4147-A177-3AD203B41FA5}">
                      <a16:colId xmlns="" xmlns:a16="http://schemas.microsoft.com/office/drawing/2014/main" val="3192504591"/>
                    </a:ext>
                  </a:extLst>
                </a:gridCol>
                <a:gridCol w="1517107">
                  <a:extLst>
                    <a:ext uri="{9D8B030D-6E8A-4147-A177-3AD203B41FA5}">
                      <a16:colId xmlns="" xmlns:a16="http://schemas.microsoft.com/office/drawing/2014/main" val="3840222805"/>
                    </a:ext>
                  </a:extLst>
                </a:gridCol>
                <a:gridCol w="1590259">
                  <a:extLst>
                    <a:ext uri="{9D8B030D-6E8A-4147-A177-3AD203B41FA5}">
                      <a16:colId xmlns="" xmlns:a16="http://schemas.microsoft.com/office/drawing/2014/main" val="2895782139"/>
                    </a:ext>
                  </a:extLst>
                </a:gridCol>
                <a:gridCol w="1670325">
                  <a:extLst>
                    <a:ext uri="{9D8B030D-6E8A-4147-A177-3AD203B41FA5}">
                      <a16:colId xmlns="" xmlns:a16="http://schemas.microsoft.com/office/drawing/2014/main" val="2908860010"/>
                    </a:ext>
                  </a:extLst>
                </a:gridCol>
                <a:gridCol w="1684610">
                  <a:extLst>
                    <a:ext uri="{9D8B030D-6E8A-4147-A177-3AD203B41FA5}">
                      <a16:colId xmlns="" xmlns:a16="http://schemas.microsoft.com/office/drawing/2014/main" val="2755814590"/>
                    </a:ext>
                  </a:extLst>
                </a:gridCol>
                <a:gridCol w="1956858">
                  <a:extLst>
                    <a:ext uri="{9D8B030D-6E8A-4147-A177-3AD203B41FA5}">
                      <a16:colId xmlns="" xmlns:a16="http://schemas.microsoft.com/office/drawing/2014/main" val="3593830384"/>
                    </a:ext>
                  </a:extLst>
                </a:gridCol>
              </a:tblGrid>
              <a:tr h="551968">
                <a:tc rowSpan="2">
                  <a:txBody>
                    <a:bodyPr/>
                    <a:lstStyle>
                      <a:lvl1pPr marL="0" algn="l" defTabSz="9144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23" algn="l" defTabSz="9144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46" algn="l" defTabSz="9144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69" algn="l" defTabSz="9144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91" algn="l" defTabSz="9144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114" algn="l" defTabSz="9144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337" algn="l" defTabSz="9144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560" algn="l" defTabSz="9144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783" algn="l" defTabSz="9144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KEGIATAN</a:t>
                      </a:r>
                    </a:p>
                  </a:txBody>
                  <a:tcPr marL="91448" marR="91448" marT="45723" marB="4572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23" algn="l" defTabSz="9144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46" algn="l" defTabSz="9144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69" algn="l" defTabSz="9144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91" algn="l" defTabSz="9144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114" algn="l" defTabSz="9144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337" algn="l" defTabSz="9144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560" algn="l" defTabSz="9144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783" algn="l" defTabSz="9144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TAHUN</a:t>
                      </a:r>
                    </a:p>
                  </a:txBody>
                  <a:tcPr marL="91448" marR="91448" marT="45723" marB="4572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23" algn="l" defTabSz="9144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46" algn="l" defTabSz="9144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69" algn="l" defTabSz="9144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91" algn="l" defTabSz="9144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114" algn="l" defTabSz="9144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337" algn="l" defTabSz="9144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560" algn="l" defTabSz="9144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783" algn="l" defTabSz="9144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91448" marR="91448" marT="45723" marB="4572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17398037"/>
                  </a:ext>
                </a:extLst>
              </a:tr>
              <a:tr h="487717">
                <a:tc v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23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46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69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91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114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337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560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783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91448" marR="91448" marT="45723" marB="45723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23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46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69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91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114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337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560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783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91448" marR="91448" marT="45723" marB="4572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23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46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69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91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114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337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560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783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91448" marR="91448" marT="45723" marB="4572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23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46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69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91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114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337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560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783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marL="91448" marR="91448" marT="45723" marB="45723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82850891"/>
                  </a:ext>
                </a:extLst>
              </a:tr>
              <a:tr h="619474">
                <a:tc>
                  <a:txBody>
                    <a:bodyPr/>
                    <a:lstStyle>
                      <a:lvl1pPr marL="0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23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46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69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91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114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337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560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783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INTENSIFIKASI (ha)</a:t>
                      </a:r>
                    </a:p>
                  </a:txBody>
                  <a:tcPr marL="91448" marR="91448" marT="45723" marB="4572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23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46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69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91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114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337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560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783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30.000</a:t>
                      </a:r>
                    </a:p>
                  </a:txBody>
                  <a:tcPr marL="91448" marR="91448" marT="45723" marB="4572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23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46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69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91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114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337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560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783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14.135</a:t>
                      </a:r>
                    </a:p>
                  </a:txBody>
                  <a:tcPr marL="91448" marR="91448" marT="45723" marB="4572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23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46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69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91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114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337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560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783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21.321</a:t>
                      </a:r>
                    </a:p>
                  </a:txBody>
                  <a:tcPr marL="91448" marR="91448" marT="45723" marB="4572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23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46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69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91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114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337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560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783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19.642</a:t>
                      </a:r>
                    </a:p>
                  </a:txBody>
                  <a:tcPr marL="91448" marR="91448" marT="45723" marB="4572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23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46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69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91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114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337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560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783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85.098</a:t>
                      </a:r>
                    </a:p>
                  </a:txBody>
                  <a:tcPr marL="91448" marR="91448" marT="45723" marB="4572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24136419"/>
                  </a:ext>
                </a:extLst>
              </a:tr>
              <a:tr h="582746">
                <a:tc>
                  <a:txBody>
                    <a:bodyPr/>
                    <a:lstStyle>
                      <a:lvl1pPr marL="0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23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46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69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91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114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337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560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783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EKSTENSIFIKASI (ha)</a:t>
                      </a:r>
                    </a:p>
                  </a:txBody>
                  <a:tcPr marL="91448" marR="91448" marT="45723" marB="4572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23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46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69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91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114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337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560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783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1448" marR="91448" marT="45723" marB="4572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23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46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69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91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114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337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560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783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17.000</a:t>
                      </a:r>
                    </a:p>
                  </a:txBody>
                  <a:tcPr marL="91448" marR="91448" marT="45723" marB="4572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23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46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69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91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114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337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560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783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30.000</a:t>
                      </a:r>
                    </a:p>
                  </a:txBody>
                  <a:tcPr marL="91448" marR="91448" marT="45723" marB="4572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23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46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69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91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114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337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560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783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32.500</a:t>
                      </a:r>
                    </a:p>
                  </a:txBody>
                  <a:tcPr marL="91448" marR="91448" marT="45723" marB="4572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23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46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69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91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114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337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560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783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79.500</a:t>
                      </a:r>
                    </a:p>
                  </a:txBody>
                  <a:tcPr marL="91448" marR="91448" marT="45723" marB="4572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24481074"/>
                  </a:ext>
                </a:extLst>
              </a:tr>
              <a:tr h="416714">
                <a:tc gridSpan="5">
                  <a:txBody>
                    <a:bodyPr/>
                    <a:lstStyle>
                      <a:lvl1pPr marL="0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23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46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69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91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114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337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560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783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91448" marR="91448" marT="45723" marB="4572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23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46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69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91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114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337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560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783" algn="l" defTabSz="9144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164.598</a:t>
                      </a:r>
                    </a:p>
                  </a:txBody>
                  <a:tcPr marL="91448" marR="91448" marT="45723" marB="4572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56678528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298450" y="4643438"/>
            <a:ext cx="11380788" cy="135421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PELAKSANAAN KEGIATAN MENGACU KE AREA OF INTEREST (AOI), HASIL SURVEY INVESTIGASI DAN DESAIN (SID) SERTA KRITERIA TEKNIS YANG TELAH DITETAPKAN DALAM PETUNJUK TEKNIS MASING_MASING KEGIATAN.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 TARGET LUASAN KEGIATAN TA.2022 </a:t>
            </a:r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TA.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LUASAN RIIL 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PEKERJAAN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SESUAI HASIL SID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EKSTENSIFIKASI TA 2021 MENJADI 17.000 HA DARI 22.500 HA KARENA REFOCUSING ANGGARAN</a:t>
            </a:r>
          </a:p>
        </p:txBody>
      </p:sp>
    </p:spTree>
    <p:extLst>
      <p:ext uri="{BB962C8B-B14F-4D97-AF65-F5344CB8AC3E}">
        <p14:creationId xmlns:p14="http://schemas.microsoft.com/office/powerpoint/2010/main" val="2038341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18109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COLOR 10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 10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COLOR 10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Coronavirus Clinical Cas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C3B1"/>
      </a:accent1>
      <a:accent2>
        <a:srgbClr val="CCCCCC"/>
      </a:accent2>
      <a:accent3>
        <a:srgbClr val="98E9E9"/>
      </a:accent3>
      <a:accent4>
        <a:srgbClr val="41BDB1"/>
      </a:accent4>
      <a:accent5>
        <a:srgbClr val="0F8177"/>
      </a:accent5>
      <a:accent6>
        <a:srgbClr val="26CBE4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2480</TotalTime>
  <Words>2777</Words>
  <Application>Microsoft Office PowerPoint</Application>
  <PresentationFormat>Widescreen</PresentationFormat>
  <Paragraphs>623</Paragraphs>
  <Slides>36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69" baseType="lpstr">
      <vt:lpstr>Arial Unicode MS</vt:lpstr>
      <vt:lpstr>맑은 고딕</vt:lpstr>
      <vt:lpstr>Microsoft YaHei</vt:lpstr>
      <vt:lpstr>Microsoft YaHei</vt:lpstr>
      <vt:lpstr>宋体</vt:lpstr>
      <vt:lpstr>Aharoni</vt:lpstr>
      <vt:lpstr>Arial</vt:lpstr>
      <vt:lpstr>Arial Black</vt:lpstr>
      <vt:lpstr>Arial Narrow</vt:lpstr>
      <vt:lpstr>Arial Rounded MT Bold</vt:lpstr>
      <vt:lpstr>Calibri</vt:lpstr>
      <vt:lpstr>Calibri Light</vt:lpstr>
      <vt:lpstr>Gill Sans MT</vt:lpstr>
      <vt:lpstr>Impact</vt:lpstr>
      <vt:lpstr>Microsoft Sans Serif</vt:lpstr>
      <vt:lpstr>Segoe UI</vt:lpstr>
      <vt:lpstr>Tahoma</vt:lpstr>
      <vt:lpstr>Times New Roman</vt:lpstr>
      <vt:lpstr>Trebuchet MS</vt:lpstr>
      <vt:lpstr>Tw Cen MT</vt:lpstr>
      <vt:lpstr>Wingdings</vt:lpstr>
      <vt:lpstr>Cover and End Slide Master</vt:lpstr>
      <vt:lpstr>Contents Slide Master</vt:lpstr>
      <vt:lpstr>Section Break Slide Master</vt:lpstr>
      <vt:lpstr>3_Office Theme</vt:lpstr>
      <vt:lpstr>4_Office Theme</vt:lpstr>
      <vt:lpstr>10_Office Theme</vt:lpstr>
      <vt:lpstr>6_Coronavirus Clinical Case by Slidesgo</vt:lpstr>
      <vt:lpstr>Office Theme</vt:lpstr>
      <vt:lpstr>5_Office Theme</vt:lpstr>
      <vt:lpstr>7_Office Theme</vt:lpstr>
      <vt:lpstr>Worksheet</vt:lpstr>
      <vt:lpstr>Acrobat Document</vt:lpstr>
      <vt:lpstr>PowerPoint Presentation</vt:lpstr>
      <vt:lpstr>PowerPoint Presentation</vt:lpstr>
      <vt:lpstr>PowerPoint Presentation</vt:lpstr>
      <vt:lpstr>PowerPoint Presentation</vt:lpstr>
      <vt:lpstr>POTENSI PENGEMBANGAN LAHAN</vt:lpstr>
      <vt:lpstr>Arahan Bapak Presiden Pengembangan Food Estate (Kawasan Sentra Produksi Pangan)</vt:lpstr>
      <vt:lpstr>PowerPoint Presentation</vt:lpstr>
      <vt:lpstr>PowerPoint Presentation</vt:lpstr>
      <vt:lpstr>PowerPoint Presentation</vt:lpstr>
      <vt:lpstr>Kriteria dan Prinsip Dasar Penetapan AOI Program Peningkatan  Penyediaan Pangan di Provinsi Kalimantan Tengah (1/2)</vt:lpstr>
      <vt:lpstr>Kriteria dan Prinsip Dasar Penetapan AOI Program Peningkatan  Penyediaan Pangan di Provinsi Kalimantan Tengah (2/2)</vt:lpstr>
      <vt:lpstr>Prinsip, Kriteria dan indikator Penentuan Area Of Interest (AOI)  untuk Kesesuaian Lahan Komoditas Pangan</vt:lpstr>
      <vt:lpstr>PowerPoint Presentation</vt:lpstr>
      <vt:lpstr>PowerPoint Presentation</vt:lpstr>
      <vt:lpstr>PowerPoint Presentation</vt:lpstr>
      <vt:lpstr>   1. INTENSIFIKASI LAHAN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Foyya Yusufu</cp:lastModifiedBy>
  <cp:revision>263</cp:revision>
  <dcterms:created xsi:type="dcterms:W3CDTF">2019-01-14T06:35:35Z</dcterms:created>
  <dcterms:modified xsi:type="dcterms:W3CDTF">2021-10-28T07:34:03Z</dcterms:modified>
</cp:coreProperties>
</file>