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56" r:id="rId2"/>
    <p:sldId id="258" r:id="rId3"/>
    <p:sldId id="259" r:id="rId4"/>
    <p:sldId id="260" r:id="rId5"/>
    <p:sldId id="261" r:id="rId6"/>
    <p:sldId id="262" r:id="rId7"/>
    <p:sldId id="298" r:id="rId8"/>
    <p:sldId id="297" r:id="rId9"/>
    <p:sldId id="264" r:id="rId10"/>
    <p:sldId id="265" r:id="rId11"/>
    <p:sldId id="266" r:id="rId12"/>
    <p:sldId id="267" r:id="rId13"/>
    <p:sldId id="268" r:id="rId14"/>
    <p:sldId id="269" r:id="rId15"/>
    <p:sldId id="29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4" r:id="rId26"/>
    <p:sldId id="285" r:id="rId27"/>
    <p:sldId id="286" r:id="rId28"/>
    <p:sldId id="287" r:id="rId29"/>
    <p:sldId id="288" r:id="rId30"/>
    <p:sldId id="289" r:id="rId31"/>
    <p:sldId id="300" r:id="rId32"/>
    <p:sldId id="307" r:id="rId33"/>
    <p:sldId id="308" r:id="rId34"/>
    <p:sldId id="309" r:id="rId35"/>
    <p:sldId id="310" r:id="rId36"/>
    <p:sldId id="313" r:id="rId37"/>
    <p:sldId id="323" r:id="rId38"/>
    <p:sldId id="322" r:id="rId39"/>
    <p:sldId id="314" r:id="rId40"/>
    <p:sldId id="320" r:id="rId41"/>
    <p:sldId id="321" r:id="rId42"/>
    <p:sldId id="301" r:id="rId43"/>
    <p:sldId id="302" r:id="rId44"/>
    <p:sldId id="303" r:id="rId45"/>
    <p:sldId id="304" r:id="rId46"/>
    <p:sldId id="305" r:id="rId47"/>
    <p:sldId id="31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A50021"/>
    <a:srgbClr val="CCFFFF"/>
    <a:srgbClr val="FF6600"/>
    <a:srgbClr val="00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F1C1-54A3-47CC-9092-724B2F254C44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4F6CF-B34D-4D28-9C3C-FD0DCEDB88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79450"/>
            <a:ext cx="4624387" cy="3468688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75254"/>
            <a:ext cx="5029200" cy="4072328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  <p:sp>
        <p:nvSpPr>
          <p:cNvPr id="60420" name="Header Placeholder 3"/>
          <p:cNvSpPr txBox="1">
            <a:spLocks noGrp="1"/>
          </p:cNvSpPr>
          <p:nvPr/>
        </p:nvSpPr>
        <p:spPr bwMode="auto">
          <a:xfrm>
            <a:off x="0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200">
                <a:latin typeface="Arial" charset="0"/>
              </a:rPr>
              <a:t>Program Hibah Kompetisi Berbasis Institusi</a:t>
            </a:r>
          </a:p>
        </p:txBody>
      </p:sp>
      <p:sp>
        <p:nvSpPr>
          <p:cNvPr id="60421" name="Date Placeholder 4"/>
          <p:cNvSpPr txBox="1">
            <a:spLocks noGrp="1"/>
          </p:cNvSpPr>
          <p:nvPr/>
        </p:nvSpPr>
        <p:spPr bwMode="auto">
          <a:xfrm>
            <a:off x="3884613" y="0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2E71C36-2358-4BA8-93E8-D5CE6D62346E}" type="datetime1">
              <a:rPr lang="en-US" sz="1200">
                <a:latin typeface="Arial" charset="0"/>
              </a:rPr>
              <a:pPr algn="r"/>
              <a:t>12/7/2009</a:t>
            </a:fld>
            <a:endParaRPr lang="en-US" sz="1200">
              <a:latin typeface="Arial" charset="0"/>
            </a:endParaRPr>
          </a:p>
        </p:txBody>
      </p:sp>
      <p:sp>
        <p:nvSpPr>
          <p:cNvPr id="60422" name="Footer Placeholder 5"/>
          <p:cNvSpPr txBox="1">
            <a:spLocks noGrp="1"/>
          </p:cNvSpPr>
          <p:nvPr/>
        </p:nvSpPr>
        <p:spPr bwMode="auto">
          <a:xfrm>
            <a:off x="0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200">
                <a:latin typeface="Arial" charset="0"/>
              </a:rPr>
              <a:t>Komisi PHK DPT Dikti</a:t>
            </a:r>
          </a:p>
        </p:txBody>
      </p:sp>
      <p:sp>
        <p:nvSpPr>
          <p:cNvPr id="60423" name="Slide Number Placeholder 6"/>
          <p:cNvSpPr txBox="1">
            <a:spLocks noGrp="1"/>
          </p:cNvSpPr>
          <p:nvPr/>
        </p:nvSpPr>
        <p:spPr bwMode="auto">
          <a:xfrm>
            <a:off x="3884613" y="8684926"/>
            <a:ext cx="2971800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20B008-D156-43D4-98C0-942D7FC70A09}" type="slidenum">
              <a:rPr lang="en-US" sz="1200">
                <a:latin typeface="Arial" charset="0"/>
              </a:rPr>
              <a:pPr algn="r"/>
              <a:t>18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16013" y="679450"/>
            <a:ext cx="4624387" cy="3468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75150"/>
            <a:ext cx="5029200" cy="40719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90488"/>
            <a:ext cx="6019800" cy="1190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8153400" cy="2355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79850"/>
            <a:ext cx="8153400" cy="2357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819400" y="6488113"/>
            <a:ext cx="1295400" cy="217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66CA2-A7D6-4C47-9D93-6E85390FF797}" type="datetime1">
              <a:rPr lang="en-US"/>
              <a:pPr>
                <a:defRPr/>
              </a:pPr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267200" y="6488113"/>
            <a:ext cx="2895600" cy="217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PHK Institusi TA-2008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315200" y="6488113"/>
            <a:ext cx="1295400" cy="217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02A04-D614-4703-95E6-86AEB7B83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362F05-8D2B-4DC5-B74C-B855037CAE16}" type="datetimeFigureOut">
              <a:rPr lang="en-US" smtClean="0"/>
              <a:pPr/>
              <a:t>12/7/2009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FA66D1-3710-40EA-A7F1-0F80F93E66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_Worksheet10.xls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Microsoft_Office_Excel_97-2003_Worksheet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Office_Excel_97-2003_Worksheet8.xls"/><Relationship Id="rId5" Type="http://schemas.openxmlformats.org/officeDocument/2006/relationships/oleObject" Target="../embeddings/Microsoft_Office_Excel_97-2003_Worksheet7.xls"/><Relationship Id="rId4" Type="http://schemas.openxmlformats.org/officeDocument/2006/relationships/oleObject" Target="../embeddings/Microsoft_Office_Excel_97-2003_Worksheet6.xls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Excel_97-2003_Worksheet5.xls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Excel_97-2003_Worksheet3.xls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Microsoft_Office_Excel_97-2003_Worksheet1.xls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57600"/>
            <a:ext cx="6858000" cy="1143000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Pengembangan</a:t>
            </a:r>
            <a:r>
              <a:rPr lang="en-US" sz="4000" dirty="0" smtClean="0"/>
              <a:t> Program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Penentuan</a:t>
            </a:r>
            <a:r>
              <a:rPr lang="en-US" sz="4000" dirty="0" smtClean="0"/>
              <a:t> </a:t>
            </a:r>
            <a:r>
              <a:rPr lang="en-US" sz="4000" dirty="0" err="1" smtClean="0"/>
              <a:t>Indikator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334000"/>
            <a:ext cx="6934200" cy="104775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Sosialisasi</a:t>
            </a:r>
            <a:r>
              <a:rPr lang="en-US" sz="2800" dirty="0" smtClean="0"/>
              <a:t> PHK-I</a:t>
            </a:r>
          </a:p>
          <a:p>
            <a:r>
              <a:rPr lang="en-US" sz="2800" dirty="0" smtClean="0"/>
              <a:t>7-8 </a:t>
            </a:r>
            <a:r>
              <a:rPr lang="en-US" sz="2800" dirty="0" err="1" smtClean="0"/>
              <a:t>Desember</a:t>
            </a:r>
            <a:r>
              <a:rPr lang="en-US" sz="2800" dirty="0" smtClean="0"/>
              <a:t> 2009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/>
          </p:cNvSpPr>
          <p:nvPr>
            <p:ph type="title"/>
          </p:nvPr>
        </p:nvSpPr>
        <p:spPr>
          <a:xfrm>
            <a:off x="685800" y="2505075"/>
            <a:ext cx="7772400" cy="13890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600" smtClean="0"/>
              <a:t>Pengembangan program dan aktivitas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457200" y="501654"/>
            <a:ext cx="8229600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dirty="0" err="1" smtClean="0"/>
              <a:t>Aspek</a:t>
            </a:r>
            <a:r>
              <a:rPr lang="en-US" sz="4600" dirty="0" smtClean="0"/>
              <a:t> </a:t>
            </a:r>
            <a:r>
              <a:rPr lang="en-US" sz="4600" dirty="0" err="1" smtClean="0"/>
              <a:t>Pengembangan</a:t>
            </a:r>
            <a:r>
              <a:rPr lang="en-US" sz="4600" dirty="0" smtClean="0"/>
              <a:t> </a:t>
            </a:r>
            <a:r>
              <a:rPr lang="en-US" sz="4600" dirty="0" err="1" smtClean="0"/>
              <a:t>Tema</a:t>
            </a:r>
            <a:r>
              <a:rPr lang="en-US" sz="4600" dirty="0" smtClean="0"/>
              <a:t> A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>
          <a:xfrm>
            <a:off x="457200" y="1835150"/>
            <a:ext cx="8229600" cy="4389438"/>
          </a:xfrm>
        </p:spPr>
        <p:txBody>
          <a:bodyPr>
            <a:normAutofit fontScale="85000" lnSpcReduction="20000"/>
          </a:bodyPr>
          <a:lstStyle/>
          <a:p>
            <a:pPr marL="495300" indent="-495300" eaLnBrk="1" hangingPunct="1"/>
            <a:r>
              <a:rPr lang="id-ID" smtClean="0"/>
              <a:t>peningkatan mutu sistem tatakelola dan organisasi perguruan tinggi,</a:t>
            </a:r>
          </a:p>
          <a:p>
            <a:pPr marL="495300" indent="-495300" eaLnBrk="1" hangingPunct="1"/>
            <a:r>
              <a:rPr lang="id-ID" smtClean="0"/>
              <a:t>peningkatan mutu manajemen program akademik,</a:t>
            </a:r>
          </a:p>
          <a:p>
            <a:pPr marL="495300" indent="-495300" eaLnBrk="1" hangingPunct="1"/>
            <a:r>
              <a:rPr lang="id-ID" smtClean="0"/>
              <a:t>peningkatan mutu manajemen keuangan,</a:t>
            </a:r>
          </a:p>
          <a:p>
            <a:pPr marL="495300" indent="-495300" eaLnBrk="1" hangingPunct="1"/>
            <a:r>
              <a:rPr lang="id-ID" smtClean="0"/>
              <a:t>peningkatan mutu manajemen sumberdaya manusia,</a:t>
            </a:r>
          </a:p>
          <a:p>
            <a:pPr marL="495300" indent="-495300" eaLnBrk="1" hangingPunct="1"/>
            <a:r>
              <a:rPr lang="id-ID" smtClean="0"/>
              <a:t>peningkatan mutu manajemen sarana dan prasarana,</a:t>
            </a:r>
          </a:p>
          <a:p>
            <a:pPr marL="495300" indent="-495300" eaLnBrk="1" hangingPunct="1"/>
            <a:r>
              <a:rPr lang="id-ID" smtClean="0"/>
              <a:t>peningkatan mutu manajemen data dan informasi,</a:t>
            </a:r>
          </a:p>
          <a:p>
            <a:pPr marL="495300" indent="-495300" eaLnBrk="1" hangingPunct="1"/>
            <a:r>
              <a:rPr lang="id-ID" smtClean="0"/>
              <a:t>peningkatan sistem penjaminan mutu perguruan tinggi.</a:t>
            </a: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Contoh Tema A</a:t>
            </a:r>
            <a:endParaRPr lang="id-ID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204913"/>
            <a:ext cx="8229600" cy="5624512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Kapasitas</a:t>
            </a:r>
            <a:r>
              <a:rPr lang="en-US" sz="3200" dirty="0" smtClean="0"/>
              <a:t> </a:t>
            </a:r>
            <a:r>
              <a:rPr lang="en-US" sz="3200" dirty="0" err="1" smtClean="0"/>
              <a:t>institusi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manajemen</a:t>
            </a:r>
            <a:r>
              <a:rPr lang="en-US" sz="3200" dirty="0" smtClean="0"/>
              <a:t> PT</a:t>
            </a:r>
          </a:p>
          <a:p>
            <a:pPr lvl="1" eaLnBrk="1" hangingPunct="1"/>
            <a:r>
              <a:rPr lang="en-US" sz="3200" dirty="0" smtClean="0"/>
              <a:t>Issue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Evaluasi</a:t>
            </a:r>
            <a:r>
              <a:rPr lang="en-US" sz="3200" dirty="0" smtClean="0"/>
              <a:t> </a:t>
            </a:r>
            <a:r>
              <a:rPr lang="en-US" sz="3200" dirty="0" err="1" smtClean="0"/>
              <a:t>Diri</a:t>
            </a:r>
            <a:endParaRPr lang="en-US" sz="3200" dirty="0" smtClean="0"/>
          </a:p>
          <a:p>
            <a:pPr lvl="2" eaLnBrk="1" hangingPunct="1"/>
            <a:r>
              <a:rPr lang="en-US" sz="2800" dirty="0" smtClean="0"/>
              <a:t>KRS </a:t>
            </a:r>
            <a:r>
              <a:rPr lang="en-US" sz="2800" dirty="0" err="1" smtClean="0"/>
              <a:t>dan</a:t>
            </a:r>
            <a:r>
              <a:rPr lang="en-US" sz="2800" dirty="0" smtClean="0"/>
              <a:t> KHS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terlambat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aliran</a:t>
            </a:r>
            <a:r>
              <a:rPr lang="en-US" sz="2800" dirty="0" smtClean="0"/>
              <a:t> data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lancar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tertata</a:t>
            </a:r>
            <a:endParaRPr lang="en-US" sz="2800" dirty="0" smtClean="0"/>
          </a:p>
          <a:p>
            <a:pPr lvl="1" eaLnBrk="1" hangingPunct="1"/>
            <a:r>
              <a:rPr lang="en-US" sz="3200" dirty="0" smtClean="0"/>
              <a:t>Program</a:t>
            </a:r>
          </a:p>
          <a:p>
            <a:pPr lvl="2" eaLnBrk="1" hangingPunct="1"/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Mutu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Akademik</a:t>
            </a:r>
            <a:endParaRPr lang="en-US" sz="2800" dirty="0" smtClean="0"/>
          </a:p>
          <a:p>
            <a:pPr marL="1600200" lvl="3" indent="-228600" eaLnBrk="1" hangingPunct="1"/>
            <a:r>
              <a:rPr lang="en-US" sz="2700" dirty="0" err="1" smtClean="0"/>
              <a:t>Aktivitas</a:t>
            </a:r>
            <a:r>
              <a:rPr lang="en-US" sz="2700" dirty="0" smtClean="0"/>
              <a:t>:</a:t>
            </a:r>
          </a:p>
          <a:p>
            <a:pPr marL="2057400" lvl="4" indent="-228600" eaLnBrk="1" hangingPunct="1"/>
            <a:r>
              <a:rPr lang="en-US" sz="2700" dirty="0" err="1" smtClean="0"/>
              <a:t>Penataan</a:t>
            </a:r>
            <a:r>
              <a:rPr lang="en-US" sz="2700" dirty="0" smtClean="0"/>
              <a:t> </a:t>
            </a:r>
            <a:r>
              <a:rPr lang="en-US" sz="2700" dirty="0" err="1" smtClean="0"/>
              <a:t>lalulintas</a:t>
            </a:r>
            <a:r>
              <a:rPr lang="en-US" sz="2700" dirty="0" smtClean="0"/>
              <a:t> data </a:t>
            </a:r>
            <a:r>
              <a:rPr lang="en-US" sz="2700" dirty="0" err="1" smtClean="0"/>
              <a:t>akademik</a:t>
            </a:r>
            <a:endParaRPr lang="en-US" sz="2700" dirty="0" smtClean="0"/>
          </a:p>
          <a:p>
            <a:pPr lvl="2" eaLnBrk="1" hangingPunct="1"/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manajemen</a:t>
            </a:r>
            <a:r>
              <a:rPr lang="en-US" sz="2800" dirty="0" smtClean="0"/>
              <a:t> </a:t>
            </a:r>
            <a:r>
              <a:rPr lang="en-US" sz="2800" dirty="0" err="1" smtClean="0"/>
              <a:t>terpadu</a:t>
            </a:r>
            <a:endParaRPr lang="en-US" sz="2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9873D4-DB70-4B18-8E50-0B4AD18D3F00}" type="datetime1">
              <a:rPr lang="en-US"/>
              <a:pPr>
                <a:defRPr/>
              </a:pPr>
              <a:t>12/7/2009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PHK Institusi </a:t>
            </a:r>
            <a:r>
              <a:rPr lang="id-ID" dirty="0" smtClean="0"/>
              <a:t>T</a:t>
            </a:r>
            <a:r>
              <a:rPr lang="en-US" dirty="0" err="1" smtClean="0"/>
              <a:t>ahun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id-ID" dirty="0" smtClean="0"/>
              <a:t>-20</a:t>
            </a:r>
            <a:r>
              <a:rPr lang="en-US" dirty="0" smtClean="0"/>
              <a:t>10</a:t>
            </a:r>
            <a:endParaRPr lang="id-I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80138E-0471-4F06-BD0B-8FD5479A2704}" type="slidenum">
              <a:rPr lang="id-ID"/>
              <a:pPr>
                <a:defRPr/>
              </a:pPr>
              <a:t>12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457200" y="472626"/>
            <a:ext cx="8229600" cy="7016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dirty="0" err="1" smtClean="0"/>
              <a:t>Aspek</a:t>
            </a:r>
            <a:r>
              <a:rPr lang="en-US" sz="4600" dirty="0" smtClean="0"/>
              <a:t> </a:t>
            </a:r>
            <a:r>
              <a:rPr lang="en-US" sz="4600" dirty="0" err="1" smtClean="0"/>
              <a:t>Pengembangan</a:t>
            </a:r>
            <a:r>
              <a:rPr lang="en-US" sz="4600" dirty="0" smtClean="0"/>
              <a:t> </a:t>
            </a:r>
            <a:r>
              <a:rPr lang="en-US" sz="4600" dirty="0" err="1" smtClean="0"/>
              <a:t>Tema</a:t>
            </a:r>
            <a:r>
              <a:rPr lang="en-US" sz="4600" dirty="0" smtClean="0"/>
              <a:t> B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457200" y="1906588"/>
            <a:ext cx="8229600" cy="1939925"/>
          </a:xfrm>
        </p:spPr>
        <p:txBody>
          <a:bodyPr/>
          <a:lstStyle/>
          <a:p>
            <a:pPr marL="495300" indent="-495300" eaLnBrk="1" hangingPunct="1"/>
            <a:r>
              <a:rPr lang="id-ID" sz="3200" smtClean="0"/>
              <a:t>Efisiensi Internal </a:t>
            </a:r>
            <a:endParaRPr lang="en-US" sz="3200" smtClean="0"/>
          </a:p>
          <a:p>
            <a:pPr marL="495300" indent="-495300" eaLnBrk="1" hangingPunct="1"/>
            <a:r>
              <a:rPr lang="id-ID" sz="3200" smtClean="0"/>
              <a:t>Efisiensi Eksternal </a:t>
            </a:r>
            <a:endParaRPr lang="en-US" sz="3200" smtClean="0"/>
          </a:p>
          <a:p>
            <a:pPr marL="495300" indent="-495300" eaLnBrk="1" hangingPunct="1"/>
            <a:r>
              <a:rPr lang="id-ID" sz="3200" smtClean="0"/>
              <a:t>Tanggung-jawab Sosial</a:t>
            </a:r>
            <a:endParaRPr lang="en-US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B</a:t>
            </a:r>
            <a:endParaRPr lang="id-ID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376365"/>
            <a:ext cx="8229600" cy="5481635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Mutu</a:t>
            </a:r>
            <a:r>
              <a:rPr lang="en-US" sz="2400" dirty="0" smtClean="0"/>
              <a:t>, </a:t>
            </a:r>
            <a:r>
              <a:rPr lang="en-US" sz="2400" dirty="0" err="1" smtClean="0"/>
              <a:t>relevansi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efisiensi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Issue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  <a:r>
              <a:rPr lang="en-US" sz="2400" dirty="0" err="1" smtClean="0"/>
              <a:t>Diri</a:t>
            </a:r>
            <a:endParaRPr 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</a:t>
            </a:r>
            <a:r>
              <a:rPr lang="en-US" dirty="0" err="1" smtClean="0"/>
              <a:t>proporsi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mengulang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kurangnya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err="1" smtClean="0"/>
              <a:t>softskills</a:t>
            </a:r>
            <a:endParaRPr lang="en-US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Industri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mengharapkan</a:t>
            </a:r>
            <a:r>
              <a:rPr lang="en-US" dirty="0" smtClean="0"/>
              <a:t> </a:t>
            </a:r>
            <a:r>
              <a:rPr lang="en-US" dirty="0" err="1" smtClean="0"/>
              <a:t>univ</a:t>
            </a:r>
            <a:r>
              <a:rPr lang="en-US" dirty="0" smtClean="0"/>
              <a:t>.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Program: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:</a:t>
            </a:r>
          </a:p>
          <a:p>
            <a:pPr marL="1600200" lvl="3" indent="-228600" eaLnBrk="1" hangingPunct="1">
              <a:lnSpc>
                <a:spcPct val="90000"/>
              </a:lnSpc>
            </a:pPr>
            <a:r>
              <a:rPr lang="en-US" sz="2400" dirty="0" err="1" smtClean="0"/>
              <a:t>Aktivitas</a:t>
            </a:r>
            <a:endParaRPr lang="en-US" sz="2400" dirty="0" smtClean="0"/>
          </a:p>
          <a:p>
            <a:pPr marL="2057400" lvl="4" indent="-228600" eaLnBrk="1" hangingPunct="1">
              <a:lnSpc>
                <a:spcPct val="90000"/>
              </a:lnSpc>
            </a:pP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pengajaran</a:t>
            </a:r>
            <a:r>
              <a:rPr lang="en-US" sz="2400" dirty="0" smtClean="0"/>
              <a:t> innovative</a:t>
            </a:r>
          </a:p>
          <a:p>
            <a:pPr marL="2057400" lvl="4" indent="-228600" eaLnBrk="1" hangingPunct="1">
              <a:lnSpc>
                <a:spcPct val="90000"/>
              </a:lnSpc>
            </a:pPr>
            <a:r>
              <a:rPr lang="en-US" sz="2400" dirty="0" err="1" smtClean="0"/>
              <a:t>Penguatan</a:t>
            </a:r>
            <a:r>
              <a:rPr lang="en-US" sz="2400" dirty="0" smtClean="0"/>
              <a:t> </a:t>
            </a:r>
            <a:r>
              <a:rPr lang="en-US" sz="2400" dirty="0" err="1" smtClean="0"/>
              <a:t>substansi</a:t>
            </a:r>
            <a:r>
              <a:rPr lang="en-US" sz="2400" dirty="0" smtClean="0"/>
              <a:t> </a:t>
            </a:r>
            <a:r>
              <a:rPr lang="en-US" sz="2400" dirty="0" err="1" smtClean="0"/>
              <a:t>kompetensi</a:t>
            </a:r>
            <a:r>
              <a:rPr lang="en-US" sz="2400" dirty="0" smtClean="0"/>
              <a:t> </a:t>
            </a:r>
            <a:r>
              <a:rPr lang="en-US" sz="2400" dirty="0" err="1" smtClean="0"/>
              <a:t>sesuai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keilmuan</a:t>
            </a:r>
            <a:endParaRPr lang="en-US" sz="2400" i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8D323C-A181-476A-836B-632BEA979E3D}" type="datetime1">
              <a:rPr lang="en-US"/>
              <a:pPr>
                <a:defRPr/>
              </a:pPr>
              <a:t>12/7/2009</a:t>
            </a:fld>
            <a:endParaRPr lang="id-I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1C032-22E4-4C34-AAE2-0AD5F1787258}" type="slidenum">
              <a:rPr lang="id-ID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48714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dirty="0" err="1" smtClean="0"/>
              <a:t>Contoh</a:t>
            </a:r>
            <a:r>
              <a:rPr lang="en-US" sz="4600" dirty="0" smtClean="0"/>
              <a:t> </a:t>
            </a:r>
            <a:r>
              <a:rPr lang="en-US" sz="4600" dirty="0" err="1" smtClean="0"/>
              <a:t>Tema</a:t>
            </a:r>
            <a:r>
              <a:rPr lang="en-US" sz="4600" dirty="0" smtClean="0"/>
              <a:t> C</a:t>
            </a:r>
            <a:endParaRPr lang="id-ID" sz="46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6550"/>
            <a:ext cx="8229600" cy="4946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b="1" dirty="0" smtClean="0"/>
              <a:t> </a:t>
            </a:r>
            <a:r>
              <a:rPr lang="en-US" sz="3000" b="1" dirty="0" err="1" smtClean="0"/>
              <a:t>Hasil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Evaluasi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diri</a:t>
            </a:r>
            <a:endParaRPr lang="en-US" sz="3000" b="1" dirty="0" smtClean="0"/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smtClean="0"/>
              <a:t>Track record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</a:t>
            </a:r>
            <a:r>
              <a:rPr lang="en-US" sz="2800" dirty="0" err="1" smtClean="0"/>
              <a:t>layanan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,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daerah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endParaRPr lang="en-US" sz="2800" dirty="0" smtClean="0"/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smtClean="0"/>
              <a:t>Well performed PS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track </a:t>
            </a:r>
            <a:r>
              <a:rPr lang="en-US" sz="2800" dirty="0" err="1" smtClean="0"/>
              <a:t>recordnya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b="1" dirty="0" smtClean="0">
                <a:solidFill>
                  <a:schemeClr val="tx1"/>
                </a:solidFill>
              </a:rPr>
              <a:t>Program </a:t>
            </a:r>
            <a:r>
              <a:rPr lang="en-US" sz="3000" b="1" dirty="0" err="1" smtClean="0">
                <a:solidFill>
                  <a:schemeClr val="tx1"/>
                </a:solidFill>
              </a:rPr>
              <a:t>Unggulan</a:t>
            </a:r>
            <a:r>
              <a:rPr lang="en-US" sz="3000" b="1" dirty="0" smtClean="0">
                <a:solidFill>
                  <a:schemeClr val="tx1"/>
                </a:solidFill>
              </a:rPr>
              <a:t>:</a:t>
            </a:r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Membangun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keunggulan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academik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pembangunan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daerah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nasional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err="1" smtClean="0">
                <a:solidFill>
                  <a:schemeClr val="tx1"/>
                </a:solidFill>
              </a:rPr>
              <a:t>A</a:t>
            </a:r>
            <a:r>
              <a:rPr lang="en-US" sz="2500" dirty="0" err="1" smtClean="0">
                <a:solidFill>
                  <a:schemeClr val="tx1"/>
                </a:solidFill>
              </a:rPr>
              <a:t>ktivitas</a:t>
            </a:r>
            <a:r>
              <a:rPr lang="en-US" sz="2500" dirty="0" smtClean="0">
                <a:solidFill>
                  <a:schemeClr val="tx1"/>
                </a:solidFill>
              </a:rPr>
              <a:t>:</a:t>
            </a:r>
          </a:p>
          <a:p>
            <a:pPr lvl="2">
              <a:lnSpc>
                <a:spcPct val="90000"/>
              </a:lnSpc>
            </a:pP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potensi</a:t>
            </a:r>
            <a:r>
              <a:rPr lang="en-US" sz="2800" dirty="0" smtClean="0"/>
              <a:t> </a:t>
            </a:r>
            <a:r>
              <a:rPr lang="en-US" sz="2800" dirty="0" err="1" smtClean="0"/>
              <a:t>akademik</a:t>
            </a:r>
            <a:r>
              <a:rPr lang="en-US" sz="2800" dirty="0" smtClean="0"/>
              <a:t> PT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ekonomi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endParaRPr lang="en-US" sz="2800" dirty="0" smtClean="0"/>
          </a:p>
          <a:p>
            <a:pPr lvl="2">
              <a:lnSpc>
                <a:spcPct val="90000"/>
              </a:lnSpc>
            </a:pP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peran</a:t>
            </a:r>
            <a:r>
              <a:rPr lang="en-US" sz="2800" dirty="0" smtClean="0"/>
              <a:t> PT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pemberdayaan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endParaRPr lang="en-US" sz="2800" dirty="0" smtClean="0"/>
          </a:p>
          <a:p>
            <a:pPr lvl="3">
              <a:lnSpc>
                <a:spcPct val="90000"/>
              </a:lnSpc>
            </a:pPr>
            <a:r>
              <a:rPr lang="en-US" sz="3000" dirty="0" err="1" smtClean="0"/>
              <a:t>Peningkatan</a:t>
            </a:r>
            <a:r>
              <a:rPr lang="en-US" sz="3000" dirty="0" smtClean="0"/>
              <a:t> </a:t>
            </a:r>
            <a:r>
              <a:rPr lang="en-US" sz="3000" dirty="0" err="1" smtClean="0"/>
              <a:t>riset</a:t>
            </a:r>
            <a:r>
              <a:rPr lang="en-US" sz="3000" dirty="0" smtClean="0"/>
              <a:t> </a:t>
            </a:r>
            <a:r>
              <a:rPr lang="en-US" sz="3000" dirty="0" err="1" smtClean="0"/>
              <a:t>terapan</a:t>
            </a:r>
            <a:endParaRPr lang="en-US" sz="3000" dirty="0" smtClean="0"/>
          </a:p>
          <a:p>
            <a:pPr lvl="3">
              <a:lnSpc>
                <a:spcPct val="90000"/>
              </a:lnSpc>
            </a:pPr>
            <a:r>
              <a:rPr lang="en-US" sz="3000" dirty="0" err="1" smtClean="0"/>
              <a:t>Peningkatan</a:t>
            </a:r>
            <a:r>
              <a:rPr lang="en-US" sz="3000" dirty="0" smtClean="0"/>
              <a:t> </a:t>
            </a:r>
            <a:r>
              <a:rPr lang="en-US" sz="3000" dirty="0" err="1" smtClean="0"/>
              <a:t>kerjasama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Pemda</a:t>
            </a:r>
            <a:r>
              <a:rPr lang="en-US" sz="3000" dirty="0" smtClean="0"/>
              <a:t> </a:t>
            </a:r>
            <a:r>
              <a:rPr lang="en-US" sz="3000" dirty="0" err="1" smtClean="0"/>
              <a:t>dan</a:t>
            </a:r>
            <a:r>
              <a:rPr lang="en-US" sz="3000" dirty="0" smtClean="0"/>
              <a:t> </a:t>
            </a:r>
            <a:r>
              <a:rPr lang="en-US" sz="3000" dirty="0" err="1" smtClean="0"/>
              <a:t>Industri</a:t>
            </a:r>
            <a:endParaRPr lang="en-US" sz="3000" dirty="0" smtClean="0"/>
          </a:p>
          <a:p>
            <a:pPr marL="1600200" lvl="3" indent="-228600" eaLnBrk="1" hangingPunct="1">
              <a:lnSpc>
                <a:spcPct val="90000"/>
              </a:lnSpc>
            </a:pPr>
            <a:endParaRPr lang="en-US" sz="2400" dirty="0" smtClean="0"/>
          </a:p>
          <a:p>
            <a:pPr marL="633413" lvl="1"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fld id="{288D323C-A181-476A-836B-632BEA979E3D}" type="datetime1">
              <a:rPr lang="en-US" sz="1200">
                <a:solidFill>
                  <a:schemeClr val="tx2">
                    <a:shade val="90000"/>
                  </a:schemeClr>
                </a:solidFill>
              </a:rPr>
              <a:pPr>
                <a:defRPr/>
              </a:pPr>
              <a:t>12/7/2009</a:t>
            </a:fld>
            <a:endParaRPr lang="id-ID" sz="12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9C19F321-6A59-4F86-B158-99333197046B}" type="slidenum">
              <a:rPr lang="id-ID" sz="12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15</a:t>
            </a:fld>
            <a:endParaRPr lang="id-ID" sz="120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487140"/>
            <a:ext cx="82296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600" dirty="0" err="1" smtClean="0"/>
              <a:t>Contoh</a:t>
            </a:r>
            <a:r>
              <a:rPr lang="en-US" sz="4600" dirty="0" smtClean="0"/>
              <a:t> </a:t>
            </a:r>
            <a:r>
              <a:rPr lang="en-US" sz="4600" dirty="0" err="1" smtClean="0"/>
              <a:t>Tema</a:t>
            </a:r>
            <a:r>
              <a:rPr lang="en-US" sz="4600" dirty="0" smtClean="0"/>
              <a:t> D</a:t>
            </a:r>
            <a:endParaRPr lang="id-ID" sz="4600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6550"/>
            <a:ext cx="8229600" cy="43894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 </a:t>
            </a:r>
            <a:r>
              <a:rPr lang="en-US" sz="3000" dirty="0" err="1" smtClean="0"/>
              <a:t>Hasil</a:t>
            </a:r>
            <a:r>
              <a:rPr lang="en-US" sz="3000" dirty="0" smtClean="0"/>
              <a:t> </a:t>
            </a:r>
            <a:r>
              <a:rPr lang="en-US" sz="3000" dirty="0" err="1" smtClean="0"/>
              <a:t>Evaluasi</a:t>
            </a:r>
            <a:r>
              <a:rPr lang="en-US" sz="3000" dirty="0" smtClean="0"/>
              <a:t> </a:t>
            </a:r>
            <a:r>
              <a:rPr lang="en-US" sz="3000" dirty="0" err="1" smtClean="0"/>
              <a:t>diri</a:t>
            </a:r>
            <a:endParaRPr lang="en-US" sz="3000" dirty="0" smtClean="0"/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smtClean="0"/>
              <a:t>Track record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,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endParaRPr lang="en-US" sz="2800" dirty="0" smtClean="0"/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smtClean="0"/>
              <a:t>Well performed PS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pusat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track </a:t>
            </a:r>
            <a:r>
              <a:rPr lang="en-US" sz="2800" dirty="0" err="1" smtClean="0"/>
              <a:t>recordnya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3000" dirty="0" smtClean="0"/>
          </a:p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Program </a:t>
            </a:r>
            <a:r>
              <a:rPr lang="en-US" sz="3000" dirty="0" err="1" smtClean="0"/>
              <a:t>Unggulan</a:t>
            </a:r>
            <a:r>
              <a:rPr lang="en-US" sz="3000" dirty="0" smtClean="0"/>
              <a:t>:</a:t>
            </a:r>
          </a:p>
          <a:p>
            <a:pPr marL="633413" lvl="1" eaLnBrk="1" hangingPunct="1">
              <a:lnSpc>
                <a:spcPct val="90000"/>
              </a:lnSpc>
            </a:pPr>
            <a:r>
              <a:rPr lang="en-US" sz="2800" dirty="0" err="1" smtClean="0"/>
              <a:t>Membangun</a:t>
            </a:r>
            <a:r>
              <a:rPr lang="en-US" sz="2800" dirty="0" smtClean="0"/>
              <a:t> academic excellence </a:t>
            </a:r>
            <a:r>
              <a:rPr lang="en-US" sz="2800" dirty="0" err="1" smtClean="0"/>
              <a:t>bertaraf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</a:t>
            </a:r>
          </a:p>
          <a:p>
            <a:pPr marL="1222375" lvl="2" eaLnBrk="1" hangingPunct="1">
              <a:lnSpc>
                <a:spcPct val="90000"/>
              </a:lnSpc>
            </a:pPr>
            <a:r>
              <a:rPr lang="en-US" sz="2500" dirty="0" err="1" smtClean="0"/>
              <a:t>Aktivitas</a:t>
            </a:r>
            <a:r>
              <a:rPr lang="en-US" sz="2500" dirty="0" smtClean="0"/>
              <a:t>:</a:t>
            </a:r>
          </a:p>
          <a:p>
            <a:pPr marL="1600200" lvl="3" indent="-228600" eaLnBrk="1" hangingPunct="1">
              <a:lnSpc>
                <a:spcPct val="90000"/>
              </a:lnSpc>
            </a:pPr>
            <a:r>
              <a:rPr lang="en-US" sz="2400" dirty="0" err="1" smtClean="0"/>
              <a:t>Peningkatan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kerjasama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publikasi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endParaRPr lang="en-US" sz="2400" dirty="0" smtClean="0"/>
          </a:p>
          <a:p>
            <a:pPr marL="633413" lvl="1"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5" name="Date Placeholder 4"/>
          <p:cNvSpPr txBox="1">
            <a:spLocks noGrp="1"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fld id="{288D323C-A181-476A-836B-632BEA979E3D}" type="datetime1">
              <a:rPr lang="en-US" sz="1200">
                <a:solidFill>
                  <a:schemeClr val="tx2">
                    <a:shade val="90000"/>
                  </a:schemeClr>
                </a:solidFill>
              </a:rPr>
              <a:pPr>
                <a:defRPr/>
              </a:pPr>
              <a:t>12/7/2009</a:t>
            </a:fld>
            <a:endParaRPr lang="id-ID" sz="12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Footer Placeholder 5"/>
          <p:cNvSpPr txBox="1">
            <a:spLocks noGrp="1"/>
          </p:cNvSpPr>
          <p:nvPr/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id-ID" sz="1200" dirty="0">
                <a:solidFill>
                  <a:schemeClr val="tx2">
                    <a:shade val="90000"/>
                  </a:schemeClr>
                </a:solidFill>
              </a:rPr>
              <a:t>PHK Institusi </a:t>
            </a:r>
            <a:r>
              <a:rPr lang="id-ID" sz="1200" dirty="0" smtClean="0">
                <a:solidFill>
                  <a:schemeClr val="tx2">
                    <a:shade val="90000"/>
                  </a:schemeClr>
                </a:solidFill>
              </a:rPr>
              <a:t>T</a:t>
            </a:r>
            <a:r>
              <a:rPr lang="en-US" sz="1200" dirty="0" err="1" smtClean="0">
                <a:solidFill>
                  <a:schemeClr val="tx2">
                    <a:shade val="90000"/>
                  </a:schemeClr>
                </a:solidFill>
              </a:rPr>
              <a:t>ahun</a:t>
            </a:r>
            <a:r>
              <a:rPr lang="en-US" sz="1200" dirty="0" smtClean="0">
                <a:solidFill>
                  <a:schemeClr val="tx2">
                    <a:shade val="90000"/>
                  </a:schemeClr>
                </a:solidFill>
              </a:rPr>
              <a:t> </a:t>
            </a:r>
            <a:r>
              <a:rPr lang="en-US" sz="1200" dirty="0" err="1" smtClean="0">
                <a:solidFill>
                  <a:schemeClr val="tx2">
                    <a:shade val="90000"/>
                  </a:schemeClr>
                </a:solidFill>
              </a:rPr>
              <a:t>Seleksi</a:t>
            </a:r>
            <a:r>
              <a:rPr lang="en-US" sz="1200" dirty="0" smtClean="0">
                <a:solidFill>
                  <a:schemeClr val="tx2">
                    <a:shade val="90000"/>
                  </a:schemeClr>
                </a:solidFill>
              </a:rPr>
              <a:t> </a:t>
            </a:r>
            <a:r>
              <a:rPr lang="id-ID" sz="1200" dirty="0" smtClean="0">
                <a:solidFill>
                  <a:schemeClr val="tx2">
                    <a:shade val="90000"/>
                  </a:schemeClr>
                </a:solidFill>
              </a:rPr>
              <a:t>-</a:t>
            </a:r>
            <a:r>
              <a:rPr lang="en-US" sz="1200" dirty="0" smtClean="0">
                <a:solidFill>
                  <a:schemeClr val="tx2">
                    <a:shade val="90000"/>
                  </a:schemeClr>
                </a:solidFill>
              </a:rPr>
              <a:t>2010</a:t>
            </a:r>
            <a:endParaRPr lang="id-ID" sz="1200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Slide Number Placeholder 6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9C19F321-6A59-4F86-B158-99333197046B}" type="slidenum">
              <a:rPr lang="id-ID" sz="12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16</a:t>
            </a:fld>
            <a:endParaRPr lang="id-ID" sz="120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6"/>
          <p:cNvSpPr>
            <a:spLocks noGrp="1"/>
          </p:cNvSpPr>
          <p:nvPr>
            <p:ph type="title"/>
          </p:nvPr>
        </p:nvSpPr>
        <p:spPr>
          <a:xfrm>
            <a:off x="533400" y="1138468"/>
            <a:ext cx="7886700" cy="1930400"/>
          </a:xfrm>
        </p:spPr>
        <p:txBody>
          <a:bodyPr anchor="t">
            <a:normAutofit fontScale="90000"/>
          </a:bodyPr>
          <a:lstStyle/>
          <a:p>
            <a:pPr algn="r" eaLnBrk="1" hangingPunct="1"/>
            <a:r>
              <a:rPr lang="en-US" sz="4000" dirty="0" err="1" smtClean="0">
                <a:solidFill>
                  <a:schemeClr val="tx1"/>
                </a:solidFill>
              </a:rPr>
              <a:t>Penyusunan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Rancangan</a:t>
            </a:r>
            <a:r>
              <a:rPr lang="en-US" sz="4000" dirty="0" smtClean="0">
                <a:solidFill>
                  <a:schemeClr val="tx1"/>
                </a:solidFill>
              </a:rPr>
              <a:t> Global Program </a:t>
            </a:r>
            <a:r>
              <a:rPr lang="en-US" sz="4000" dirty="0" err="1" smtClean="0">
                <a:solidFill>
                  <a:schemeClr val="tx1"/>
                </a:solidFill>
              </a:rPr>
              <a:t>Pengembangan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Pada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rgbClr val="CC3300"/>
                </a:solidFill>
              </a:rPr>
              <a:t>Proposal </a:t>
            </a:r>
            <a:r>
              <a:rPr lang="en-US" sz="4000" dirty="0" err="1" smtClean="0">
                <a:solidFill>
                  <a:srgbClr val="CC3300"/>
                </a:solidFill>
              </a:rPr>
              <a:t>Awal</a:t>
            </a:r>
            <a:endParaRPr lang="id-ID" sz="4000" dirty="0" smtClean="0">
              <a:solidFill>
                <a:srgbClr val="CC3300"/>
              </a:solidFill>
            </a:endParaRPr>
          </a:p>
        </p:txBody>
      </p:sp>
      <p:sp>
        <p:nvSpPr>
          <p:cNvPr id="31747" name="Date Placeholder 2"/>
          <p:cNvSpPr txBox="1">
            <a:spLocks noGrp="1"/>
          </p:cNvSpPr>
          <p:nvPr/>
        </p:nvSpPr>
        <p:spPr bwMode="auto">
          <a:xfrm>
            <a:off x="6400800" y="6354763"/>
            <a:ext cx="228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23CCCB6-C731-42F9-9F5C-AFCC53535ABD}" type="datetime1">
              <a:rPr lang="en-US" sz="1400">
                <a:solidFill>
                  <a:schemeClr val="tx2"/>
                </a:solidFill>
              </a:rPr>
              <a:pPr/>
              <a:t>12/7/2009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31748" name="Footer Placeholder 3"/>
          <p:cNvSpPr txBox="1">
            <a:spLocks noGrp="1"/>
          </p:cNvSpPr>
          <p:nvPr/>
        </p:nvSpPr>
        <p:spPr bwMode="auto">
          <a:xfrm>
            <a:off x="2898775" y="6354763"/>
            <a:ext cx="3475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id-ID" sz="1400" dirty="0">
                <a:solidFill>
                  <a:schemeClr val="tx2"/>
                </a:solidFill>
              </a:rPr>
              <a:t>PHK Institusi </a:t>
            </a:r>
            <a:r>
              <a:rPr lang="id-ID" sz="1400" dirty="0" smtClean="0">
                <a:solidFill>
                  <a:schemeClr val="tx2"/>
                </a:solidFill>
              </a:rPr>
              <a:t>T</a:t>
            </a:r>
            <a:r>
              <a:rPr lang="en-US" sz="1400" dirty="0" err="1" smtClean="0">
                <a:solidFill>
                  <a:schemeClr val="tx2"/>
                </a:solidFill>
              </a:rPr>
              <a:t>ahun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</a:rPr>
              <a:t>Seleksi</a:t>
            </a:r>
            <a:r>
              <a:rPr lang="id-ID" sz="1400" dirty="0" smtClean="0">
                <a:solidFill>
                  <a:schemeClr val="tx2"/>
                </a:solidFill>
              </a:rPr>
              <a:t>-20</a:t>
            </a:r>
            <a:r>
              <a:rPr lang="en-US" sz="1400" dirty="0" smtClean="0">
                <a:solidFill>
                  <a:schemeClr val="tx2"/>
                </a:solidFill>
              </a:rPr>
              <a:t>10</a:t>
            </a:r>
            <a:endParaRPr lang="id-ID" sz="1400" dirty="0">
              <a:solidFill>
                <a:schemeClr val="tx2"/>
              </a:solidFill>
            </a:endParaRPr>
          </a:p>
        </p:txBody>
      </p:sp>
      <p:sp>
        <p:nvSpPr>
          <p:cNvPr id="31749" name="Slide Number Placeholder 4"/>
          <p:cNvSpPr txBox="1">
            <a:spLocks noGrp="1"/>
          </p:cNvSpPr>
          <p:nvPr/>
        </p:nvSpPr>
        <p:spPr bwMode="auto">
          <a:xfrm>
            <a:off x="1216025" y="6354763"/>
            <a:ext cx="1219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1ADF0CE-211E-4015-B37F-547C36B5944B}" type="slidenum">
              <a:rPr lang="id-ID" sz="1400">
                <a:solidFill>
                  <a:schemeClr val="tx2"/>
                </a:solidFill>
              </a:rPr>
              <a:pPr/>
              <a:t>17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31750" name="Rectangle 7"/>
          <p:cNvSpPr>
            <a:spLocks/>
          </p:cNvSpPr>
          <p:nvPr/>
        </p:nvSpPr>
        <p:spPr bwMode="auto">
          <a:xfrm>
            <a:off x="457200" y="3015348"/>
            <a:ext cx="822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3200" dirty="0">
                <a:latin typeface="Constantia" pitchFamily="18" charset="0"/>
              </a:rPr>
              <a:t> Sub-</a:t>
            </a:r>
            <a:r>
              <a:rPr lang="en-US" sz="3200" dirty="0" err="1">
                <a:latin typeface="Constantia" pitchFamily="18" charset="0"/>
              </a:rPr>
              <a:t>Topik</a:t>
            </a:r>
            <a:r>
              <a:rPr lang="en-US" sz="3200" dirty="0">
                <a:latin typeface="Constantia" pitchFamily="18" charset="0"/>
              </a:rPr>
              <a:t>:</a:t>
            </a:r>
          </a:p>
          <a:p>
            <a:pPr marL="639763" lvl="1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3100" dirty="0" err="1">
                <a:latin typeface="Constantia" pitchFamily="18" charset="0"/>
              </a:rPr>
              <a:t>Konsep</a:t>
            </a:r>
            <a:r>
              <a:rPr lang="en-US" sz="3100" dirty="0">
                <a:latin typeface="Constantia" pitchFamily="18" charset="0"/>
              </a:rPr>
              <a:t> </a:t>
            </a:r>
            <a:r>
              <a:rPr lang="en-US" sz="3100" dirty="0" err="1">
                <a:latin typeface="Constantia" pitchFamily="18" charset="0"/>
              </a:rPr>
              <a:t>Penyusunan</a:t>
            </a:r>
            <a:r>
              <a:rPr lang="en-US" sz="3100" dirty="0">
                <a:latin typeface="Constantia" pitchFamily="18" charset="0"/>
              </a:rPr>
              <a:t> Proposal </a:t>
            </a:r>
            <a:r>
              <a:rPr lang="en-US" sz="3100" dirty="0" err="1">
                <a:latin typeface="Constantia" pitchFamily="18" charset="0"/>
              </a:rPr>
              <a:t>Awal</a:t>
            </a:r>
            <a:endParaRPr lang="en-US" sz="3100" dirty="0">
              <a:latin typeface="Constantia" pitchFamily="18" charset="0"/>
            </a:endParaRPr>
          </a:p>
          <a:p>
            <a:pPr marL="639763" lvl="1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n-US" sz="3100" dirty="0" err="1">
                <a:latin typeface="Constantia" pitchFamily="18" charset="0"/>
              </a:rPr>
              <a:t>Penyusunan</a:t>
            </a:r>
            <a:r>
              <a:rPr lang="en-US" sz="3100" dirty="0">
                <a:latin typeface="Constantia" pitchFamily="18" charset="0"/>
              </a:rPr>
              <a:t> </a:t>
            </a:r>
            <a:r>
              <a:rPr lang="en-US" sz="3100" dirty="0" err="1">
                <a:latin typeface="Constantia" pitchFamily="18" charset="0"/>
              </a:rPr>
              <a:t>Bab</a:t>
            </a:r>
            <a:r>
              <a:rPr lang="en-US" sz="3100" dirty="0">
                <a:latin typeface="Constantia" pitchFamily="18" charset="0"/>
              </a:rPr>
              <a:t> 3. </a:t>
            </a:r>
            <a:r>
              <a:rPr lang="en-US" sz="3100" dirty="0" err="1">
                <a:latin typeface="Constantia" pitchFamily="18" charset="0"/>
              </a:rPr>
              <a:t>Rancangan</a:t>
            </a:r>
            <a:r>
              <a:rPr lang="en-US" sz="3100" dirty="0">
                <a:latin typeface="Constantia" pitchFamily="18" charset="0"/>
              </a:rPr>
              <a:t> Global Program </a:t>
            </a:r>
            <a:r>
              <a:rPr lang="en-US" sz="3100" dirty="0" err="1" smtClean="0">
                <a:latin typeface="Constantia" pitchFamily="18" charset="0"/>
              </a:rPr>
              <a:t>Pengembangan</a:t>
            </a:r>
            <a:endParaRPr lang="en-US" sz="3100" dirty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3455126" y="3661229"/>
            <a:ext cx="2235200" cy="18977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572688" y="3734160"/>
            <a:ext cx="2035632" cy="79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Rencana Awal Program Pengembangan</a:t>
            </a: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72688" y="4687107"/>
            <a:ext cx="2035632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Tema Terpilih</a:t>
            </a: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572688" y="5155830"/>
            <a:ext cx="2035632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Unit Terpilih</a:t>
            </a:r>
          </a:p>
        </p:txBody>
      </p:sp>
      <p:cxnSp>
        <p:nvCxnSpPr>
          <p:cNvPr id="42" name="Elbow Connector 21"/>
          <p:cNvCxnSpPr>
            <a:stCxn id="0" idx="2"/>
            <a:endCxn id="0" idx="0"/>
          </p:cNvCxnSpPr>
          <p:nvPr/>
        </p:nvCxnSpPr>
        <p:spPr>
          <a:xfrm rot="5400000">
            <a:off x="4540250" y="4576763"/>
            <a:ext cx="100013" cy="15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21"/>
          <p:cNvCxnSpPr>
            <a:stCxn id="0" idx="2"/>
            <a:endCxn id="0" idx="0"/>
          </p:cNvCxnSpPr>
          <p:nvPr/>
        </p:nvCxnSpPr>
        <p:spPr>
          <a:xfrm rot="5400000">
            <a:off x="4479926" y="5045075"/>
            <a:ext cx="220662" cy="15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487886" y="1798320"/>
            <a:ext cx="2235200" cy="18897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95" name="Freeform 94"/>
          <p:cNvSpPr/>
          <p:nvPr/>
        </p:nvSpPr>
        <p:spPr>
          <a:xfrm>
            <a:off x="162181" y="2108579"/>
            <a:ext cx="3125337" cy="1460311"/>
          </a:xfrm>
          <a:custGeom>
            <a:avLst/>
            <a:gdLst>
              <a:gd name="connsiteX0" fmla="*/ 0 w 3125337"/>
              <a:gd name="connsiteY0" fmla="*/ 0 h 1460311"/>
              <a:gd name="connsiteX1" fmla="*/ 6824 w 3125337"/>
              <a:gd name="connsiteY1" fmla="*/ 955343 h 1460311"/>
              <a:gd name="connsiteX2" fmla="*/ 832513 w 3125337"/>
              <a:gd name="connsiteY2" fmla="*/ 955343 h 1460311"/>
              <a:gd name="connsiteX3" fmla="*/ 825689 w 3125337"/>
              <a:gd name="connsiteY3" fmla="*/ 1460311 h 1460311"/>
              <a:gd name="connsiteX4" fmla="*/ 2292824 w 3125337"/>
              <a:gd name="connsiteY4" fmla="*/ 1460311 h 1460311"/>
              <a:gd name="connsiteX5" fmla="*/ 2292824 w 3125337"/>
              <a:gd name="connsiteY5" fmla="*/ 955343 h 1460311"/>
              <a:gd name="connsiteX6" fmla="*/ 3125337 w 3125337"/>
              <a:gd name="connsiteY6" fmla="*/ 955343 h 1460311"/>
              <a:gd name="connsiteX7" fmla="*/ 3125337 w 3125337"/>
              <a:gd name="connsiteY7" fmla="*/ 6824 h 146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25337" h="1460311">
                <a:moveTo>
                  <a:pt x="0" y="0"/>
                </a:moveTo>
                <a:cubicBezTo>
                  <a:pt x="2275" y="318448"/>
                  <a:pt x="4549" y="636895"/>
                  <a:pt x="6824" y="955343"/>
                </a:cubicBezTo>
                <a:lnTo>
                  <a:pt x="832513" y="955343"/>
                </a:lnTo>
                <a:cubicBezTo>
                  <a:pt x="830238" y="1123666"/>
                  <a:pt x="827964" y="1291988"/>
                  <a:pt x="825689" y="1460311"/>
                </a:cubicBezTo>
                <a:lnTo>
                  <a:pt x="2292824" y="1460311"/>
                </a:lnTo>
                <a:lnTo>
                  <a:pt x="2292824" y="955343"/>
                </a:lnTo>
                <a:lnTo>
                  <a:pt x="3125337" y="955343"/>
                </a:lnTo>
                <a:lnTo>
                  <a:pt x="3125337" y="6824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Konsep Penyusunan Proposal Awal</a:t>
            </a:r>
            <a:endParaRPr lang="id-ID"/>
          </a:p>
        </p:txBody>
      </p:sp>
      <p:sp>
        <p:nvSpPr>
          <p:cNvPr id="32791" name="Date Placeholder 2"/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8A9F16E-FFFD-4FF5-A9D7-B8777BE22CB5}" type="datetime1">
              <a:rPr lang="en-US" sz="1400">
                <a:solidFill>
                  <a:schemeClr val="tx2"/>
                </a:solidFill>
              </a:rPr>
              <a:pPr/>
              <a:t>12/7/2009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32793" name="Slide Number Placeholder 4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1EEFB50-E196-4AD5-BDA4-2EED7D783068}" type="slidenum">
              <a:rPr lang="id-ID" sz="1400">
                <a:solidFill>
                  <a:schemeClr val="tx2"/>
                </a:solidFill>
              </a:rPr>
              <a:pPr/>
              <a:t>18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533399" y="1364349"/>
            <a:ext cx="1977571" cy="30995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Situasi Sekarang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605448" y="1357080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Situasi Mendatang</a:t>
            </a:r>
          </a:p>
        </p:txBody>
      </p:sp>
      <p:sp>
        <p:nvSpPr>
          <p:cNvPr id="64" name="AutoShape 6"/>
          <p:cNvSpPr>
            <a:spLocks noChangeArrowheads="1"/>
          </p:cNvSpPr>
          <p:nvPr/>
        </p:nvSpPr>
        <p:spPr bwMode="auto">
          <a:xfrm>
            <a:off x="2995384" y="1211986"/>
            <a:ext cx="3171370" cy="587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i="1">
                <a:latin typeface="Arial Black" pitchFamily="34" charset="0"/>
              </a:rPr>
              <a:t>langkah  maju</a:t>
            </a: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243839" y="2244299"/>
            <a:ext cx="1260000" cy="5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Posisi (Data)</a:t>
            </a: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1965959" y="2244299"/>
            <a:ext cx="1260000" cy="540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Analisis Situasi</a:t>
            </a: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059543" y="3139025"/>
            <a:ext cx="1332411" cy="30995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Kesimpulan</a:t>
            </a:r>
          </a:p>
        </p:txBody>
      </p:sp>
      <p:cxnSp>
        <p:nvCxnSpPr>
          <p:cNvPr id="70" name="Elbow Connector 69"/>
          <p:cNvCxnSpPr>
            <a:stCxn id="0" idx="2"/>
            <a:endCxn id="0" idx="0"/>
          </p:cNvCxnSpPr>
          <p:nvPr/>
        </p:nvCxnSpPr>
        <p:spPr>
          <a:xfrm rot="5400000">
            <a:off x="912813" y="1635125"/>
            <a:ext cx="569912" cy="64928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0" idx="2"/>
            <a:endCxn id="0" idx="0"/>
          </p:cNvCxnSpPr>
          <p:nvPr/>
        </p:nvCxnSpPr>
        <p:spPr>
          <a:xfrm rot="16200000" flipH="1">
            <a:off x="1774032" y="1423194"/>
            <a:ext cx="569912" cy="1073150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0" idx="3"/>
            <a:endCxn id="0" idx="1"/>
          </p:cNvCxnSpPr>
          <p:nvPr/>
        </p:nvCxnSpPr>
        <p:spPr>
          <a:xfrm>
            <a:off x="1503363" y="2514600"/>
            <a:ext cx="461962" cy="158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0" idx="2"/>
            <a:endCxn id="0" idx="0"/>
          </p:cNvCxnSpPr>
          <p:nvPr/>
        </p:nvCxnSpPr>
        <p:spPr>
          <a:xfrm rot="16200000" flipH="1">
            <a:off x="1122362" y="2535238"/>
            <a:ext cx="354013" cy="85248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76"/>
          <p:cNvCxnSpPr>
            <a:stCxn id="0" idx="2"/>
            <a:endCxn id="0" idx="0"/>
          </p:cNvCxnSpPr>
          <p:nvPr/>
        </p:nvCxnSpPr>
        <p:spPr>
          <a:xfrm rot="5400000">
            <a:off x="1983581" y="2526507"/>
            <a:ext cx="354013" cy="869950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AutoShape 5">
            <a:hlinkClick r:id="" action="ppaction://noaction" highlightClick="1">
              <a:snd r:embed="rId3" name="whoosh.wav" builtIn="1"/>
            </a:hlinkClick>
            <a:hlinkHover r:id="" action="ppaction://noaction" highlightClick="1">
              <a:snd r:embed="rId4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167640" y="3672840"/>
            <a:ext cx="2865120" cy="1219200"/>
          </a:xfrm>
          <a:prstGeom prst="wedgeEllipseCallout">
            <a:avLst>
              <a:gd name="adj1" fmla="val -47659"/>
              <a:gd name="adj2" fmla="val -109396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Ringkasan Evaluasi Diri Institusi</a:t>
            </a:r>
            <a:br>
              <a:rPr lang="en-US" sz="160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en-US" sz="160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(Bab 2)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605448" y="1915518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Visi</a:t>
            </a: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6605448" y="2473956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Misi</a:t>
            </a: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6605448" y="3140116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Tujuan Institusi</a:t>
            </a:r>
          </a:p>
        </p:txBody>
      </p:sp>
      <p:cxnSp>
        <p:nvCxnSpPr>
          <p:cNvPr id="22" name="Elbow Connector 21"/>
          <p:cNvCxnSpPr>
            <a:stCxn id="0" idx="2"/>
            <a:endCxn id="0" idx="0"/>
          </p:cNvCxnSpPr>
          <p:nvPr/>
        </p:nvCxnSpPr>
        <p:spPr>
          <a:xfrm rot="5400000">
            <a:off x="7502525" y="1785938"/>
            <a:ext cx="242887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1"/>
          <p:cNvCxnSpPr>
            <a:stCxn id="0" idx="2"/>
            <a:endCxn id="0" idx="0"/>
          </p:cNvCxnSpPr>
          <p:nvPr/>
        </p:nvCxnSpPr>
        <p:spPr>
          <a:xfrm rot="5400000">
            <a:off x="7501731" y="2337594"/>
            <a:ext cx="244475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1"/>
          <p:cNvCxnSpPr>
            <a:stCxn id="0" idx="2"/>
            <a:endCxn id="0" idx="0"/>
          </p:cNvCxnSpPr>
          <p:nvPr/>
        </p:nvCxnSpPr>
        <p:spPr>
          <a:xfrm rot="5400000">
            <a:off x="7444581" y="2961482"/>
            <a:ext cx="358775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0" idx="3"/>
            <a:endCxn id="0" idx="1"/>
          </p:cNvCxnSpPr>
          <p:nvPr/>
        </p:nvCxnSpPr>
        <p:spPr>
          <a:xfrm>
            <a:off x="2392363" y="3294063"/>
            <a:ext cx="520700" cy="0"/>
          </a:xfrm>
          <a:prstGeom prst="line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0" idx="3"/>
            <a:endCxn id="0" idx="1"/>
          </p:cNvCxnSpPr>
          <p:nvPr/>
        </p:nvCxnSpPr>
        <p:spPr>
          <a:xfrm>
            <a:off x="6084888" y="3294063"/>
            <a:ext cx="520700" cy="1587"/>
          </a:xfrm>
          <a:prstGeom prst="line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utoShape 5">
            <a:hlinkClick r:id="" action="ppaction://noaction" highlightClick="1">
              <a:snd r:embed="rId3" name="whoosh.wav" builtIn="1"/>
            </a:hlinkClick>
            <a:hlinkHover r:id="" action="ppaction://noaction" highlightClick="1">
              <a:snd r:embed="rId4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5805713" y="3916680"/>
            <a:ext cx="3164115" cy="899160"/>
          </a:xfrm>
          <a:prstGeom prst="wedgeEllipseCallout">
            <a:avLst>
              <a:gd name="adj1" fmla="val 37867"/>
              <a:gd name="adj2" fmla="val -91987"/>
            </a:avLst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Ringkasan Renstra Institusi (Bab 1)</a:t>
            </a:r>
          </a:p>
        </p:txBody>
      </p:sp>
      <p:cxnSp>
        <p:nvCxnSpPr>
          <p:cNvPr id="41" name="Elbow Connector 21"/>
          <p:cNvCxnSpPr>
            <a:endCxn id="0" idx="0"/>
          </p:cNvCxnSpPr>
          <p:nvPr/>
        </p:nvCxnSpPr>
        <p:spPr>
          <a:xfrm rot="16200000" flipH="1">
            <a:off x="4340225" y="3482975"/>
            <a:ext cx="498475" cy="31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utoShape 5">
            <a:hlinkClick r:id="" action="ppaction://noaction" highlightClick="1">
              <a:snd r:embed="rId3" name="whoosh.wav" builtIn="1"/>
            </a:hlinkClick>
            <a:hlinkHover r:id="" action="ppaction://noaction" highlightClick="1">
              <a:snd r:embed="rId4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203196" y="5079998"/>
            <a:ext cx="3149601" cy="1219200"/>
          </a:xfrm>
          <a:prstGeom prst="wedgeEllipseCallout">
            <a:avLst>
              <a:gd name="adj1" fmla="val 54744"/>
              <a:gd name="adj2" fmla="val -109192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600">
                <a:solidFill>
                  <a:srgbClr val="CC3300"/>
                </a:solidFill>
                <a:latin typeface="Arial Black" pitchFamily="34" charset="0"/>
              </a:rPr>
              <a:t>Rancangan Global Program Pengembangan (Bab 3)</a:t>
            </a:r>
          </a:p>
        </p:txBody>
      </p: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2913016" y="3000112"/>
            <a:ext cx="3171370" cy="587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i="1">
                <a:latin typeface="Arial Black" pitchFamily="34" charset="0"/>
              </a:rPr>
              <a:t>langkah strategis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Format Proposal </a:t>
            </a:r>
            <a:r>
              <a:rPr lang="en-US" dirty="0" err="1" smtClean="0"/>
              <a:t>Awal</a:t>
            </a:r>
            <a:endParaRPr lang="id-ID" dirty="0" smtClean="0"/>
          </a:p>
        </p:txBody>
      </p:sp>
      <p:sp>
        <p:nvSpPr>
          <p:cNvPr id="33798" name="Content Placeholder 5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05313"/>
          </a:xfrm>
        </p:spPr>
        <p:txBody>
          <a:bodyPr/>
          <a:lstStyle/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Halaman judul/</a:t>
            </a:r>
            <a:r>
              <a:rPr lang="id-ID" sz="2000" i="1" dirty="0" smtClean="0"/>
              <a:t>cover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Halaman identifikasi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Halaman pengesahan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Daftar isi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Ringkasan eksekutif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Bab 1: Ringkasan rencana strategis pengembangan institusi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Bab 2: Ringkasan laporan evaluasi diri di tingkat perguruan tinggi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3200" dirty="0" smtClean="0">
                <a:solidFill>
                  <a:srgbClr val="CC3300"/>
                </a:solidFill>
              </a:rPr>
              <a:t>Bab 3: Rancangan global program pengembangan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r>
              <a:rPr lang="id-ID" sz="2000" dirty="0" smtClean="0"/>
              <a:t>Lampiran, berisi data dan informasi pendukung yang relevan dengan isi proposal</a:t>
            </a:r>
          </a:p>
          <a:p>
            <a:pPr marL="514350" indent="-514350" eaLnBrk="1" hangingPunct="1">
              <a:buFont typeface="Bookman Old Style" pitchFamily="18" charset="0"/>
              <a:buAutoNum type="arabicPeriod"/>
            </a:pPr>
            <a:endParaRPr lang="id-ID" sz="2400" dirty="0" smtClean="0"/>
          </a:p>
        </p:txBody>
      </p:sp>
      <p:sp>
        <p:nvSpPr>
          <p:cNvPr id="33795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8272AE2C-0D5B-4ADB-851F-0C37A93130A1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183D2880-3372-4113-96F1-2FE790C377FE}" type="slidenum">
              <a:rPr lang="id-ID" smtClean="0"/>
              <a:pPr/>
              <a:t>19</a:t>
            </a:fld>
            <a:endParaRPr lang="id-ID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Topik: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200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3200" dirty="0" err="1" smtClean="0"/>
              <a:t>Penetapan</a:t>
            </a:r>
            <a:r>
              <a:rPr lang="en-US" sz="3200" dirty="0" smtClean="0"/>
              <a:t> </a:t>
            </a:r>
            <a:r>
              <a:rPr lang="en-US" sz="3200" dirty="0" err="1" smtClean="0"/>
              <a:t>Tema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Program/</a:t>
            </a:r>
            <a:r>
              <a:rPr lang="en-US" sz="3200" dirty="0" err="1" smtClean="0"/>
              <a:t>Aktivitas</a:t>
            </a:r>
            <a:endParaRPr lang="en-US" sz="3200" dirty="0" smtClean="0"/>
          </a:p>
          <a:p>
            <a:pPr eaLnBrk="1" hangingPunct="1"/>
            <a:r>
              <a:rPr lang="en-US" sz="3200" dirty="0" err="1" smtClean="0"/>
              <a:t>Penyusunan</a:t>
            </a:r>
            <a:r>
              <a:rPr lang="en-US" sz="3200" dirty="0" smtClean="0"/>
              <a:t> </a:t>
            </a:r>
            <a:r>
              <a:rPr lang="en-US" sz="3200" dirty="0" err="1" smtClean="0"/>
              <a:t>Rancangan</a:t>
            </a:r>
            <a:r>
              <a:rPr lang="en-US" sz="3200" dirty="0" smtClean="0"/>
              <a:t> Global Program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CC3300"/>
                </a:solidFill>
              </a:rPr>
              <a:t>Proposal </a:t>
            </a:r>
            <a:r>
              <a:rPr lang="en-US" sz="3200" dirty="0" err="1" smtClean="0">
                <a:solidFill>
                  <a:srgbClr val="CC3300"/>
                </a:solidFill>
              </a:rPr>
              <a:t>Awal</a:t>
            </a:r>
            <a:endParaRPr lang="en-US" sz="3200" dirty="0" smtClean="0">
              <a:solidFill>
                <a:srgbClr val="CC3300"/>
              </a:solidFill>
            </a:endParaRPr>
          </a:p>
          <a:p>
            <a:pPr eaLnBrk="1" hangingPunct="1"/>
            <a:r>
              <a:rPr lang="en-US" sz="3200" dirty="0" err="1" smtClean="0"/>
              <a:t>Penyusunan</a:t>
            </a:r>
            <a:r>
              <a:rPr lang="en-US" sz="3200" dirty="0" smtClean="0"/>
              <a:t> </a:t>
            </a:r>
            <a:r>
              <a:rPr lang="en-US" sz="3200" dirty="0" err="1" smtClean="0"/>
              <a:t>Usulan</a:t>
            </a:r>
            <a:r>
              <a:rPr lang="en-US" sz="3200" dirty="0" smtClean="0"/>
              <a:t> Program </a:t>
            </a:r>
            <a:r>
              <a:rPr lang="en-US" sz="3200" dirty="0" err="1" smtClean="0"/>
              <a:t>Pengembangan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CC3300"/>
                </a:solidFill>
              </a:rPr>
              <a:t>Proposal </a:t>
            </a:r>
            <a:r>
              <a:rPr lang="en-US" sz="3200" dirty="0" err="1" smtClean="0">
                <a:solidFill>
                  <a:srgbClr val="CC3300"/>
                </a:solidFill>
              </a:rPr>
              <a:t>Lengkap</a:t>
            </a:r>
            <a:endParaRPr lang="en-US" sz="3200" dirty="0" smtClean="0">
              <a:solidFill>
                <a:srgbClr val="CC3300"/>
              </a:solidFill>
            </a:endParaRPr>
          </a:p>
          <a:p>
            <a:pPr eaLnBrk="1" hangingPunct="1"/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err="1" smtClean="0"/>
              <a:t>Bab</a:t>
            </a:r>
            <a:r>
              <a:rPr lang="en-US" sz="3600" dirty="0" smtClean="0"/>
              <a:t> 3. </a:t>
            </a:r>
            <a:r>
              <a:rPr lang="id-ID" sz="3600" dirty="0" smtClean="0"/>
              <a:t>Rancangan global program pengembangan</a:t>
            </a:r>
          </a:p>
        </p:txBody>
      </p:sp>
      <p:sp>
        <p:nvSpPr>
          <p:cNvPr id="34822" name="Content Placeholder 5"/>
          <p:cNvSpPr>
            <a:spLocks noGrp="1"/>
          </p:cNvSpPr>
          <p:nvPr>
            <p:ph idx="1"/>
          </p:nvPr>
        </p:nvSpPr>
        <p:spPr>
          <a:xfrm>
            <a:off x="457200" y="1733550"/>
            <a:ext cx="8229600" cy="29019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Berisi 2 bagian:</a:t>
            </a:r>
          </a:p>
          <a:p>
            <a:pPr lvl="1" eaLnBrk="1" hangingPunct="1">
              <a:lnSpc>
                <a:spcPct val="90000"/>
              </a:lnSpc>
            </a:pPr>
            <a:r>
              <a:rPr lang="id-ID" sz="3600" smtClean="0"/>
              <a:t>Penetapan tema program dan ra</a:t>
            </a:r>
            <a:r>
              <a:rPr lang="en-US" sz="3600" smtClean="0"/>
              <a:t>s</a:t>
            </a:r>
            <a:r>
              <a:rPr lang="id-ID" sz="3600" smtClean="0"/>
              <a:t>ional atas pemilihan tema dan unit internal yang dilibatkan</a:t>
            </a:r>
            <a:r>
              <a:rPr lang="en-US" sz="360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id-ID" sz="3600" smtClean="0"/>
              <a:t>Deskripsi ringkas program pengembangan untuk </a:t>
            </a:r>
            <a:r>
              <a:rPr lang="id-ID" sz="3600" u="sng" smtClean="0">
                <a:solidFill>
                  <a:srgbClr val="CC3300"/>
                </a:solidFill>
              </a:rPr>
              <a:t>masing-masing tema</a:t>
            </a:r>
            <a:r>
              <a:rPr lang="id-ID" sz="3600" smtClean="0"/>
              <a:t> yang diajukan</a:t>
            </a:r>
          </a:p>
        </p:txBody>
      </p:sp>
      <p:sp>
        <p:nvSpPr>
          <p:cNvPr id="34819" name="Date Placeholder 2"/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F27C37CD-630C-4315-9F87-F94E9AC5BD50}" type="datetime1">
              <a:rPr lang="en-US" sz="1400">
                <a:solidFill>
                  <a:schemeClr val="tx2"/>
                </a:solidFill>
              </a:rPr>
              <a:pPr/>
              <a:t>12/7/2009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34821" name="Slide Number Placeholder 4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3675973D-F29E-47E8-88EB-06949F038525}" type="slidenum">
              <a:rPr lang="id-ID" sz="1400">
                <a:solidFill>
                  <a:schemeClr val="tx2"/>
                </a:solidFill>
              </a:rPr>
              <a:pPr/>
              <a:t>20</a:t>
            </a:fld>
            <a:endParaRPr lang="id-ID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29028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err="1" smtClean="0"/>
              <a:t>Bab</a:t>
            </a:r>
            <a:r>
              <a:rPr lang="en-US" sz="3600" dirty="0" smtClean="0"/>
              <a:t> 3. </a:t>
            </a:r>
            <a:r>
              <a:rPr lang="id-ID" sz="3600" dirty="0" smtClean="0"/>
              <a:t>Rancangan global program pengembangan</a:t>
            </a:r>
          </a:p>
        </p:txBody>
      </p:sp>
      <p:sp>
        <p:nvSpPr>
          <p:cNvPr id="35846" name="Content Placeholder 5"/>
          <p:cNvSpPr>
            <a:spLocks noGrp="1"/>
          </p:cNvSpPr>
          <p:nvPr>
            <p:ph idx="1"/>
          </p:nvPr>
        </p:nvSpPr>
        <p:spPr>
          <a:xfrm>
            <a:off x="457200" y="1925638"/>
            <a:ext cx="8229600" cy="43322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d-ID" sz="2800" dirty="0" smtClean="0"/>
              <a:t>Penetapan tema program dan ra</a:t>
            </a:r>
            <a:r>
              <a:rPr lang="en-US" sz="2800" dirty="0" smtClean="0"/>
              <a:t>s</a:t>
            </a:r>
            <a:r>
              <a:rPr lang="id-ID" sz="2800" dirty="0" smtClean="0"/>
              <a:t>ional atas pemilihan tema dan unit internal yang dilibatkan</a:t>
            </a:r>
            <a:r>
              <a:rPr lang="en-US" sz="2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id-ID" sz="2400" dirty="0" smtClean="0">
                <a:solidFill>
                  <a:schemeClr val="tx1"/>
                </a:solidFill>
              </a:rPr>
              <a:t>ecara ringkas </a:t>
            </a:r>
            <a:r>
              <a:rPr lang="en-US" sz="2400" dirty="0" err="1" smtClean="0">
                <a:solidFill>
                  <a:schemeClr val="tx1"/>
                </a:solidFill>
              </a:rPr>
              <a:t>sampaikan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id-ID" sz="2400" dirty="0" smtClean="0">
                <a:solidFill>
                  <a:srgbClr val="CC3300"/>
                </a:solidFill>
              </a:rPr>
              <a:t>masalah utama</a:t>
            </a:r>
            <a:r>
              <a:rPr lang="id-ID" sz="2400" dirty="0" smtClean="0"/>
              <a:t> </a:t>
            </a:r>
            <a:r>
              <a:rPr lang="id-ID" sz="2400" dirty="0" smtClean="0">
                <a:solidFill>
                  <a:schemeClr val="tx1"/>
                </a:solidFill>
              </a:rPr>
              <a:t>yang dihadapi dan</a:t>
            </a:r>
            <a:r>
              <a:rPr lang="id-ID" sz="2400" dirty="0" smtClean="0"/>
              <a:t> </a:t>
            </a:r>
            <a:r>
              <a:rPr lang="id-ID" sz="2400" dirty="0" smtClean="0">
                <a:solidFill>
                  <a:srgbClr val="CC3300"/>
                </a:solidFill>
              </a:rPr>
              <a:t>potensi yang ada</a:t>
            </a:r>
            <a:r>
              <a:rPr lang="id-ID" sz="2400" dirty="0" smtClean="0"/>
              <a:t> </a:t>
            </a:r>
            <a:r>
              <a:rPr lang="id-ID" sz="2400" dirty="0" smtClean="0">
                <a:solidFill>
                  <a:schemeClr val="tx1"/>
                </a:solidFill>
              </a:rPr>
              <a:t>di perguruan tinggi </a:t>
            </a:r>
            <a:r>
              <a:rPr lang="en-US" sz="2400" dirty="0" err="1" smtClean="0">
                <a:solidFill>
                  <a:schemeClr val="tx1"/>
                </a:solidFill>
              </a:rPr>
              <a:t>sesuai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id-ID" sz="2400" dirty="0" smtClean="0">
                <a:solidFill>
                  <a:schemeClr val="tx1"/>
                </a:solidFill>
              </a:rPr>
              <a:t>dengan hasil evaluasi diri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tingkat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institusi</a:t>
            </a:r>
            <a:r>
              <a:rPr lang="id-ID" sz="2400" dirty="0" smtClean="0">
                <a:solidFill>
                  <a:schemeClr val="tx1"/>
                </a:solidFill>
              </a:rPr>
              <a:t>.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Sampaikan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alasan-alasan</a:t>
            </a:r>
            <a:r>
              <a:rPr lang="en-US" sz="2400" dirty="0" smtClean="0">
                <a:solidFill>
                  <a:srgbClr val="CC3300"/>
                </a:solidFill>
              </a:rPr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dan</a:t>
            </a:r>
            <a:r>
              <a:rPr lang="en-US" sz="2400" dirty="0" smtClean="0">
                <a:solidFill>
                  <a:srgbClr val="CC3300"/>
                </a:solidFill>
              </a:rPr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justifikasi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institusi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pemilihan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tema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Sampaikan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alasan-alasan</a:t>
            </a:r>
            <a:r>
              <a:rPr lang="en-US" sz="2400" dirty="0" smtClean="0">
                <a:solidFill>
                  <a:srgbClr val="CC3300"/>
                </a:solidFill>
              </a:rPr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pemilihan</a:t>
            </a:r>
            <a:r>
              <a:rPr lang="en-US" sz="2400" dirty="0" smtClean="0">
                <a:solidFill>
                  <a:srgbClr val="CC3300"/>
                </a:solidFill>
              </a:rPr>
              <a:t> unit </a:t>
            </a:r>
            <a:r>
              <a:rPr lang="en-US" sz="2400" dirty="0" err="1" smtClean="0">
                <a:solidFill>
                  <a:srgbClr val="CC3300"/>
                </a:solidFill>
              </a:rPr>
              <a:t>terkait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pada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masing-masing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tema</a:t>
            </a:r>
            <a:r>
              <a:rPr lang="en-US" sz="2400" dirty="0" smtClean="0">
                <a:solidFill>
                  <a:schemeClr val="tx1"/>
                </a:solidFill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</a:rPr>
              <a:t>dipilih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sesuai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dengan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hasil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evaluasi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kinerja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pengelolaan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akademik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serta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evaluasi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terhadap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manajemen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institusi</a:t>
            </a:r>
            <a:endParaRPr lang="id-ID" sz="2400" dirty="0" smtClean="0">
              <a:solidFill>
                <a:schemeClr val="tx1"/>
              </a:solidFill>
            </a:endParaRPr>
          </a:p>
        </p:txBody>
      </p:sp>
      <p:sp>
        <p:nvSpPr>
          <p:cNvPr id="35843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6445811F-5C4F-4A42-9262-FE35D661D70D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06FBDD9-A396-41FC-98B7-2BED8AC41863}" type="slidenum">
              <a:rPr lang="id-ID" smtClean="0"/>
              <a:pPr/>
              <a:t>21</a:t>
            </a:fld>
            <a:endParaRPr lang="id-ID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err="1" smtClean="0"/>
              <a:t>Bab</a:t>
            </a:r>
            <a:r>
              <a:rPr lang="en-US" sz="3600" dirty="0" smtClean="0"/>
              <a:t> 3. </a:t>
            </a:r>
            <a:r>
              <a:rPr lang="id-ID" sz="3600" dirty="0" smtClean="0"/>
              <a:t>Rancangan global program pengembangan</a:t>
            </a:r>
          </a:p>
        </p:txBody>
      </p:sp>
      <p:sp>
        <p:nvSpPr>
          <p:cNvPr id="36870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400" dirty="0" smtClean="0"/>
              <a:t>Deskripsi ringkas </a:t>
            </a:r>
            <a:r>
              <a:rPr lang="id-ID" sz="2400" dirty="0" smtClean="0">
                <a:solidFill>
                  <a:srgbClr val="CC3300"/>
                </a:solidFill>
              </a:rPr>
              <a:t>program</a:t>
            </a:r>
            <a:r>
              <a:rPr lang="en-US" sz="2400" dirty="0" smtClean="0">
                <a:solidFill>
                  <a:srgbClr val="CC3300"/>
                </a:solidFill>
              </a:rPr>
              <a:t>-program</a:t>
            </a:r>
            <a:r>
              <a:rPr lang="id-ID" sz="2400" dirty="0" smtClean="0"/>
              <a:t> pengembangan untuk </a:t>
            </a:r>
            <a:r>
              <a:rPr lang="id-ID" sz="2400" u="sng" dirty="0" smtClean="0">
                <a:solidFill>
                  <a:srgbClr val="0000CC"/>
                </a:solidFill>
              </a:rPr>
              <a:t>masing-masing tema</a:t>
            </a:r>
            <a:r>
              <a:rPr lang="id-ID" sz="2400" dirty="0" smtClean="0"/>
              <a:t> yang diajukan: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Sampaikan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id-ID" sz="2400" dirty="0" smtClean="0"/>
              <a:t>nformasi ringkas tentang: </a:t>
            </a:r>
            <a:endParaRPr lang="en-US" sz="2400" dirty="0" smtClean="0"/>
          </a:p>
          <a:p>
            <a:pPr marL="1143000" lvl="2" eaLnBrk="1" hangingPunct="1">
              <a:lnSpc>
                <a:spcPct val="90000"/>
              </a:lnSpc>
            </a:pPr>
            <a:r>
              <a:rPr lang="id-ID" sz="2400" dirty="0" smtClean="0"/>
              <a:t>judul </a:t>
            </a:r>
            <a:r>
              <a:rPr lang="en-US" sz="2400" dirty="0" smtClean="0"/>
              <a:t>program/</a:t>
            </a:r>
            <a:r>
              <a:rPr lang="en-US" sz="2400" dirty="0" err="1" smtClean="0"/>
              <a:t>aktivitas</a:t>
            </a:r>
            <a:r>
              <a:rPr lang="id-ID" sz="2400" dirty="0" smtClean="0"/>
              <a:t>, </a:t>
            </a:r>
            <a:endParaRPr lang="en-US" sz="2400" dirty="0" smtClean="0"/>
          </a:p>
          <a:p>
            <a:pPr marL="1143000" lvl="2" eaLnBrk="1" hangingPunct="1">
              <a:lnSpc>
                <a:spcPct val="90000"/>
              </a:lnSpc>
            </a:pPr>
            <a:r>
              <a:rPr lang="id-ID" sz="2400" dirty="0" smtClean="0"/>
              <a:t>penjelasan umum tentang tujuan </a:t>
            </a:r>
            <a:endParaRPr lang="en-US" sz="2400" dirty="0" smtClean="0"/>
          </a:p>
          <a:p>
            <a:pPr marL="1143000" lvl="2" eaLnBrk="1" hangingPunct="1">
              <a:lnSpc>
                <a:spcPct val="90000"/>
              </a:lnSpc>
            </a:pPr>
            <a:r>
              <a:rPr lang="id-ID" sz="2400" dirty="0" smtClean="0"/>
              <a:t>rancangan umum kegiatan serta kaitannya dengan unit atau program studi yang dipilih.</a:t>
            </a:r>
            <a:r>
              <a:rPr lang="en-US" sz="2400" dirty="0" smtClean="0"/>
              <a:t> 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sz="2400" dirty="0" err="1" smtClean="0"/>
              <a:t>Sebutkan</a:t>
            </a:r>
            <a:r>
              <a:rPr lang="en-US" sz="2400" dirty="0" smtClean="0"/>
              <a:t> unit </a:t>
            </a:r>
            <a:r>
              <a:rPr lang="en-US" sz="2400" dirty="0" err="1" smtClean="0"/>
              <a:t>atau</a:t>
            </a:r>
            <a:r>
              <a:rPr lang="en-US" sz="2400" dirty="0" smtClean="0"/>
              <a:t> program </a:t>
            </a:r>
            <a:r>
              <a:rPr lang="en-US" sz="2400" dirty="0" err="1" smtClean="0"/>
              <a:t>studi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</a:t>
            </a:r>
            <a:endParaRPr lang="id-ID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Catatan</a:t>
            </a:r>
            <a:r>
              <a:rPr lang="en-US" sz="2400" dirty="0" smtClean="0"/>
              <a:t>: </a:t>
            </a:r>
            <a:r>
              <a:rPr lang="en-US" sz="2400" dirty="0" err="1" smtClean="0"/>
              <a:t>Ditulis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CC3300"/>
                </a:solidFill>
              </a:rPr>
              <a:t>narasi</a:t>
            </a:r>
            <a:r>
              <a:rPr lang="en-US" sz="2400" dirty="0" smtClean="0"/>
              <a:t>,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i="1" dirty="0" smtClean="0"/>
              <a:t>pointers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judul-judul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endParaRPr lang="en-US" sz="2400" dirty="0" smtClean="0"/>
          </a:p>
        </p:txBody>
      </p:sp>
      <p:sp>
        <p:nvSpPr>
          <p:cNvPr id="36867" name="Date Placeholder 2"/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8A26BFB6-3A89-4465-8D47-AA0AAA0A0A50}" type="datetime1">
              <a:rPr lang="en-US" sz="1400">
                <a:solidFill>
                  <a:schemeClr val="tx2"/>
                </a:solidFill>
              </a:rPr>
              <a:pPr/>
              <a:t>12/7/2009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36869" name="Slide Number Placeholder 4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AB7E80D4-4719-44BC-94A7-46F856253B7A}" type="slidenum">
              <a:rPr lang="id-ID" sz="1400">
                <a:solidFill>
                  <a:schemeClr val="tx2"/>
                </a:solidFill>
              </a:rPr>
              <a:pPr/>
              <a:t>22</a:t>
            </a:fld>
            <a:endParaRPr lang="id-ID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119295"/>
            <a:ext cx="82296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 err="1" smtClean="0"/>
              <a:t>Bab</a:t>
            </a:r>
            <a:r>
              <a:rPr lang="en-US" sz="3600" dirty="0" smtClean="0"/>
              <a:t> 3. </a:t>
            </a:r>
            <a:r>
              <a:rPr lang="id-ID" sz="3600" dirty="0" smtClean="0"/>
              <a:t>Rancangan global program pengembangan</a:t>
            </a:r>
          </a:p>
        </p:txBody>
      </p:sp>
      <p:sp>
        <p:nvSpPr>
          <p:cNvPr id="37894" name="Content Placeholder 5"/>
          <p:cNvSpPr>
            <a:spLocks noGrp="1"/>
          </p:cNvSpPr>
          <p:nvPr>
            <p:ph idx="1"/>
          </p:nvPr>
        </p:nvSpPr>
        <p:spPr>
          <a:xfrm>
            <a:off x="457200" y="1558925"/>
            <a:ext cx="8229600" cy="248761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solidFill>
                  <a:schemeClr val="tx1"/>
                </a:solidFill>
              </a:rPr>
              <a:t>Organisasi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penulisan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3.1. </a:t>
            </a:r>
            <a:r>
              <a:rPr lang="sv-SE" sz="2400" dirty="0" smtClean="0">
                <a:solidFill>
                  <a:schemeClr val="tx1"/>
                </a:solidFill>
              </a:rPr>
              <a:t>Penetapan Tema Program, Unit Terkait dan Rasionalnya</a:t>
            </a:r>
          </a:p>
          <a:p>
            <a:pPr lvl="1" eaLnBrk="1" hangingPunct="1">
              <a:lnSpc>
                <a:spcPct val="90000"/>
              </a:lnSpc>
            </a:pPr>
            <a:r>
              <a:rPr lang="sv-SE" sz="2400" dirty="0" smtClean="0">
                <a:solidFill>
                  <a:schemeClr val="tx1"/>
                </a:solidFill>
              </a:rPr>
              <a:t>3.2. </a:t>
            </a:r>
            <a:r>
              <a:rPr lang="id-ID" sz="2400" dirty="0" smtClean="0">
                <a:solidFill>
                  <a:schemeClr val="tx1"/>
                </a:solidFill>
              </a:rPr>
              <a:t>Deskripsi Ringkas Program Pengembangan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1143000" lvl="2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Tema</a:t>
            </a:r>
            <a:r>
              <a:rPr lang="en-US" dirty="0" smtClean="0">
                <a:solidFill>
                  <a:schemeClr val="tx1"/>
                </a:solidFill>
              </a:rPr>
              <a:t> A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Tema</a:t>
            </a:r>
            <a:r>
              <a:rPr lang="en-US" dirty="0" smtClean="0">
                <a:solidFill>
                  <a:schemeClr val="tx1"/>
                </a:solidFill>
              </a:rPr>
              <a:t> B</a:t>
            </a:r>
          </a:p>
          <a:p>
            <a:pPr marL="1143000" lvl="2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Tema</a:t>
            </a:r>
            <a:r>
              <a:rPr lang="en-US" dirty="0" smtClean="0">
                <a:solidFill>
                  <a:schemeClr val="tx1"/>
                </a:solidFill>
              </a:rPr>
              <a:t> C</a:t>
            </a:r>
          </a:p>
        </p:txBody>
      </p:sp>
      <p:sp>
        <p:nvSpPr>
          <p:cNvPr id="37891" name="Date Placeholder 2"/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C781C530-E7BA-485A-8818-5D1CAE95CFDE}" type="datetime1">
              <a:rPr lang="en-US" sz="1400">
                <a:solidFill>
                  <a:schemeClr val="tx2"/>
                </a:solidFill>
              </a:rPr>
              <a:pPr/>
              <a:t>12/7/2009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37893" name="Slide Number Placeholder 4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05D52EC4-AF1C-4DE6-90FA-E699FB5EE883}" type="slidenum">
              <a:rPr lang="id-ID" sz="1400">
                <a:solidFill>
                  <a:schemeClr val="tx2"/>
                </a:solidFill>
              </a:rPr>
              <a:pPr/>
              <a:t>23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874713" y="4398963"/>
            <a:ext cx="739298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err="1">
                <a:latin typeface="Tahoma" pitchFamily="34" charset="0"/>
              </a:rPr>
              <a:t>Untuk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setiap</a:t>
            </a:r>
            <a:r>
              <a:rPr lang="en-US" sz="2400" dirty="0">
                <a:latin typeface="Tahoma" pitchFamily="34" charset="0"/>
              </a:rPr>
              <a:t> program yang </a:t>
            </a:r>
            <a:r>
              <a:rPr lang="en-US" sz="2400" dirty="0" err="1">
                <a:latin typeface="Tahoma" pitchFamily="34" charset="0"/>
              </a:rPr>
              <a:t>diusulkan</a:t>
            </a:r>
            <a:r>
              <a:rPr lang="en-US" sz="2400" dirty="0">
                <a:latin typeface="Tahoma" pitchFamily="34" charset="0"/>
              </a:rPr>
              <a:t>:</a:t>
            </a:r>
          </a:p>
          <a:p>
            <a:pPr marL="347663" indent="-347663">
              <a:buFont typeface="Arial" pitchFamily="34" charset="0"/>
              <a:buChar char="•"/>
            </a:pPr>
            <a:r>
              <a:rPr lang="en-US" sz="2400" dirty="0" err="1" smtClean="0">
                <a:latin typeface="Tahoma" pitchFamily="34" charset="0"/>
              </a:rPr>
              <a:t>dapat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melibatkan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CC3300"/>
                </a:solidFill>
                <a:latin typeface="Tahoma" pitchFamily="34" charset="0"/>
              </a:rPr>
              <a:t>lebih</a:t>
            </a:r>
            <a:r>
              <a:rPr lang="en-US" sz="2400" dirty="0">
                <a:solidFill>
                  <a:srgbClr val="CC330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CC3300"/>
                </a:solidFill>
                <a:latin typeface="Tahoma" pitchFamily="34" charset="0"/>
              </a:rPr>
              <a:t>dari</a:t>
            </a:r>
            <a:r>
              <a:rPr lang="en-US" sz="2400" dirty="0">
                <a:solidFill>
                  <a:srgbClr val="CC3300"/>
                </a:solidFill>
                <a:latin typeface="Tahoma" pitchFamily="34" charset="0"/>
              </a:rPr>
              <a:t> </a:t>
            </a:r>
            <a:r>
              <a:rPr lang="en-US" sz="2400" dirty="0" err="1">
                <a:solidFill>
                  <a:srgbClr val="CC3300"/>
                </a:solidFill>
                <a:latin typeface="Tahoma" pitchFamily="34" charset="0"/>
              </a:rPr>
              <a:t>satu</a:t>
            </a:r>
            <a:r>
              <a:rPr lang="en-US" sz="2400" dirty="0">
                <a:solidFill>
                  <a:srgbClr val="CC3300"/>
                </a:solidFill>
                <a:latin typeface="Tahoma" pitchFamily="34" charset="0"/>
              </a:rPr>
              <a:t> unit </a:t>
            </a:r>
            <a:r>
              <a:rPr lang="en-US" sz="2400" dirty="0" err="1">
                <a:solidFill>
                  <a:srgbClr val="CC3300"/>
                </a:solidFill>
                <a:latin typeface="Tahoma" pitchFamily="34" charset="0"/>
              </a:rPr>
              <a:t>terkait</a:t>
            </a:r>
            <a:r>
              <a:rPr lang="en-US" sz="2400" dirty="0">
                <a:solidFill>
                  <a:srgbClr val="CC3300"/>
                </a:solidFill>
                <a:latin typeface="Tahoma" pitchFamily="34" charset="0"/>
              </a:rPr>
              <a:t>,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sesuai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dengan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kebutuhan</a:t>
            </a:r>
            <a:r>
              <a:rPr lang="en-US" sz="2400" dirty="0">
                <a:latin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</a:rPr>
              <a:t>tercermin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dalam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evaluasi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diri</a:t>
            </a:r>
            <a:endParaRPr lang="en-US" sz="2400" dirty="0">
              <a:latin typeface="Tahoma" pitchFamily="34" charset="0"/>
            </a:endParaRPr>
          </a:p>
          <a:p>
            <a:pPr marL="347663" indent="-347663">
              <a:buFont typeface="Arial" pitchFamily="34" charset="0"/>
              <a:buChar char="•"/>
            </a:pPr>
            <a:r>
              <a:rPr lang="en-US" sz="2400" dirty="0" err="1" smtClean="0">
                <a:latin typeface="Tahoma" pitchFamily="34" charset="0"/>
              </a:rPr>
              <a:t>di</a:t>
            </a:r>
            <a:r>
              <a:rPr lang="en-US" sz="2400" dirty="0" smtClean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dalamnya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bisa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terdiri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dari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beberapa</a:t>
            </a:r>
            <a:r>
              <a:rPr lang="en-US" sz="2400" dirty="0">
                <a:latin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</a:rPr>
              <a:t>aktivitas</a:t>
            </a: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Apa yang </a:t>
            </a:r>
            <a:r>
              <a:rPr lang="en-US" smtClean="0">
                <a:solidFill>
                  <a:srgbClr val="CC3300"/>
                </a:solidFill>
              </a:rPr>
              <a:t>belum perlu</a:t>
            </a:r>
            <a:r>
              <a:rPr lang="en-US" smtClean="0"/>
              <a:t> disampaikan pada Bab 3 Proposal Awal?</a:t>
            </a:r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483100"/>
          </a:xfrm>
        </p:spPr>
        <p:txBody>
          <a:bodyPr/>
          <a:lstStyle/>
          <a:p>
            <a:pPr eaLnBrk="1" hangingPunct="1"/>
            <a:r>
              <a:rPr lang="en-US" sz="2800" smtClean="0"/>
              <a:t>Deskripsi rinci aktivitas</a:t>
            </a:r>
          </a:p>
          <a:p>
            <a:pPr eaLnBrk="1" hangingPunct="1"/>
            <a:r>
              <a:rPr lang="en-US" sz="2800" smtClean="0"/>
              <a:t>Jadwal pelaksanaan</a:t>
            </a:r>
          </a:p>
          <a:p>
            <a:pPr eaLnBrk="1" hangingPunct="1"/>
            <a:r>
              <a:rPr lang="en-US" sz="2800" smtClean="0"/>
              <a:t>Target indikator kinerja </a:t>
            </a:r>
          </a:p>
          <a:p>
            <a:pPr eaLnBrk="1" hangingPunct="1"/>
            <a:r>
              <a:rPr lang="en-US" sz="2800" smtClean="0"/>
              <a:t>Anggaran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itle 6"/>
          <p:cNvSpPr>
            <a:spLocks noGrp="1"/>
          </p:cNvSpPr>
          <p:nvPr>
            <p:ph type="title"/>
          </p:nvPr>
        </p:nvSpPr>
        <p:spPr>
          <a:xfrm>
            <a:off x="457200" y="1549400"/>
            <a:ext cx="8229600" cy="9906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600" smtClean="0"/>
              <a:t>Penyusunan Usulan Program Pengembangan Pada </a:t>
            </a:r>
            <a:br>
              <a:rPr lang="en-US" sz="3600" smtClean="0"/>
            </a:br>
            <a:r>
              <a:rPr lang="en-US" sz="3600" smtClean="0">
                <a:solidFill>
                  <a:srgbClr val="CC3300"/>
                </a:solidFill>
              </a:rPr>
              <a:t>Proposal Lengkap</a:t>
            </a:r>
            <a:endParaRPr lang="id-ID" sz="3600" smtClean="0">
              <a:solidFill>
                <a:srgbClr val="CC3300"/>
              </a:solidFill>
            </a:endParaRPr>
          </a:p>
        </p:txBody>
      </p:sp>
      <p:sp>
        <p:nvSpPr>
          <p:cNvPr id="45058" name="Rectangle 3"/>
          <p:cNvSpPr>
            <a:spLocks noGrp="1"/>
          </p:cNvSpPr>
          <p:nvPr>
            <p:ph idx="1"/>
          </p:nvPr>
        </p:nvSpPr>
        <p:spPr>
          <a:xfrm>
            <a:off x="457200" y="3217863"/>
            <a:ext cx="8229600" cy="3006725"/>
          </a:xfrm>
        </p:spPr>
        <p:txBody>
          <a:bodyPr/>
          <a:lstStyle/>
          <a:p>
            <a:pPr eaLnBrk="1" hangingPunct="1"/>
            <a:r>
              <a:rPr lang="en-US" sz="3200" smtClean="0"/>
              <a:t>Sub-Topik:</a:t>
            </a:r>
          </a:p>
          <a:p>
            <a:pPr lvl="1" eaLnBrk="1" hangingPunct="1"/>
            <a:r>
              <a:rPr lang="en-US" sz="3200" smtClean="0"/>
              <a:t>Konsep Penyusunan Proposal Lengkap</a:t>
            </a:r>
          </a:p>
          <a:p>
            <a:pPr lvl="1" eaLnBrk="1" hangingPunct="1"/>
            <a:r>
              <a:rPr lang="en-US" sz="3200" smtClean="0"/>
              <a:t>Struktur Bab 5. Usulan Program Pengembangan</a:t>
            </a:r>
          </a:p>
          <a:p>
            <a:pPr lvl="1" eaLnBrk="1" hangingPunct="1"/>
            <a:r>
              <a:rPr lang="en-US" sz="3200" smtClean="0"/>
              <a:t>Rincian Aktivitas</a:t>
            </a:r>
          </a:p>
          <a:p>
            <a:pPr lvl="1" eaLnBrk="1" hangingPunct="1"/>
            <a:endParaRPr lang="en-US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3476171" y="3503747"/>
            <a:ext cx="2196000" cy="280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572691" y="4206867"/>
            <a:ext cx="2035632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Aktivitas 1, 2, …, </a:t>
            </a:r>
            <a:r>
              <a:rPr lang="en-US" sz="1400" i="1">
                <a:solidFill>
                  <a:srgbClr val="C00000"/>
                </a:solidFill>
                <a:latin typeface="Arial Black" pitchFamily="34" charset="0"/>
              </a:rPr>
              <a:t>n</a:t>
            </a:r>
            <a:endParaRPr lang="en-US" sz="140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572691" y="5305692"/>
            <a:ext cx="2035632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Sumberdaya yang dibutuhkan</a:t>
            </a: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572691" y="5962824"/>
            <a:ext cx="2035632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Kebutuhan Dana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487886" y="1798320"/>
            <a:ext cx="2235200" cy="217859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95" name="Freeform 94"/>
          <p:cNvSpPr/>
          <p:nvPr/>
        </p:nvSpPr>
        <p:spPr>
          <a:xfrm>
            <a:off x="162181" y="2108580"/>
            <a:ext cx="3125337" cy="1302278"/>
          </a:xfrm>
          <a:custGeom>
            <a:avLst/>
            <a:gdLst>
              <a:gd name="connsiteX0" fmla="*/ 0 w 3125337"/>
              <a:gd name="connsiteY0" fmla="*/ 0 h 1460311"/>
              <a:gd name="connsiteX1" fmla="*/ 6824 w 3125337"/>
              <a:gd name="connsiteY1" fmla="*/ 955343 h 1460311"/>
              <a:gd name="connsiteX2" fmla="*/ 832513 w 3125337"/>
              <a:gd name="connsiteY2" fmla="*/ 955343 h 1460311"/>
              <a:gd name="connsiteX3" fmla="*/ 825689 w 3125337"/>
              <a:gd name="connsiteY3" fmla="*/ 1460311 h 1460311"/>
              <a:gd name="connsiteX4" fmla="*/ 2292824 w 3125337"/>
              <a:gd name="connsiteY4" fmla="*/ 1460311 h 1460311"/>
              <a:gd name="connsiteX5" fmla="*/ 2292824 w 3125337"/>
              <a:gd name="connsiteY5" fmla="*/ 955343 h 1460311"/>
              <a:gd name="connsiteX6" fmla="*/ 3125337 w 3125337"/>
              <a:gd name="connsiteY6" fmla="*/ 955343 h 1460311"/>
              <a:gd name="connsiteX7" fmla="*/ 3125337 w 3125337"/>
              <a:gd name="connsiteY7" fmla="*/ 6824 h 1460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25337" h="1460311">
                <a:moveTo>
                  <a:pt x="0" y="0"/>
                </a:moveTo>
                <a:cubicBezTo>
                  <a:pt x="2275" y="318448"/>
                  <a:pt x="4549" y="636895"/>
                  <a:pt x="6824" y="955343"/>
                </a:cubicBezTo>
                <a:lnTo>
                  <a:pt x="832513" y="955343"/>
                </a:lnTo>
                <a:cubicBezTo>
                  <a:pt x="830238" y="1123666"/>
                  <a:pt x="827964" y="1291988"/>
                  <a:pt x="825689" y="1460311"/>
                </a:cubicBezTo>
                <a:lnTo>
                  <a:pt x="2292824" y="1460311"/>
                </a:lnTo>
                <a:lnTo>
                  <a:pt x="2292824" y="955343"/>
                </a:lnTo>
                <a:lnTo>
                  <a:pt x="3125337" y="955343"/>
                </a:lnTo>
                <a:lnTo>
                  <a:pt x="3125337" y="6824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Konsep Penyusunan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Proposal Lengkap</a:t>
            </a:r>
            <a:endParaRPr lang="id-ID"/>
          </a:p>
        </p:txBody>
      </p:sp>
      <p:sp>
        <p:nvSpPr>
          <p:cNvPr id="46101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F160CC7-F5B5-4FE3-AB2B-3AF630A848A7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4610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55DBC70-3475-4790-941B-29CAC7C628C5}" type="slidenum">
              <a:rPr lang="id-ID" smtClean="0"/>
              <a:pPr/>
              <a:t>26</a:t>
            </a:fld>
            <a:endParaRPr lang="id-ID" smtClean="0"/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533399" y="1364349"/>
            <a:ext cx="1977571" cy="30995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Situasi Sekarang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6605448" y="1357080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Situasi Mendatang</a:t>
            </a:r>
          </a:p>
        </p:txBody>
      </p:sp>
      <p:sp>
        <p:nvSpPr>
          <p:cNvPr id="64" name="AutoShape 6"/>
          <p:cNvSpPr>
            <a:spLocks noChangeArrowheads="1"/>
          </p:cNvSpPr>
          <p:nvPr/>
        </p:nvSpPr>
        <p:spPr bwMode="auto">
          <a:xfrm>
            <a:off x="2995384" y="1211986"/>
            <a:ext cx="3171370" cy="58778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i="1">
                <a:latin typeface="Arial Black" pitchFamily="34" charset="0"/>
              </a:rPr>
              <a:t>langkah maju</a:t>
            </a:r>
          </a:p>
        </p:txBody>
      </p:sp>
      <p:sp>
        <p:nvSpPr>
          <p:cNvPr id="66" name="Text Box 5"/>
          <p:cNvSpPr txBox="1">
            <a:spLocks noChangeArrowheads="1"/>
          </p:cNvSpPr>
          <p:nvPr/>
        </p:nvSpPr>
        <p:spPr bwMode="auto">
          <a:xfrm>
            <a:off x="243839" y="2244299"/>
            <a:ext cx="1260000" cy="46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Posisi (Data)</a:t>
            </a: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1965959" y="2244299"/>
            <a:ext cx="1260000" cy="46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Analisis Situasi</a:t>
            </a: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053736" y="2980343"/>
            <a:ext cx="1332000" cy="324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lIns="90000" tIns="46800" rIns="90000" bIns="46800" anchor="ctr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1400">
                <a:solidFill>
                  <a:schemeClr val="accent6"/>
                </a:solidFill>
                <a:latin typeface="Arial Black" pitchFamily="34" charset="0"/>
              </a:rPr>
              <a:t>Kesimpulan</a:t>
            </a:r>
          </a:p>
        </p:txBody>
      </p:sp>
      <p:cxnSp>
        <p:nvCxnSpPr>
          <p:cNvPr id="70" name="Elbow Connector 69"/>
          <p:cNvCxnSpPr>
            <a:stCxn id="0" idx="2"/>
            <a:endCxn id="0" idx="0"/>
          </p:cNvCxnSpPr>
          <p:nvPr/>
        </p:nvCxnSpPr>
        <p:spPr>
          <a:xfrm rot="5400000">
            <a:off x="912813" y="1635125"/>
            <a:ext cx="569912" cy="64928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0" idx="2"/>
            <a:endCxn id="0" idx="0"/>
          </p:cNvCxnSpPr>
          <p:nvPr/>
        </p:nvCxnSpPr>
        <p:spPr>
          <a:xfrm rot="16200000" flipH="1">
            <a:off x="1774032" y="1423194"/>
            <a:ext cx="569912" cy="1073150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lbow Connector 73"/>
          <p:cNvCxnSpPr>
            <a:stCxn id="0" idx="3"/>
            <a:endCxn id="0" idx="1"/>
          </p:cNvCxnSpPr>
          <p:nvPr/>
        </p:nvCxnSpPr>
        <p:spPr>
          <a:xfrm>
            <a:off x="1503363" y="2478088"/>
            <a:ext cx="461962" cy="1587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0" idx="2"/>
            <a:endCxn id="0" idx="0"/>
          </p:cNvCxnSpPr>
          <p:nvPr/>
        </p:nvCxnSpPr>
        <p:spPr>
          <a:xfrm rot="16200000" flipH="1">
            <a:off x="1162844" y="2423319"/>
            <a:ext cx="266700" cy="846138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76"/>
          <p:cNvCxnSpPr>
            <a:stCxn id="0" idx="2"/>
            <a:endCxn id="0" idx="0"/>
          </p:cNvCxnSpPr>
          <p:nvPr/>
        </p:nvCxnSpPr>
        <p:spPr>
          <a:xfrm rot="5400000">
            <a:off x="2024063" y="2408238"/>
            <a:ext cx="266700" cy="876300"/>
          </a:xfrm>
          <a:prstGeom prst="bentConnector3">
            <a:avLst>
              <a:gd name="adj1" fmla="val 50000"/>
            </a:avLst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AutoShape 5">
            <a:hlinkClick r:id="" action="ppaction://noaction" highlightClick="1">
              <a:snd r:embed="rId2" name="whoosh.wav" builtIn="1"/>
            </a:hlinkClick>
            <a:hlinkHover r:id="" action="ppaction://noaction" highlightClick="1">
              <a:snd r:embed="rId3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0" y="3571240"/>
            <a:ext cx="3054531" cy="899160"/>
          </a:xfrm>
          <a:prstGeom prst="wedgeEllipseCallout">
            <a:avLst>
              <a:gd name="adj1" fmla="val -37205"/>
              <a:gd name="adj2" fmla="val -128146"/>
            </a:avLst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3E5D78"/>
                </a:solidFill>
                <a:latin typeface="Arial Black" pitchFamily="34" charset="0"/>
              </a:rPr>
              <a:t>Ringkasan Analisis Evaluasi Diri</a:t>
            </a:r>
            <a:br>
              <a:rPr lang="en-US" sz="1400">
                <a:solidFill>
                  <a:srgbClr val="3E5D78"/>
                </a:solidFill>
                <a:latin typeface="Arial Black" pitchFamily="34" charset="0"/>
              </a:rPr>
            </a:br>
            <a:r>
              <a:rPr lang="en-US" sz="1400">
                <a:solidFill>
                  <a:srgbClr val="3E5D78"/>
                </a:solidFill>
                <a:latin typeface="Arial Black" pitchFamily="34" charset="0"/>
              </a:rPr>
              <a:t>(Bab 4)</a:t>
            </a: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605448" y="1915518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Visi</a:t>
            </a: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6605448" y="2473956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Misi</a:t>
            </a: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6605448" y="2988455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Tujuan Institusi</a:t>
            </a:r>
          </a:p>
        </p:txBody>
      </p:sp>
      <p:cxnSp>
        <p:nvCxnSpPr>
          <p:cNvPr id="22" name="Elbow Connector 21"/>
          <p:cNvCxnSpPr>
            <a:stCxn id="0" idx="2"/>
            <a:endCxn id="0" idx="0"/>
          </p:cNvCxnSpPr>
          <p:nvPr/>
        </p:nvCxnSpPr>
        <p:spPr>
          <a:xfrm rot="5400000">
            <a:off x="7502525" y="1785938"/>
            <a:ext cx="242887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1"/>
          <p:cNvCxnSpPr>
            <a:stCxn id="0" idx="2"/>
            <a:endCxn id="0" idx="0"/>
          </p:cNvCxnSpPr>
          <p:nvPr/>
        </p:nvCxnSpPr>
        <p:spPr>
          <a:xfrm rot="5400000">
            <a:off x="7501731" y="2337594"/>
            <a:ext cx="244475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1"/>
          <p:cNvCxnSpPr>
            <a:stCxn id="0" idx="2"/>
            <a:endCxn id="0" idx="0"/>
          </p:cNvCxnSpPr>
          <p:nvPr/>
        </p:nvCxnSpPr>
        <p:spPr>
          <a:xfrm rot="5400000">
            <a:off x="7520781" y="2885282"/>
            <a:ext cx="206375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0" idx="3"/>
            <a:endCxn id="0" idx="1"/>
          </p:cNvCxnSpPr>
          <p:nvPr/>
        </p:nvCxnSpPr>
        <p:spPr>
          <a:xfrm>
            <a:off x="2386013" y="3141663"/>
            <a:ext cx="523875" cy="0"/>
          </a:xfrm>
          <a:prstGeom prst="line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0" idx="3"/>
            <a:endCxn id="0" idx="1"/>
          </p:cNvCxnSpPr>
          <p:nvPr/>
        </p:nvCxnSpPr>
        <p:spPr>
          <a:xfrm>
            <a:off x="6081713" y="3141663"/>
            <a:ext cx="523875" cy="1587"/>
          </a:xfrm>
          <a:prstGeom prst="line">
            <a:avLst/>
          </a:prstGeom>
          <a:ln w="28575"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utoShape 5">
            <a:hlinkClick r:id="" action="ppaction://noaction" highlightClick="1">
              <a:snd r:embed="rId2" name="whoosh.wav" builtIn="1"/>
            </a:hlinkClick>
            <a:hlinkHover r:id="" action="ppaction://noaction" highlightClick="1">
              <a:snd r:embed="rId3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3514045" y="1947862"/>
            <a:ext cx="2466703" cy="722086"/>
          </a:xfrm>
          <a:prstGeom prst="wedgeEllipseCallout">
            <a:avLst>
              <a:gd name="adj1" fmla="val 72215"/>
              <a:gd name="adj2" fmla="val 9133"/>
            </a:avLst>
          </a:prstGeom>
          <a:solidFill>
            <a:schemeClr val="accent3">
              <a:lumMod val="60000"/>
              <a:lumOff val="4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Rasional &amp; Konteks (Bab 1)</a:t>
            </a:r>
          </a:p>
        </p:txBody>
      </p:sp>
      <p:cxnSp>
        <p:nvCxnSpPr>
          <p:cNvPr id="41" name="Elbow Connector 21"/>
          <p:cNvCxnSpPr>
            <a:endCxn id="0" idx="0"/>
          </p:cNvCxnSpPr>
          <p:nvPr/>
        </p:nvCxnSpPr>
        <p:spPr>
          <a:xfrm rot="5400000">
            <a:off x="4329112" y="3287713"/>
            <a:ext cx="52387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2909907" y="2844800"/>
            <a:ext cx="3171370" cy="59508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i="1">
                <a:latin typeface="Arial Black" pitchFamily="34" charset="0"/>
              </a:rPr>
              <a:t>langkah strategis</a:t>
            </a: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6605448" y="3514998"/>
            <a:ext cx="2035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 i="1">
                <a:solidFill>
                  <a:srgbClr val="C00000"/>
                </a:solidFill>
                <a:latin typeface="Arial Black" pitchFamily="34" charset="0"/>
              </a:rPr>
              <a:t>Outcome</a:t>
            </a: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 &amp; </a:t>
            </a:r>
            <a:r>
              <a:rPr lang="en-US" sz="1400" i="1">
                <a:solidFill>
                  <a:srgbClr val="C00000"/>
                </a:solidFill>
                <a:latin typeface="Arial Black" pitchFamily="34" charset="0"/>
              </a:rPr>
              <a:t>Impact</a:t>
            </a:r>
          </a:p>
        </p:txBody>
      </p:sp>
      <p:cxnSp>
        <p:nvCxnSpPr>
          <p:cNvPr id="45" name="Elbow Connector 21"/>
          <p:cNvCxnSpPr>
            <a:stCxn id="0" idx="2"/>
            <a:endCxn id="0" idx="0"/>
          </p:cNvCxnSpPr>
          <p:nvPr/>
        </p:nvCxnSpPr>
        <p:spPr>
          <a:xfrm rot="5400000">
            <a:off x="7514431" y="3405982"/>
            <a:ext cx="219075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6605448" y="4648886"/>
            <a:ext cx="2035632" cy="504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Indikator Kinerja Utama</a:t>
            </a:r>
          </a:p>
        </p:txBody>
      </p:sp>
      <p:cxnSp>
        <p:nvCxnSpPr>
          <p:cNvPr id="49" name="Elbow Connector 21"/>
          <p:cNvCxnSpPr>
            <a:stCxn id="0" idx="2"/>
            <a:endCxn id="0" idx="0"/>
          </p:cNvCxnSpPr>
          <p:nvPr/>
        </p:nvCxnSpPr>
        <p:spPr>
          <a:xfrm rot="5400000">
            <a:off x="7211219" y="4236244"/>
            <a:ext cx="825500" cy="15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21"/>
          <p:cNvCxnSpPr>
            <a:stCxn id="0" idx="2"/>
            <a:endCxn id="0" idx="0"/>
          </p:cNvCxnSpPr>
          <p:nvPr/>
        </p:nvCxnSpPr>
        <p:spPr>
          <a:xfrm rot="5400000">
            <a:off x="4513263" y="5229225"/>
            <a:ext cx="153988" cy="15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21"/>
          <p:cNvCxnSpPr>
            <a:stCxn id="0" idx="2"/>
            <a:endCxn id="0" idx="0"/>
          </p:cNvCxnSpPr>
          <p:nvPr/>
        </p:nvCxnSpPr>
        <p:spPr>
          <a:xfrm rot="5400000">
            <a:off x="4522788" y="5895975"/>
            <a:ext cx="134938" cy="15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3572691" y="3549733"/>
            <a:ext cx="2035632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Usulan Program Pengembangan</a:t>
            </a:r>
          </a:p>
        </p:txBody>
      </p:sp>
      <p:sp>
        <p:nvSpPr>
          <p:cNvPr id="69" name="AutoShape 5">
            <a:hlinkClick r:id="" action="ppaction://noaction" highlightClick="1">
              <a:snd r:embed="rId2" name="whoosh.wav" builtIn="1"/>
            </a:hlinkClick>
            <a:hlinkHover r:id="" action="ppaction://noaction" highlightClick="1">
              <a:snd r:embed="rId3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365760" y="5547360"/>
            <a:ext cx="3045087" cy="780855"/>
          </a:xfrm>
          <a:prstGeom prst="wedgeEllipseCallout">
            <a:avLst>
              <a:gd name="adj1" fmla="val 53312"/>
              <a:gd name="adj2" fmla="val -109632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C3300"/>
                </a:solidFill>
                <a:latin typeface="Arial Black" pitchFamily="34" charset="0"/>
              </a:rPr>
              <a:t>Usulan Program Pengembangan (Bab 5)</a:t>
            </a:r>
          </a:p>
        </p:txBody>
      </p:sp>
      <p:cxnSp>
        <p:nvCxnSpPr>
          <p:cNvPr id="51" name="Elbow Connector 21"/>
          <p:cNvCxnSpPr>
            <a:stCxn id="0" idx="2"/>
            <a:endCxn id="0" idx="0"/>
          </p:cNvCxnSpPr>
          <p:nvPr/>
        </p:nvCxnSpPr>
        <p:spPr>
          <a:xfrm rot="5400000">
            <a:off x="4523582" y="4139406"/>
            <a:ext cx="133350" cy="15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utoShape 5">
            <a:hlinkClick r:id="" action="ppaction://noaction" highlightClick="1">
              <a:snd r:embed="rId2" name="whoosh.wav" builtIn="1"/>
            </a:hlinkClick>
            <a:hlinkHover r:id="" action="ppaction://noaction" highlightClick="1">
              <a:snd r:embed="rId3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270510" y="4634956"/>
            <a:ext cx="2602415" cy="721360"/>
          </a:xfrm>
          <a:prstGeom prst="wedgeEllipseCallout">
            <a:avLst>
              <a:gd name="adj1" fmla="val 72984"/>
              <a:gd name="adj2" fmla="val -131803"/>
            </a:avLst>
          </a:prstGeom>
          <a:solidFill>
            <a:schemeClr val="accent5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3E5D78"/>
                </a:solidFill>
                <a:latin typeface="Arial Black" pitchFamily="34" charset="0"/>
              </a:rPr>
              <a:t>Mekanisme Pelaksanaan</a:t>
            </a:r>
            <a:br>
              <a:rPr lang="en-US" sz="1400">
                <a:solidFill>
                  <a:srgbClr val="3E5D78"/>
                </a:solidFill>
                <a:latin typeface="Arial Black" pitchFamily="34" charset="0"/>
              </a:rPr>
            </a:br>
            <a:r>
              <a:rPr lang="en-US" sz="1400">
                <a:solidFill>
                  <a:srgbClr val="3E5D78"/>
                </a:solidFill>
                <a:latin typeface="Arial Black" pitchFamily="34" charset="0"/>
              </a:rPr>
              <a:t>(Bab 3)</a:t>
            </a:r>
          </a:p>
        </p:txBody>
      </p:sp>
      <p:cxnSp>
        <p:nvCxnSpPr>
          <p:cNvPr id="52" name="Elbow Connector 21"/>
          <p:cNvCxnSpPr>
            <a:endCxn id="0" idx="1"/>
          </p:cNvCxnSpPr>
          <p:nvPr/>
        </p:nvCxnSpPr>
        <p:spPr>
          <a:xfrm flipV="1">
            <a:off x="5486400" y="4900613"/>
            <a:ext cx="1119188" cy="4762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utoShape 5">
            <a:hlinkClick r:id="" action="ppaction://noaction" highlightClick="1">
              <a:snd r:embed="rId2" name="whoosh.wav" builtIn="1"/>
            </a:hlinkClick>
            <a:hlinkHover r:id="" action="ppaction://noaction" highlightClick="1">
              <a:snd r:embed="rId3" name="camera.wav" builtIn="1"/>
            </a:hlinkHover>
          </p:cNvPr>
          <p:cNvSpPr>
            <a:spLocks noChangeArrowheads="1"/>
          </p:cNvSpPr>
          <p:nvPr/>
        </p:nvSpPr>
        <p:spPr bwMode="auto">
          <a:xfrm>
            <a:off x="6197600" y="5442857"/>
            <a:ext cx="2728686" cy="609600"/>
          </a:xfrm>
          <a:prstGeom prst="wedgeEllipseCallout">
            <a:avLst>
              <a:gd name="adj1" fmla="val 33658"/>
              <a:gd name="adj2" fmla="val -112549"/>
            </a:avLst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anchor="ctr"/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3E5D78"/>
                </a:solidFill>
                <a:latin typeface="Arial Black" pitchFamily="34" charset="0"/>
              </a:rPr>
              <a:t>Indikator Kinerja Utama (Bab 2)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3572691" y="4648886"/>
            <a:ext cx="2035632" cy="50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1400">
                <a:solidFill>
                  <a:srgbClr val="C00000"/>
                </a:solidFill>
                <a:latin typeface="Arial Black" pitchFamily="34" charset="0"/>
              </a:rPr>
              <a:t>Indikator Kinerja Aktivitas</a:t>
            </a:r>
          </a:p>
        </p:txBody>
      </p:sp>
      <p:cxnSp>
        <p:nvCxnSpPr>
          <p:cNvPr id="73" name="Elbow Connector 21"/>
          <p:cNvCxnSpPr>
            <a:stCxn id="0" idx="2"/>
            <a:endCxn id="0" idx="0"/>
          </p:cNvCxnSpPr>
          <p:nvPr/>
        </p:nvCxnSpPr>
        <p:spPr>
          <a:xfrm rot="5400000">
            <a:off x="4522788" y="4581525"/>
            <a:ext cx="134938" cy="158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3000"/>
                            </p:stCondLst>
                            <p:childTnLst>
                              <p:par>
                                <p:cTn id="1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500"/>
                            </p:stCondLst>
                            <p:childTnLst>
                              <p:par>
                                <p:cTn id="1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4000"/>
                            </p:stCondLst>
                            <p:childTnLst>
                              <p:par>
                                <p:cTn id="1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500"/>
                            </p:stCondLst>
                            <p:childTnLst>
                              <p:par>
                                <p:cTn id="1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9500"/>
                            </p:stCondLst>
                            <p:childTnLst>
                              <p:par>
                                <p:cTn id="1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Struktur Proposal Lengkap</a:t>
            </a:r>
            <a:endParaRPr lang="id-ID" smtClean="0"/>
          </a:p>
        </p:txBody>
      </p:sp>
      <p:sp>
        <p:nvSpPr>
          <p:cNvPr id="471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Halaman judul/</a:t>
            </a:r>
            <a:r>
              <a:rPr lang="id-ID" sz="2000" i="1" smtClean="0"/>
              <a:t>cover</a:t>
            </a:r>
            <a:endParaRPr lang="id-ID" sz="2000" smtClean="0"/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Halaman identifikasi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Halaman pengesahan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Daftar isi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Ringkasan eksekutif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fi-FI" sz="2000" smtClean="0"/>
              <a:t>Bab 1: Rasional dan konteks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Bab </a:t>
            </a:r>
            <a:r>
              <a:rPr lang="en-US" sz="2000" smtClean="0"/>
              <a:t>2</a:t>
            </a:r>
            <a:r>
              <a:rPr lang="id-ID" sz="2000" smtClean="0"/>
              <a:t>: Indikator kinerja utama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fi-FI" sz="2000" smtClean="0"/>
              <a:t>Bab 3: Mekanisme pelaksanaan kegiatan di Perguruan Tinggi </a:t>
            </a:r>
            <a:endParaRPr lang="id-ID" sz="2000" smtClean="0"/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t-IT" sz="2000" smtClean="0"/>
              <a:t>Bab 4: Ringkasan Laporan evaluasi diri</a:t>
            </a:r>
            <a:endParaRPr lang="id-ID" sz="2000" smtClean="0"/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3200" b="1" smtClean="0">
                <a:solidFill>
                  <a:srgbClr val="CC3300"/>
                </a:solidFill>
              </a:rPr>
              <a:t>Bab </a:t>
            </a:r>
            <a:r>
              <a:rPr lang="en-US" sz="3200" b="1" smtClean="0">
                <a:solidFill>
                  <a:srgbClr val="CC3300"/>
                </a:solidFill>
              </a:rPr>
              <a:t>5</a:t>
            </a:r>
            <a:r>
              <a:rPr lang="id-ID" sz="3200" b="1" smtClean="0">
                <a:solidFill>
                  <a:srgbClr val="CC3300"/>
                </a:solidFill>
              </a:rPr>
              <a:t>: Usulan program pengembangan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Bab 6: Rekapitulasi Anggaran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Lampiran. </a:t>
            </a:r>
          </a:p>
          <a:p>
            <a:pPr marL="514350" indent="-514350" eaLnBrk="1">
              <a:lnSpc>
                <a:spcPct val="80000"/>
              </a:lnSpc>
              <a:buFont typeface="Bookman Old Style" pitchFamily="18" charset="0"/>
              <a:buAutoNum type="arabicPeriod"/>
            </a:pPr>
            <a:r>
              <a:rPr lang="id-ID" sz="2000" smtClean="0"/>
              <a:t>Laporan lengkap hasil evaluasi diri (dijilid terpisah)</a:t>
            </a:r>
          </a:p>
        </p:txBody>
      </p:sp>
      <p:sp>
        <p:nvSpPr>
          <p:cNvPr id="47107" name="Date Placeholder 2"/>
          <p:cNvSpPr txBox="1">
            <a:spLocks noGrp="1"/>
          </p:cNvSpPr>
          <p:nvPr/>
        </p:nvSpPr>
        <p:spPr bwMode="auto">
          <a:xfrm>
            <a:off x="6400800" y="6356350"/>
            <a:ext cx="2289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97AB7A50-247B-4A56-9FD5-7D25440705AE}" type="datetime1">
              <a:rPr lang="en-US" sz="1400">
                <a:solidFill>
                  <a:schemeClr val="tx2"/>
                </a:solidFill>
              </a:rPr>
              <a:pPr/>
              <a:t>12/7/2009</a:t>
            </a:fld>
            <a:endParaRPr lang="id-ID" sz="1400">
              <a:solidFill>
                <a:schemeClr val="tx2"/>
              </a:solidFill>
            </a:endParaRPr>
          </a:p>
        </p:txBody>
      </p:sp>
      <p:sp>
        <p:nvSpPr>
          <p:cNvPr id="47109" name="Slide Number Placeholder 4"/>
          <p:cNvSpPr txBox="1">
            <a:spLocks noGrp="1"/>
          </p:cNvSpPr>
          <p:nvPr/>
        </p:nvSpPr>
        <p:spPr bwMode="auto">
          <a:xfrm>
            <a:off x="612775" y="6356350"/>
            <a:ext cx="1981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fld id="{58FB3363-BFE0-4925-807D-9FFADD122A48}" type="slidenum">
              <a:rPr lang="id-ID" sz="1400">
                <a:solidFill>
                  <a:schemeClr val="tx2"/>
                </a:solidFill>
              </a:rPr>
              <a:pPr/>
              <a:t>27</a:t>
            </a:fld>
            <a:endParaRPr lang="id-ID" sz="1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25450"/>
            <a:ext cx="8229600" cy="8239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Bab 5: Usulan Program Pengembangan</a:t>
            </a:r>
          </a:p>
        </p:txBody>
      </p:sp>
      <p:sp>
        <p:nvSpPr>
          <p:cNvPr id="48134" name="Rectangle 1027"/>
          <p:cNvSpPr>
            <a:spLocks noGrp="1" noChangeArrowheads="1"/>
          </p:cNvSpPr>
          <p:nvPr>
            <p:ph idx="1"/>
          </p:nvPr>
        </p:nvSpPr>
        <p:spPr>
          <a:xfrm>
            <a:off x="549275" y="1708150"/>
            <a:ext cx="8045450" cy="4897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dirty="0" err="1" smtClean="0">
                <a:solidFill>
                  <a:schemeClr val="tx1"/>
                </a:solidFill>
              </a:rPr>
              <a:t>Berisi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usulan program dan rincian aktivitas untuk masing-masing tema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id-ID" sz="3200" dirty="0" smtClean="0">
                <a:solidFill>
                  <a:schemeClr val="tx1"/>
                </a:solidFill>
              </a:rPr>
              <a:t>Program yang diusulkan merupakan </a:t>
            </a:r>
            <a:r>
              <a:rPr lang="id-ID" sz="3200" dirty="0" smtClean="0">
                <a:solidFill>
                  <a:srgbClr val="FF0000"/>
                </a:solidFill>
              </a:rPr>
              <a:t>program perguruan tinggi, bukan kompilasi </a:t>
            </a:r>
            <a:r>
              <a:rPr lang="id-ID" sz="3200" dirty="0" smtClean="0">
                <a:solidFill>
                  <a:schemeClr val="tx1"/>
                </a:solidFill>
              </a:rPr>
              <a:t>dari aktivitas yang diusulkan oleh masing-masing unit internal terkait.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dirty="0" err="1" smtClean="0">
                <a:solidFill>
                  <a:schemeClr val="tx1"/>
                </a:solidFill>
              </a:rPr>
              <a:t>Aktivitas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untuk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masing-masing</a:t>
            </a:r>
            <a:r>
              <a:rPr lang="en-US" sz="3200" dirty="0" smtClean="0">
                <a:solidFill>
                  <a:schemeClr val="tx1"/>
                </a:solidFill>
              </a:rPr>
              <a:t> program </a:t>
            </a:r>
            <a:r>
              <a:rPr lang="en-US" sz="3200" dirty="0" err="1" smtClean="0">
                <a:solidFill>
                  <a:schemeClr val="tx1"/>
                </a:solidFill>
              </a:rPr>
              <a:t>dari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setiap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tema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harus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dideskripsikan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secara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rinci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8131" name="Date Placeholder 5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47CDA1C-CE6E-4CFD-9A1A-32B20D5C9348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481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EFB5924-0E5A-4FC9-A167-088C5CA512C8}" type="slidenum">
              <a:rPr lang="id-ID" smtClean="0"/>
              <a:pPr/>
              <a:t>28</a:t>
            </a:fld>
            <a:endParaRPr lang="id-ID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304800" y="268518"/>
            <a:ext cx="86868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900" dirty="0" err="1" smtClean="0"/>
              <a:t>Struktur</a:t>
            </a:r>
            <a:r>
              <a:rPr lang="en-US" sz="2900" dirty="0" smtClean="0"/>
              <a:t> </a:t>
            </a:r>
            <a:r>
              <a:rPr lang="en-US" sz="2900" dirty="0" err="1" smtClean="0"/>
              <a:t>Usulan</a:t>
            </a:r>
            <a:r>
              <a:rPr lang="en-US" sz="2900" dirty="0" smtClean="0"/>
              <a:t> Program </a:t>
            </a:r>
            <a:r>
              <a:rPr lang="en-US" sz="2900" dirty="0" err="1" smtClean="0"/>
              <a:t>Pengembangan</a:t>
            </a:r>
            <a:r>
              <a:rPr lang="en-US" sz="2900" dirty="0" smtClean="0"/>
              <a:t> </a:t>
            </a:r>
            <a:r>
              <a:rPr lang="en-US" sz="2900" dirty="0" err="1" smtClean="0"/>
              <a:t>Pada</a:t>
            </a:r>
            <a:r>
              <a:rPr lang="en-US" sz="2900" dirty="0" smtClean="0"/>
              <a:t> Proposal </a:t>
            </a:r>
            <a:r>
              <a:rPr lang="en-US" sz="2900" dirty="0" err="1" smtClean="0"/>
              <a:t>Lengkap</a:t>
            </a:r>
            <a:endParaRPr lang="id-ID" sz="2900" dirty="0" smtClean="0"/>
          </a:p>
        </p:txBody>
      </p:sp>
      <p:sp>
        <p:nvSpPr>
          <p:cNvPr id="8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247900"/>
            <a:ext cx="2628000" cy="4038600"/>
          </a:xfr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 algn="ctr" eaLnBrk="1" hangingPunct="1">
              <a:lnSpc>
                <a:spcPct val="90000"/>
              </a:lnSpc>
              <a:buClr>
                <a:srgbClr val="FF0000"/>
              </a:buClr>
              <a:buFont typeface="Wingdings 3" pitchFamily="18" charset="2"/>
              <a:buNone/>
              <a:defRPr/>
            </a:pPr>
            <a:r>
              <a:rPr lang="en-US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Tema A</a:t>
            </a:r>
          </a:p>
          <a:p>
            <a:pPr marL="342900" indent="-342900" eaLnBrk="1" hangingPunct="1">
              <a:lnSpc>
                <a:spcPct val="90000"/>
              </a:lnSpc>
              <a:buClr>
                <a:srgbClr val="FF0000"/>
              </a:buClr>
              <a:buFont typeface="Wingdings 3" pitchFamily="18" charset="2"/>
              <a:buNone/>
              <a:defRPr/>
            </a:pPr>
            <a:r>
              <a:rPr lang="en-US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Program 1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smtClean="0">
                <a:solidFill>
                  <a:srgbClr val="000000"/>
                </a:solidFill>
                <a:cs typeface="Arial" charset="0"/>
              </a:rPr>
              <a:t>Aktivitas 1</a:t>
            </a:r>
          </a:p>
          <a:p>
            <a:pPr marL="890588" lvl="2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20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200" smtClean="0">
                <a:solidFill>
                  <a:srgbClr val="CC3300"/>
                </a:solidFill>
                <a:cs typeface="Arial" charset="0"/>
              </a:rPr>
              <a:t>Unit terkait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smtClean="0">
                <a:solidFill>
                  <a:srgbClr val="000000"/>
                </a:solidFill>
                <a:cs typeface="Arial" charset="0"/>
              </a:rPr>
              <a:t>Aktivitas 2</a:t>
            </a:r>
          </a:p>
          <a:p>
            <a:pPr marL="890588" lvl="2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20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200" smtClean="0">
                <a:solidFill>
                  <a:srgbClr val="CC3300"/>
                </a:solidFill>
                <a:cs typeface="Arial" charset="0"/>
              </a:rPr>
              <a:t>Unit terkait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smtClean="0">
                <a:solidFill>
                  <a:srgbClr val="000000"/>
                </a:solidFill>
                <a:cs typeface="Arial" charset="0"/>
              </a:rPr>
              <a:t>Aktivitas n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8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Program 2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800" smtClean="0">
                <a:solidFill>
                  <a:srgbClr val="000000"/>
                </a:solidFill>
                <a:cs typeface="Arial" charset="0"/>
              </a:rPr>
              <a:t>…………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Bookman Old Style" pitchFamily="18" charset="0"/>
              <a:buNone/>
              <a:defRPr/>
            </a:pPr>
            <a:endParaRPr lang="en-US" sz="280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49155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D8CB7AB-6F34-4BEF-8FAD-CFB95BAEAD5A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4915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7ED89F20-D411-4CE9-B6A5-294B3866D8A3}" type="slidenum">
              <a:rPr lang="id-ID" smtClean="0"/>
              <a:pPr/>
              <a:t>29</a:t>
            </a:fld>
            <a:endParaRPr lang="id-ID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3192982" y="2247900"/>
            <a:ext cx="2627312" cy="4038600"/>
          </a:xfr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74638" indent="-274638" algn="ctr" eaLnBrk="1" hangingPunct="1">
              <a:lnSpc>
                <a:spcPct val="90000"/>
              </a:lnSpc>
              <a:buClr>
                <a:srgbClr val="FF0000"/>
              </a:buClr>
              <a:buFont typeface="Wingdings 3" pitchFamily="18" charset="2"/>
              <a:buNone/>
              <a:defRPr/>
            </a:pPr>
            <a:r>
              <a:rPr lang="en-US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Tema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B</a:t>
            </a:r>
          </a:p>
          <a:p>
            <a:pPr marL="274638" indent="-274638" eaLnBrk="1" hangingPunct="1">
              <a:lnSpc>
                <a:spcPct val="90000"/>
              </a:lnSpc>
              <a:buClr>
                <a:srgbClr val="FF0000"/>
              </a:buClr>
              <a:buFont typeface="Wingdings 3" pitchFamily="18" charset="2"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Program 1</a:t>
            </a:r>
          </a:p>
          <a:p>
            <a:pPr marL="533400" lvl="1" indent="-26035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dirty="0" err="1" smtClean="0">
                <a:solidFill>
                  <a:srgbClr val="000000"/>
                </a:solidFill>
                <a:cs typeface="Arial" charset="0"/>
              </a:rPr>
              <a:t>Aktivitas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 1</a:t>
            </a:r>
          </a:p>
          <a:p>
            <a:pPr marL="808038" lvl="2" indent="-26035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200" dirty="0" smtClean="0">
                <a:solidFill>
                  <a:srgbClr val="CCFFFF"/>
                </a:solidFill>
                <a:cs typeface="Arial" charset="0"/>
              </a:rPr>
              <a:t>Unit </a:t>
            </a:r>
            <a:r>
              <a:rPr lang="en-US" sz="2200" dirty="0" err="1" smtClean="0">
                <a:solidFill>
                  <a:srgbClr val="CCFFFF"/>
                </a:solidFill>
                <a:cs typeface="Arial" charset="0"/>
              </a:rPr>
              <a:t>terkait</a:t>
            </a:r>
            <a:r>
              <a:rPr lang="en-US" sz="2200" dirty="0" smtClean="0">
                <a:solidFill>
                  <a:srgbClr val="CCFFFF"/>
                </a:solidFill>
                <a:cs typeface="Arial" charset="0"/>
              </a:rPr>
              <a:t> </a:t>
            </a:r>
          </a:p>
          <a:p>
            <a:pPr marL="533400" lvl="1" indent="-26035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dirty="0" err="1" smtClean="0">
                <a:solidFill>
                  <a:srgbClr val="000000"/>
                </a:solidFill>
                <a:cs typeface="Arial" charset="0"/>
              </a:rPr>
              <a:t>Aktivitas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 2</a:t>
            </a:r>
          </a:p>
          <a:p>
            <a:pPr marL="808038" lvl="2" indent="-26035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200" dirty="0" smtClean="0">
                <a:solidFill>
                  <a:srgbClr val="CCFFFF"/>
                </a:solidFill>
                <a:cs typeface="Arial" charset="0"/>
              </a:rPr>
              <a:t>Unit </a:t>
            </a:r>
            <a:r>
              <a:rPr lang="en-US" sz="2200" dirty="0" err="1" smtClean="0">
                <a:solidFill>
                  <a:srgbClr val="CCFFFF"/>
                </a:solidFill>
                <a:cs typeface="Arial" charset="0"/>
              </a:rPr>
              <a:t>terkait</a:t>
            </a:r>
            <a:endParaRPr lang="en-US" sz="2200" dirty="0" smtClean="0">
              <a:solidFill>
                <a:srgbClr val="CCFFFF"/>
              </a:solidFill>
              <a:cs typeface="Arial" charset="0"/>
            </a:endParaRPr>
          </a:p>
          <a:p>
            <a:pPr marL="533400" lvl="1" indent="-26035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dirty="0" err="1" smtClean="0">
                <a:solidFill>
                  <a:srgbClr val="000000"/>
                </a:solidFill>
                <a:cs typeface="Arial" charset="0"/>
              </a:rPr>
              <a:t>Aktivitas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 n</a:t>
            </a:r>
          </a:p>
          <a:p>
            <a:pPr marL="274638" indent="-274638" eaLnBrk="1" hangingPunct="1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Program 2</a:t>
            </a:r>
          </a:p>
          <a:p>
            <a:pPr marL="533400" lvl="1" indent="-26035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…………..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5921614" y="2247900"/>
            <a:ext cx="2627312" cy="4038600"/>
          </a:xfr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ctr" eaLnBrk="1" hangingPunct="1">
              <a:lnSpc>
                <a:spcPct val="90000"/>
              </a:lnSpc>
              <a:buClr>
                <a:srgbClr val="FF0000"/>
              </a:buClr>
              <a:buFont typeface="Wingdings 3" pitchFamily="18" charset="2"/>
              <a:buNone/>
              <a:defRPr/>
            </a:pPr>
            <a:r>
              <a:rPr lang="en-US" sz="28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Tema</a:t>
            </a: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C</a:t>
            </a:r>
          </a:p>
          <a:p>
            <a:pPr marL="514350" indent="-514350" eaLnBrk="1" hangingPunct="1">
              <a:lnSpc>
                <a:spcPct val="90000"/>
              </a:lnSpc>
              <a:buClr>
                <a:srgbClr val="FF0000"/>
              </a:buClr>
              <a:buFont typeface="Wingdings 3" pitchFamily="18" charset="2"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Program 1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dirty="0" err="1" smtClean="0">
                <a:solidFill>
                  <a:srgbClr val="000000"/>
                </a:solidFill>
                <a:cs typeface="Arial" charset="0"/>
              </a:rPr>
              <a:t>Aktivitas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 1</a:t>
            </a:r>
          </a:p>
          <a:p>
            <a:pPr marL="890588" lvl="2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</a:rPr>
              <a:t>Unit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</a:rPr>
              <a:t>terkait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</a:rPr>
              <a:t> 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dirty="0" err="1" smtClean="0">
                <a:solidFill>
                  <a:srgbClr val="000000"/>
                </a:solidFill>
                <a:cs typeface="Arial" charset="0"/>
              </a:rPr>
              <a:t>Aktivitas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 2</a:t>
            </a:r>
          </a:p>
          <a:p>
            <a:pPr marL="890588" lvl="2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2200" dirty="0" smtClean="0">
                <a:solidFill>
                  <a:srgbClr val="A50021"/>
                </a:solidFill>
                <a:cs typeface="Arial" charset="0"/>
              </a:rPr>
              <a:t>Unit </a:t>
            </a:r>
            <a:r>
              <a:rPr lang="en-US" sz="2200" dirty="0" err="1" smtClean="0">
                <a:solidFill>
                  <a:srgbClr val="A50021"/>
                </a:solidFill>
                <a:cs typeface="Arial" charset="0"/>
              </a:rPr>
              <a:t>terkait</a:t>
            </a:r>
            <a:endParaRPr lang="en-US" sz="2200" dirty="0" smtClean="0">
              <a:solidFill>
                <a:srgbClr val="A50021"/>
              </a:solidFill>
              <a:cs typeface="Arial" charset="0"/>
            </a:endParaRP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AutoNum type="arabicPeriod"/>
              <a:defRPr/>
            </a:pPr>
            <a:r>
              <a:rPr lang="en-US" sz="2500" dirty="0" err="1" smtClean="0">
                <a:solidFill>
                  <a:srgbClr val="000000"/>
                </a:solidFill>
                <a:cs typeface="Arial" charset="0"/>
              </a:rPr>
              <a:t>Aktivitas</a:t>
            </a:r>
            <a:r>
              <a:rPr lang="en-US" sz="2500" dirty="0" smtClean="0">
                <a:solidFill>
                  <a:srgbClr val="000000"/>
                </a:solidFill>
                <a:cs typeface="Arial" charset="0"/>
              </a:rPr>
              <a:t> n</a:t>
            </a:r>
          </a:p>
          <a:p>
            <a:pPr marL="514350" indent="-514350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Program 2</a:t>
            </a:r>
          </a:p>
          <a:p>
            <a:pPr marL="615950" lvl="1" indent="-342900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</a:rPr>
              <a:t>…………..</a:t>
            </a:r>
          </a:p>
          <a:p>
            <a:pPr marL="615950" lvl="1" indent="-342900" eaLnBrk="1" hangingPunct="1">
              <a:lnSpc>
                <a:spcPct val="90000"/>
              </a:lnSpc>
              <a:buClr>
                <a:srgbClr val="FF0000"/>
              </a:buClr>
              <a:buFont typeface="Bookman Old Style" pitchFamily="18" charset="0"/>
              <a:buNone/>
              <a:defRPr/>
            </a:pPr>
            <a:endParaRPr lang="en-US" sz="28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457200" y="1285875"/>
            <a:ext cx="8366125" cy="685800"/>
          </a:xfrm>
          <a:prstGeom prst="rect">
            <a:avLst/>
          </a:prstGeom>
          <a:noFill/>
          <a:ln w="19050" cap="flat" cmpd="sng" algn="ctr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defRPr/>
            </a:pPr>
            <a:r>
              <a:rPr lang="en-US" sz="2400" dirty="0" err="1">
                <a:solidFill>
                  <a:srgbClr val="000000"/>
                </a:solidFill>
              </a:rPr>
              <a:t>Usulan</a:t>
            </a:r>
            <a:r>
              <a:rPr lang="en-US" sz="2400" dirty="0">
                <a:solidFill>
                  <a:srgbClr val="000000"/>
                </a:solidFill>
              </a:rPr>
              <a:t> Program </a:t>
            </a:r>
            <a:r>
              <a:rPr lang="en-US" sz="2400" dirty="0" err="1">
                <a:solidFill>
                  <a:srgbClr val="000000"/>
                </a:solidFill>
              </a:rPr>
              <a:t>Pengembangan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disusun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menurut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struktur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sebagai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berikut</a:t>
            </a:r>
            <a:r>
              <a:rPr lang="en-US" sz="2400" dirty="0">
                <a:solidFill>
                  <a:srgbClr val="000000"/>
                </a:solidFill>
              </a:rPr>
              <a:t>:</a:t>
            </a:r>
            <a:endParaRPr lang="id-ID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/>
          </p:cNvSpPr>
          <p:nvPr>
            <p:ph type="title"/>
          </p:nvPr>
        </p:nvSpPr>
        <p:spPr>
          <a:xfrm>
            <a:off x="685800" y="1806575"/>
            <a:ext cx="8039100" cy="1130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Penetapan Tema dan Pengembangan Program/Aktivitas</a:t>
            </a:r>
          </a:p>
        </p:txBody>
      </p:sp>
      <p:sp>
        <p:nvSpPr>
          <p:cNvPr id="21507" name="Rectangle 6"/>
          <p:cNvSpPr>
            <a:spLocks noGrp="1"/>
          </p:cNvSpPr>
          <p:nvPr>
            <p:ph idx="1"/>
          </p:nvPr>
        </p:nvSpPr>
        <p:spPr>
          <a:xfrm>
            <a:off x="1239838" y="3429000"/>
            <a:ext cx="7169150" cy="1855788"/>
          </a:xfrm>
        </p:spPr>
        <p:txBody>
          <a:bodyPr/>
          <a:lstStyle/>
          <a:p>
            <a:pPr marL="0" indent="0" eaLnBrk="1" hangingPunct="1">
              <a:buFont typeface="Wingdings 3" pitchFamily="18" charset="2"/>
              <a:buNone/>
            </a:pPr>
            <a:r>
              <a:rPr lang="en-US" sz="3200" smtClean="0"/>
              <a:t>Sub-Topik: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sz="3200" smtClean="0"/>
              <a:t>Bagaimana menetapkan tema?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sz="3200" smtClean="0"/>
              <a:t>Pengembangan Program/Aktivitas</a:t>
            </a:r>
          </a:p>
          <a:p>
            <a:pPr marL="0" indent="0" eaLnBrk="1" hangingPunct="1">
              <a:buFont typeface="Wingdings 3" pitchFamily="18" charset="2"/>
              <a:buNone/>
            </a:pPr>
            <a:endParaRPr lang="en-US" sz="3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25450"/>
            <a:ext cx="8229600" cy="823913"/>
          </a:xfrm>
        </p:spPr>
        <p:txBody>
          <a:bodyPr/>
          <a:lstStyle/>
          <a:p>
            <a:pPr eaLnBrk="1" hangingPunct="1"/>
            <a:r>
              <a:rPr lang="en-US" smtClean="0"/>
              <a:t>Rincian Aktivitas</a:t>
            </a:r>
          </a:p>
        </p:txBody>
      </p:sp>
      <p:sp>
        <p:nvSpPr>
          <p:cNvPr id="50182" name="Rectangle 1027"/>
          <p:cNvSpPr>
            <a:spLocks noGrp="1" noChangeArrowheads="1"/>
          </p:cNvSpPr>
          <p:nvPr>
            <p:ph idx="1"/>
          </p:nvPr>
        </p:nvSpPr>
        <p:spPr>
          <a:xfrm>
            <a:off x="549275" y="1390650"/>
            <a:ext cx="8045450" cy="4897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Judul</a:t>
            </a:r>
            <a:r>
              <a:rPr lang="en-US" sz="2800" dirty="0" smtClean="0"/>
              <a:t> </a:t>
            </a:r>
            <a:r>
              <a:rPr lang="en-US" sz="2800" dirty="0" err="1" smtClean="0"/>
              <a:t>Aktivitas</a:t>
            </a:r>
            <a:r>
              <a:rPr lang="en-US" sz="2800" dirty="0" smtClean="0"/>
              <a:t> 1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Latar</a:t>
            </a:r>
            <a:r>
              <a:rPr lang="en-US" sz="2400" dirty="0" smtClean="0"/>
              <a:t> </a:t>
            </a:r>
            <a:r>
              <a:rPr lang="en-US" sz="2400" dirty="0" err="1" smtClean="0"/>
              <a:t>belakang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Rasional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Tujuan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Mekanisme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Rancangan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Jadwal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Indikator</a:t>
            </a:r>
            <a:r>
              <a:rPr lang="en-US" sz="2400" dirty="0" smtClean="0"/>
              <a:t> </a:t>
            </a:r>
            <a:r>
              <a:rPr lang="en-US" sz="2400" dirty="0" err="1" smtClean="0"/>
              <a:t>kinerja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Sumberdaya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dana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dibutuhkan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Keberlanjutan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CC3300"/>
                </a:solidFill>
              </a:rPr>
              <a:t>Unit </a:t>
            </a:r>
            <a:r>
              <a:rPr lang="en-US" sz="2400" dirty="0" err="1" smtClean="0">
                <a:solidFill>
                  <a:srgbClr val="CC3300"/>
                </a:solidFill>
              </a:rPr>
              <a:t>terkait</a:t>
            </a:r>
            <a:r>
              <a:rPr lang="en-US" sz="2400" dirty="0" smtClean="0">
                <a:solidFill>
                  <a:srgbClr val="CC33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Penanggungjawab</a:t>
            </a:r>
            <a:endParaRPr lang="en-US" sz="2400" dirty="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Judul</a:t>
            </a:r>
            <a:r>
              <a:rPr lang="en-US" sz="2800" dirty="0" smtClean="0"/>
              <a:t> </a:t>
            </a:r>
            <a:r>
              <a:rPr lang="en-US" sz="2800" dirty="0" err="1" smtClean="0"/>
              <a:t>Aktivitas</a:t>
            </a:r>
            <a:r>
              <a:rPr lang="en-US" sz="2800" dirty="0" smtClean="0"/>
              <a:t> 2</a:t>
            </a:r>
          </a:p>
          <a:p>
            <a:pPr lvl="1" eaLnBrk="1" hangingPunct="1">
              <a:lnSpc>
                <a:spcPct val="90000"/>
              </a:lnSpc>
              <a:buSzPct val="50000"/>
              <a:buFont typeface="Wingdings" pitchFamily="2" charset="2"/>
              <a:buChar char="q"/>
            </a:pPr>
            <a:r>
              <a:rPr lang="en-US" sz="2400" dirty="0" err="1" smtClean="0"/>
              <a:t>dst</a:t>
            </a:r>
            <a:endParaRPr lang="id-ID" sz="2400" dirty="0" smtClean="0"/>
          </a:p>
        </p:txBody>
      </p:sp>
      <p:sp>
        <p:nvSpPr>
          <p:cNvPr id="50179" name="Date Placeholder 5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4B28C51F-A7C6-4DD1-A163-1AF4ACC0A45C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38C6DB7-47BA-47B3-852D-7B11FCEDE513}" type="slidenum">
              <a:rPr lang="id-ID" smtClean="0"/>
              <a:pPr/>
              <a:t>30</a:t>
            </a:fld>
            <a:endParaRPr lang="id-ID" smtClean="0"/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1295400" y="5029200"/>
            <a:ext cx="2035175" cy="441325"/>
          </a:xfrm>
          <a:prstGeom prst="ellips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5178425" y="4603750"/>
            <a:ext cx="3494088" cy="1244600"/>
          </a:xfrm>
          <a:prstGeom prst="wedgeRectCallout">
            <a:avLst>
              <a:gd name="adj1" fmla="val -110159"/>
              <a:gd name="adj2" fmla="val -7528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Sebutkan unit utama yang bertanggung jawab dan unit terkait dalam pelaksanaan aktivitas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animBg="1"/>
      <p:bldP spid="3584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PENENTUAN INDIKATOR KINERJA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382000" cy="914400"/>
          </a:xfrm>
        </p:spPr>
        <p:txBody>
          <a:bodyPr/>
          <a:lstStyle/>
          <a:p>
            <a:r>
              <a:rPr lang="en-US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Indikator Kinerja</a:t>
            </a:r>
            <a:endParaRPr lang="en-US" sz="5400" b="1" i="1" smtClean="0"/>
          </a:p>
        </p:txBody>
      </p:sp>
      <p:sp>
        <p:nvSpPr>
          <p:cNvPr id="8294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866900"/>
            <a:ext cx="8382000" cy="4533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Pengertian</a:t>
            </a:r>
          </a:p>
          <a:p>
            <a:pPr lvl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Indikator kinerja (</a:t>
            </a:r>
            <a:r>
              <a:rPr 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performance indicator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 adalah data atau fakta empiris yang dapat berupa data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kualitatif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ataupun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kuantitatif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yang </a:t>
            </a: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menandai capaian dari perkembangan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suatu institusi (dan atau programnya) dalam mencapai sasaran yang telah ditetapkan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Jenis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Indikator Kinerja Utama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Indikator Kinerja Pendukung</a:t>
            </a: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5257800" y="4706938"/>
            <a:ext cx="3140075" cy="1465262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Tw Cen MT" pitchFamily="34" charset="0"/>
              </a:rPr>
              <a:t>Indikator kinerja tidak mencerminkan keberhasilan pembelian barang atau keberhasilan melaksanakan investasi lainnya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autoUpdateAnimBg="0"/>
      <p:bldP spid="82947" grpId="0" build="p" autoUpdateAnimBg="0"/>
      <p:bldP spid="8294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819400" y="1341438"/>
            <a:ext cx="3505200" cy="4248150"/>
            <a:chOff x="1842" y="1200"/>
            <a:chExt cx="2562" cy="2676"/>
          </a:xfrm>
        </p:grpSpPr>
        <p:sp>
          <p:nvSpPr>
            <p:cNvPr id="62538" name="AutoShape 3"/>
            <p:cNvSpPr>
              <a:spLocks noChangeArrowheads="1"/>
            </p:cNvSpPr>
            <p:nvPr/>
          </p:nvSpPr>
          <p:spPr bwMode="auto">
            <a:xfrm>
              <a:off x="1842" y="1200"/>
              <a:ext cx="2562" cy="2676"/>
            </a:xfrm>
            <a:prstGeom prst="rightArrow">
              <a:avLst>
                <a:gd name="adj1" fmla="val 79593"/>
                <a:gd name="adj2" fmla="val 54097"/>
              </a:avLst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sp>
          <p:nvSpPr>
            <p:cNvPr id="62539" name="Text Box 4"/>
            <p:cNvSpPr txBox="1">
              <a:spLocks noChangeArrowheads="1"/>
            </p:cNvSpPr>
            <p:nvPr/>
          </p:nvSpPr>
          <p:spPr bwMode="auto">
            <a:xfrm>
              <a:off x="3836" y="238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sz="2400">
                <a:latin typeface="Tw Cen MT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0163" y="1598613"/>
            <a:ext cx="2740025" cy="4486275"/>
            <a:chOff x="294" y="1122"/>
            <a:chExt cx="1476" cy="2826"/>
          </a:xfrm>
        </p:grpSpPr>
        <p:sp>
          <p:nvSpPr>
            <p:cNvPr id="2" name="Rectangle 6"/>
            <p:cNvSpPr>
              <a:spLocks noChangeArrowheads="1"/>
            </p:cNvSpPr>
            <p:nvPr/>
          </p:nvSpPr>
          <p:spPr bwMode="auto">
            <a:xfrm>
              <a:off x="294" y="1122"/>
              <a:ext cx="1476" cy="282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w Cen MT" pitchFamily="34" charset="0"/>
              </a:endParaRPr>
            </a:p>
          </p:txBody>
        </p:sp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08" y="1182"/>
              <a:ext cx="1074" cy="708"/>
              <a:chOff x="2508" y="1896"/>
              <a:chExt cx="1074" cy="708"/>
            </a:xfrm>
          </p:grpSpPr>
          <p:grpSp>
            <p:nvGrpSpPr>
              <p:cNvPr id="8" name="Group 8"/>
              <p:cNvGrpSpPr>
                <a:grpSpLocks/>
              </p:cNvGrpSpPr>
              <p:nvPr/>
            </p:nvGrpSpPr>
            <p:grpSpPr bwMode="auto">
              <a:xfrm>
                <a:off x="2700" y="2088"/>
                <a:ext cx="882" cy="516"/>
                <a:chOff x="294" y="2700"/>
                <a:chExt cx="1506" cy="516"/>
              </a:xfrm>
            </p:grpSpPr>
            <p:sp>
              <p:nvSpPr>
                <p:cNvPr id="62537" name="Rectangle 9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graphicFrame>
              <p:nvGraphicFramePr>
                <p:cNvPr id="62474" name="Object 10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3078" name="Worksheet" r:id="rId4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9" name="Group 11"/>
              <p:cNvGrpSpPr>
                <a:grpSpLocks/>
              </p:cNvGrpSpPr>
              <p:nvPr/>
            </p:nvGrpSpPr>
            <p:grpSpPr bwMode="auto">
              <a:xfrm>
                <a:off x="2604" y="1992"/>
                <a:ext cx="882" cy="516"/>
                <a:chOff x="294" y="2700"/>
                <a:chExt cx="1506" cy="516"/>
              </a:xfrm>
            </p:grpSpPr>
            <p:sp>
              <p:nvSpPr>
                <p:cNvPr id="62536" name="Rectangle 12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graphicFrame>
              <p:nvGraphicFramePr>
                <p:cNvPr id="62477" name="Object 13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3077" name="Worksheet" r:id="rId5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0" name="Group 14"/>
              <p:cNvGrpSpPr>
                <a:grpSpLocks/>
              </p:cNvGrpSpPr>
              <p:nvPr/>
            </p:nvGrpSpPr>
            <p:grpSpPr bwMode="auto">
              <a:xfrm>
                <a:off x="2508" y="1896"/>
                <a:ext cx="882" cy="516"/>
                <a:chOff x="2508" y="1896"/>
                <a:chExt cx="882" cy="516"/>
              </a:xfrm>
            </p:grpSpPr>
            <p:sp>
              <p:nvSpPr>
                <p:cNvPr id="62527" name="Rectangle 15"/>
                <p:cNvSpPr>
                  <a:spLocks noChangeArrowheads="1"/>
                </p:cNvSpPr>
                <p:nvPr/>
              </p:nvSpPr>
              <p:spPr bwMode="auto">
                <a:xfrm>
                  <a:off x="2508" y="1896"/>
                  <a:ext cx="882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grpSp>
              <p:nvGrpSpPr>
                <p:cNvPr id="11" name="Group 16"/>
                <p:cNvGrpSpPr>
                  <a:grpSpLocks/>
                </p:cNvGrpSpPr>
                <p:nvPr/>
              </p:nvGrpSpPr>
              <p:grpSpPr bwMode="auto">
                <a:xfrm>
                  <a:off x="2562" y="1950"/>
                  <a:ext cx="732" cy="396"/>
                  <a:chOff x="2562" y="1950"/>
                  <a:chExt cx="732" cy="396"/>
                </a:xfrm>
              </p:grpSpPr>
              <p:sp>
                <p:nvSpPr>
                  <p:cNvPr id="62529" name="Freeform 17"/>
                  <p:cNvSpPr>
                    <a:spLocks/>
                  </p:cNvSpPr>
                  <p:nvPr/>
                </p:nvSpPr>
                <p:spPr bwMode="auto">
                  <a:xfrm>
                    <a:off x="2562" y="2340"/>
                    <a:ext cx="732" cy="3"/>
                  </a:xfrm>
                  <a:custGeom>
                    <a:avLst/>
                    <a:gdLst>
                      <a:gd name="T0" fmla="*/ 0 w 732"/>
                      <a:gd name="T1" fmla="*/ 3 h 3"/>
                      <a:gd name="T2" fmla="*/ 732 w 732"/>
                      <a:gd name="T3" fmla="*/ 0 h 3"/>
                      <a:gd name="T4" fmla="*/ 0 60000 65536"/>
                      <a:gd name="T5" fmla="*/ 0 60000 65536"/>
                      <a:gd name="T6" fmla="*/ 0 w 732"/>
                      <a:gd name="T7" fmla="*/ 0 h 3"/>
                      <a:gd name="T8" fmla="*/ 732 w 732"/>
                      <a:gd name="T9" fmla="*/ 3 h 3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32" h="3">
                        <a:moveTo>
                          <a:pt x="0" y="3"/>
                        </a:moveTo>
                        <a:lnTo>
                          <a:pt x="732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w Cen MT" pitchFamily="34" charset="0"/>
                    </a:endParaRPr>
                  </a:p>
                </p:txBody>
              </p:sp>
              <p:sp>
                <p:nvSpPr>
                  <p:cNvPr id="6253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562" y="2232"/>
                    <a:ext cx="72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53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2562" y="2010"/>
                    <a:ext cx="72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2532" name="Freeform 20"/>
                  <p:cNvSpPr>
                    <a:spLocks/>
                  </p:cNvSpPr>
                  <p:nvPr/>
                </p:nvSpPr>
                <p:spPr bwMode="auto">
                  <a:xfrm>
                    <a:off x="2562" y="2155"/>
                    <a:ext cx="724" cy="70"/>
                  </a:xfrm>
                  <a:custGeom>
                    <a:avLst/>
                    <a:gdLst>
                      <a:gd name="T0" fmla="*/ 0 w 3726"/>
                      <a:gd name="T1" fmla="*/ 12 h 426"/>
                      <a:gd name="T2" fmla="*/ 64 w 3726"/>
                      <a:gd name="T3" fmla="*/ 3 h 426"/>
                      <a:gd name="T4" fmla="*/ 141 w 3726"/>
                      <a:gd name="T5" fmla="*/ 1 h 426"/>
                      <a:gd name="T6" fmla="*/ 0 60000 65536"/>
                      <a:gd name="T7" fmla="*/ 0 60000 65536"/>
                      <a:gd name="T8" fmla="*/ 0 60000 65536"/>
                      <a:gd name="T9" fmla="*/ 0 w 3726"/>
                      <a:gd name="T10" fmla="*/ 0 h 426"/>
                      <a:gd name="T11" fmla="*/ 3726 w 3726"/>
                      <a:gd name="T12" fmla="*/ 426 h 42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726" h="426">
                        <a:moveTo>
                          <a:pt x="0" y="426"/>
                        </a:moveTo>
                        <a:cubicBezTo>
                          <a:pt x="281" y="373"/>
                          <a:pt x="1065" y="175"/>
                          <a:pt x="1686" y="108"/>
                        </a:cubicBezTo>
                        <a:cubicBezTo>
                          <a:pt x="2430" y="0"/>
                          <a:pt x="3301" y="42"/>
                          <a:pt x="3726" y="24"/>
                        </a:cubicBezTo>
                      </a:path>
                    </a:pathLst>
                  </a:custGeom>
                  <a:noFill/>
                  <a:ln w="952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w Cen MT" pitchFamily="34" charset="0"/>
                    </a:endParaRPr>
                  </a:p>
                </p:txBody>
              </p:sp>
              <p:sp>
                <p:nvSpPr>
                  <p:cNvPr id="62533" name="Freeform 21"/>
                  <p:cNvSpPr>
                    <a:spLocks/>
                  </p:cNvSpPr>
                  <p:nvPr/>
                </p:nvSpPr>
                <p:spPr bwMode="auto">
                  <a:xfrm>
                    <a:off x="2562" y="2077"/>
                    <a:ext cx="717" cy="148"/>
                  </a:xfrm>
                  <a:custGeom>
                    <a:avLst/>
                    <a:gdLst>
                      <a:gd name="T0" fmla="*/ 0 w 3690"/>
                      <a:gd name="T1" fmla="*/ 24 h 902"/>
                      <a:gd name="T2" fmla="*/ 70 w 3690"/>
                      <a:gd name="T3" fmla="*/ 4 h 902"/>
                      <a:gd name="T4" fmla="*/ 139 w 3690"/>
                      <a:gd name="T5" fmla="*/ 0 h 902"/>
                      <a:gd name="T6" fmla="*/ 0 60000 65536"/>
                      <a:gd name="T7" fmla="*/ 0 60000 65536"/>
                      <a:gd name="T8" fmla="*/ 0 60000 65536"/>
                      <a:gd name="T9" fmla="*/ 0 w 3690"/>
                      <a:gd name="T10" fmla="*/ 0 h 902"/>
                      <a:gd name="T11" fmla="*/ 3690 w 3690"/>
                      <a:gd name="T12" fmla="*/ 902 h 90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690" h="902">
                        <a:moveTo>
                          <a:pt x="0" y="902"/>
                        </a:moveTo>
                        <a:cubicBezTo>
                          <a:pt x="309" y="777"/>
                          <a:pt x="1239" y="300"/>
                          <a:pt x="1854" y="152"/>
                        </a:cubicBezTo>
                        <a:cubicBezTo>
                          <a:pt x="2470" y="0"/>
                          <a:pt x="3308" y="43"/>
                          <a:pt x="3690" y="14"/>
                        </a:cubicBezTo>
                      </a:path>
                    </a:pathLst>
                  </a:custGeom>
                  <a:noFill/>
                  <a:ln w="9525">
                    <a:solidFill>
                      <a:srgbClr val="33CC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w Cen MT" pitchFamily="34" charset="0"/>
                    </a:endParaRPr>
                  </a:p>
                </p:txBody>
              </p:sp>
              <p:sp>
                <p:nvSpPr>
                  <p:cNvPr id="62534" name="Freeform 22"/>
                  <p:cNvSpPr>
                    <a:spLocks/>
                  </p:cNvSpPr>
                  <p:nvPr/>
                </p:nvSpPr>
                <p:spPr bwMode="auto">
                  <a:xfrm>
                    <a:off x="2562" y="1998"/>
                    <a:ext cx="720" cy="227"/>
                  </a:xfrm>
                  <a:custGeom>
                    <a:avLst/>
                    <a:gdLst>
                      <a:gd name="T0" fmla="*/ 0 w 3708"/>
                      <a:gd name="T1" fmla="*/ 37 h 1379"/>
                      <a:gd name="T2" fmla="*/ 27 w 3708"/>
                      <a:gd name="T3" fmla="*/ 26 h 1379"/>
                      <a:gd name="T4" fmla="*/ 80 w 3708"/>
                      <a:gd name="T5" fmla="*/ 4 h 1379"/>
                      <a:gd name="T6" fmla="*/ 140 w 3708"/>
                      <a:gd name="T7" fmla="*/ 0 h 137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708"/>
                      <a:gd name="T13" fmla="*/ 0 h 1379"/>
                      <a:gd name="T14" fmla="*/ 3708 w 3708"/>
                      <a:gd name="T15" fmla="*/ 1379 h 137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708" h="1379">
                        <a:moveTo>
                          <a:pt x="0" y="1379"/>
                        </a:moveTo>
                        <a:cubicBezTo>
                          <a:pt x="121" y="1310"/>
                          <a:pt x="408" y="1199"/>
                          <a:pt x="726" y="965"/>
                        </a:cubicBezTo>
                        <a:cubicBezTo>
                          <a:pt x="1044" y="731"/>
                          <a:pt x="1643" y="298"/>
                          <a:pt x="2118" y="149"/>
                        </a:cubicBezTo>
                        <a:cubicBezTo>
                          <a:pt x="2593" y="0"/>
                          <a:pt x="3377" y="34"/>
                          <a:pt x="3708" y="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w Cen MT" pitchFamily="34" charset="0"/>
                    </a:endParaRPr>
                  </a:p>
                </p:txBody>
              </p:sp>
              <p:sp>
                <p:nvSpPr>
                  <p:cNvPr id="62535" name="Freeform 23"/>
                  <p:cNvSpPr>
                    <a:spLocks/>
                  </p:cNvSpPr>
                  <p:nvPr/>
                </p:nvSpPr>
                <p:spPr bwMode="auto">
                  <a:xfrm>
                    <a:off x="2562" y="1950"/>
                    <a:ext cx="1" cy="396"/>
                  </a:xfrm>
                  <a:custGeom>
                    <a:avLst/>
                    <a:gdLst>
                      <a:gd name="T0" fmla="*/ 0 w 3"/>
                      <a:gd name="T1" fmla="*/ 0 h 2400"/>
                      <a:gd name="T2" fmla="*/ 0 w 3"/>
                      <a:gd name="T3" fmla="*/ 65 h 2400"/>
                      <a:gd name="T4" fmla="*/ 0 60000 65536"/>
                      <a:gd name="T5" fmla="*/ 0 60000 65536"/>
                      <a:gd name="T6" fmla="*/ 0 w 3"/>
                      <a:gd name="T7" fmla="*/ 0 h 2400"/>
                      <a:gd name="T8" fmla="*/ 3 w 3"/>
                      <a:gd name="T9" fmla="*/ 2400 h 24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" h="2400">
                        <a:moveTo>
                          <a:pt x="0" y="0"/>
                        </a:moveTo>
                        <a:lnTo>
                          <a:pt x="3" y="240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>
                      <a:latin typeface="Tw Cen MT" pitchFamily="34" charset="0"/>
                    </a:endParaRPr>
                  </a:p>
                </p:txBody>
              </p:sp>
            </p:grpSp>
          </p:grp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>
              <a:off x="420" y="1908"/>
              <a:ext cx="1050" cy="708"/>
              <a:chOff x="294" y="2700"/>
              <a:chExt cx="1698" cy="708"/>
            </a:xfrm>
          </p:grpSpPr>
          <p:grpSp>
            <p:nvGrpSpPr>
              <p:cNvPr id="13" name="Group 25"/>
              <p:cNvGrpSpPr>
                <a:grpSpLocks/>
              </p:cNvGrpSpPr>
              <p:nvPr/>
            </p:nvGrpSpPr>
            <p:grpSpPr bwMode="auto">
              <a:xfrm>
                <a:off x="486" y="2892"/>
                <a:ext cx="1506" cy="516"/>
                <a:chOff x="294" y="2700"/>
                <a:chExt cx="1506" cy="516"/>
              </a:xfrm>
            </p:grpSpPr>
            <p:sp>
              <p:nvSpPr>
                <p:cNvPr id="62523" name="Rectangle 26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graphicFrame>
              <p:nvGraphicFramePr>
                <p:cNvPr id="62491" name="Object 27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3076" name="Worksheet" r:id="rId6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4" name="Group 28"/>
              <p:cNvGrpSpPr>
                <a:grpSpLocks/>
              </p:cNvGrpSpPr>
              <p:nvPr/>
            </p:nvGrpSpPr>
            <p:grpSpPr bwMode="auto">
              <a:xfrm>
                <a:off x="390" y="2796"/>
                <a:ext cx="1506" cy="516"/>
                <a:chOff x="294" y="2700"/>
                <a:chExt cx="1506" cy="516"/>
              </a:xfrm>
            </p:grpSpPr>
            <p:sp>
              <p:nvSpPr>
                <p:cNvPr id="62522" name="Rectangle 29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graphicFrame>
              <p:nvGraphicFramePr>
                <p:cNvPr id="62494" name="Object 30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3075" name="Worksheet" r:id="rId7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5" name="Group 31"/>
              <p:cNvGrpSpPr>
                <a:grpSpLocks/>
              </p:cNvGrpSpPr>
              <p:nvPr/>
            </p:nvGrpSpPr>
            <p:grpSpPr bwMode="auto">
              <a:xfrm>
                <a:off x="294" y="2700"/>
                <a:ext cx="1506" cy="516"/>
                <a:chOff x="294" y="2700"/>
                <a:chExt cx="1506" cy="516"/>
              </a:xfrm>
            </p:grpSpPr>
            <p:sp>
              <p:nvSpPr>
                <p:cNvPr id="62521" name="Rectangle 32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w Cen MT" pitchFamily="34" charset="0"/>
                  </a:endParaRPr>
                </a:p>
              </p:txBody>
            </p:sp>
            <p:graphicFrame>
              <p:nvGraphicFramePr>
                <p:cNvPr id="62497" name="Object 33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3074" name="Worksheet" r:id="rId8" imgW="4990680" imgH="1461960" progId="Excel.Sheet.8">
                    <p:embed/>
                  </p:oleObj>
                </a:graphicData>
              </a:graphic>
            </p:graphicFrame>
          </p:grpSp>
        </p:grpSp>
        <p:grpSp>
          <p:nvGrpSpPr>
            <p:cNvPr id="16" name="Group 34"/>
            <p:cNvGrpSpPr>
              <a:grpSpLocks/>
            </p:cNvGrpSpPr>
            <p:nvPr/>
          </p:nvGrpSpPr>
          <p:grpSpPr bwMode="auto">
            <a:xfrm>
              <a:off x="542" y="2658"/>
              <a:ext cx="735" cy="780"/>
              <a:chOff x="633" y="1254"/>
              <a:chExt cx="638" cy="647"/>
            </a:xfrm>
          </p:grpSpPr>
          <p:sp>
            <p:nvSpPr>
              <p:cNvPr id="6" name="Freeform 35"/>
              <p:cNvSpPr>
                <a:spLocks/>
              </p:cNvSpPr>
              <p:nvPr/>
            </p:nvSpPr>
            <p:spPr bwMode="auto">
              <a:xfrm>
                <a:off x="714" y="1345"/>
                <a:ext cx="122" cy="195"/>
              </a:xfrm>
              <a:custGeom>
                <a:avLst/>
                <a:gdLst>
                  <a:gd name="T0" fmla="*/ 0 w 2201"/>
                  <a:gd name="T1" fmla="*/ 11 h 3517"/>
                  <a:gd name="T2" fmla="*/ 0 w 2201"/>
                  <a:gd name="T3" fmla="*/ 0 h 3517"/>
                  <a:gd name="T4" fmla="*/ 0 w 2201"/>
                  <a:gd name="T5" fmla="*/ 0 h 3517"/>
                  <a:gd name="T6" fmla="*/ 0 w 2201"/>
                  <a:gd name="T7" fmla="*/ 0 h 3517"/>
                  <a:gd name="T8" fmla="*/ 0 w 2201"/>
                  <a:gd name="T9" fmla="*/ 1 h 3517"/>
                  <a:gd name="T10" fmla="*/ 0 w 2201"/>
                  <a:gd name="T11" fmla="*/ 1 h 3517"/>
                  <a:gd name="T12" fmla="*/ 1 w 2201"/>
                  <a:gd name="T13" fmla="*/ 1 h 3517"/>
                  <a:gd name="T14" fmla="*/ 1 w 2201"/>
                  <a:gd name="T15" fmla="*/ 1 h 3517"/>
                  <a:gd name="T16" fmla="*/ 1 w 2201"/>
                  <a:gd name="T17" fmla="*/ 1 h 3517"/>
                  <a:gd name="T18" fmla="*/ 2 w 2201"/>
                  <a:gd name="T19" fmla="*/ 1 h 3517"/>
                  <a:gd name="T20" fmla="*/ 2 w 2201"/>
                  <a:gd name="T21" fmla="*/ 1 h 3517"/>
                  <a:gd name="T22" fmla="*/ 3 w 2201"/>
                  <a:gd name="T23" fmla="*/ 1 h 3517"/>
                  <a:gd name="T24" fmla="*/ 3 w 2201"/>
                  <a:gd name="T25" fmla="*/ 1 h 3517"/>
                  <a:gd name="T26" fmla="*/ 4 w 2201"/>
                  <a:gd name="T27" fmla="*/ 1 h 3517"/>
                  <a:gd name="T28" fmla="*/ 4 w 2201"/>
                  <a:gd name="T29" fmla="*/ 1 h 3517"/>
                  <a:gd name="T30" fmla="*/ 5 w 2201"/>
                  <a:gd name="T31" fmla="*/ 1 h 3517"/>
                  <a:gd name="T32" fmla="*/ 5 w 2201"/>
                  <a:gd name="T33" fmla="*/ 1 h 3517"/>
                  <a:gd name="T34" fmla="*/ 5 w 2201"/>
                  <a:gd name="T35" fmla="*/ 1 h 3517"/>
                  <a:gd name="T36" fmla="*/ 6 w 2201"/>
                  <a:gd name="T37" fmla="*/ 1 h 3517"/>
                  <a:gd name="T38" fmla="*/ 6 w 2201"/>
                  <a:gd name="T39" fmla="*/ 1 h 3517"/>
                  <a:gd name="T40" fmla="*/ 6 w 2201"/>
                  <a:gd name="T41" fmla="*/ 1 h 3517"/>
                  <a:gd name="T42" fmla="*/ 7 w 2201"/>
                  <a:gd name="T43" fmla="*/ 0 h 3517"/>
                  <a:gd name="T44" fmla="*/ 7 w 2201"/>
                  <a:gd name="T45" fmla="*/ 0 h 3517"/>
                  <a:gd name="T46" fmla="*/ 7 w 2201"/>
                  <a:gd name="T47" fmla="*/ 0 h 3517"/>
                  <a:gd name="T48" fmla="*/ 7 w 2201"/>
                  <a:gd name="T49" fmla="*/ 0 h 3517"/>
                  <a:gd name="T50" fmla="*/ 7 w 2201"/>
                  <a:gd name="T51" fmla="*/ 11 h 3517"/>
                  <a:gd name="T52" fmla="*/ 0 w 2201"/>
                  <a:gd name="T53" fmla="*/ 11 h 351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201"/>
                  <a:gd name="T82" fmla="*/ 0 h 3517"/>
                  <a:gd name="T83" fmla="*/ 2201 w 2201"/>
                  <a:gd name="T84" fmla="*/ 3517 h 351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201" h="3517">
                    <a:moveTo>
                      <a:pt x="23" y="3517"/>
                    </a:moveTo>
                    <a:lnTo>
                      <a:pt x="0" y="0"/>
                    </a:lnTo>
                    <a:lnTo>
                      <a:pt x="9" y="75"/>
                    </a:lnTo>
                    <a:lnTo>
                      <a:pt x="46" y="140"/>
                    </a:lnTo>
                    <a:lnTo>
                      <a:pt x="89" y="198"/>
                    </a:lnTo>
                    <a:lnTo>
                      <a:pt x="166" y="268"/>
                    </a:lnTo>
                    <a:lnTo>
                      <a:pt x="252" y="320"/>
                    </a:lnTo>
                    <a:lnTo>
                      <a:pt x="357" y="366"/>
                    </a:lnTo>
                    <a:lnTo>
                      <a:pt x="477" y="406"/>
                    </a:lnTo>
                    <a:lnTo>
                      <a:pt x="615" y="447"/>
                    </a:lnTo>
                    <a:lnTo>
                      <a:pt x="754" y="470"/>
                    </a:lnTo>
                    <a:lnTo>
                      <a:pt x="910" y="488"/>
                    </a:lnTo>
                    <a:lnTo>
                      <a:pt x="1068" y="492"/>
                    </a:lnTo>
                    <a:lnTo>
                      <a:pt x="1227" y="488"/>
                    </a:lnTo>
                    <a:lnTo>
                      <a:pt x="1375" y="477"/>
                    </a:lnTo>
                    <a:lnTo>
                      <a:pt x="1520" y="454"/>
                    </a:lnTo>
                    <a:lnTo>
                      <a:pt x="1663" y="431"/>
                    </a:lnTo>
                    <a:lnTo>
                      <a:pt x="1787" y="382"/>
                    </a:lnTo>
                    <a:lnTo>
                      <a:pt x="1901" y="343"/>
                    </a:lnTo>
                    <a:lnTo>
                      <a:pt x="1998" y="295"/>
                    </a:lnTo>
                    <a:lnTo>
                      <a:pt x="2086" y="232"/>
                    </a:lnTo>
                    <a:lnTo>
                      <a:pt x="2144" y="171"/>
                    </a:lnTo>
                    <a:lnTo>
                      <a:pt x="2178" y="106"/>
                    </a:lnTo>
                    <a:lnTo>
                      <a:pt x="2201" y="34"/>
                    </a:lnTo>
                    <a:lnTo>
                      <a:pt x="2201" y="0"/>
                    </a:lnTo>
                    <a:lnTo>
                      <a:pt x="2201" y="3517"/>
                    </a:lnTo>
                    <a:lnTo>
                      <a:pt x="23" y="351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62513" name="Freeform 36"/>
              <p:cNvSpPr>
                <a:spLocks/>
              </p:cNvSpPr>
              <p:nvPr/>
            </p:nvSpPr>
            <p:spPr bwMode="auto">
              <a:xfrm>
                <a:off x="854" y="1270"/>
                <a:ext cx="122" cy="196"/>
              </a:xfrm>
              <a:custGeom>
                <a:avLst/>
                <a:gdLst>
                  <a:gd name="T0" fmla="*/ 0 w 2200"/>
                  <a:gd name="T1" fmla="*/ 11 h 3524"/>
                  <a:gd name="T2" fmla="*/ 0 w 2200"/>
                  <a:gd name="T3" fmla="*/ 0 h 3524"/>
                  <a:gd name="T4" fmla="*/ 0 w 2200"/>
                  <a:gd name="T5" fmla="*/ 0 h 3524"/>
                  <a:gd name="T6" fmla="*/ 0 w 2200"/>
                  <a:gd name="T7" fmla="*/ 0 h 3524"/>
                  <a:gd name="T8" fmla="*/ 0 w 2200"/>
                  <a:gd name="T9" fmla="*/ 1 h 3524"/>
                  <a:gd name="T10" fmla="*/ 0 w 2200"/>
                  <a:gd name="T11" fmla="*/ 1 h 3524"/>
                  <a:gd name="T12" fmla="*/ 1 w 2200"/>
                  <a:gd name="T13" fmla="*/ 1 h 3524"/>
                  <a:gd name="T14" fmla="*/ 1 w 2200"/>
                  <a:gd name="T15" fmla="*/ 1 h 3524"/>
                  <a:gd name="T16" fmla="*/ 1 w 2200"/>
                  <a:gd name="T17" fmla="*/ 1 h 3524"/>
                  <a:gd name="T18" fmla="*/ 2 w 2200"/>
                  <a:gd name="T19" fmla="*/ 1 h 3524"/>
                  <a:gd name="T20" fmla="*/ 2 w 2200"/>
                  <a:gd name="T21" fmla="*/ 2 h 3524"/>
                  <a:gd name="T22" fmla="*/ 3 w 2200"/>
                  <a:gd name="T23" fmla="*/ 2 h 3524"/>
                  <a:gd name="T24" fmla="*/ 3 w 2200"/>
                  <a:gd name="T25" fmla="*/ 2 h 3524"/>
                  <a:gd name="T26" fmla="*/ 4 w 2200"/>
                  <a:gd name="T27" fmla="*/ 2 h 3524"/>
                  <a:gd name="T28" fmla="*/ 4 w 2200"/>
                  <a:gd name="T29" fmla="*/ 2 h 3524"/>
                  <a:gd name="T30" fmla="*/ 5 w 2200"/>
                  <a:gd name="T31" fmla="*/ 1 h 3524"/>
                  <a:gd name="T32" fmla="*/ 5 w 2200"/>
                  <a:gd name="T33" fmla="*/ 1 h 3524"/>
                  <a:gd name="T34" fmla="*/ 5 w 2200"/>
                  <a:gd name="T35" fmla="*/ 1 h 3524"/>
                  <a:gd name="T36" fmla="*/ 6 w 2200"/>
                  <a:gd name="T37" fmla="*/ 1 h 3524"/>
                  <a:gd name="T38" fmla="*/ 6 w 2200"/>
                  <a:gd name="T39" fmla="*/ 1 h 3524"/>
                  <a:gd name="T40" fmla="*/ 6 w 2200"/>
                  <a:gd name="T41" fmla="*/ 1 h 3524"/>
                  <a:gd name="T42" fmla="*/ 7 w 2200"/>
                  <a:gd name="T43" fmla="*/ 1 h 3524"/>
                  <a:gd name="T44" fmla="*/ 7 w 2200"/>
                  <a:gd name="T45" fmla="*/ 0 h 3524"/>
                  <a:gd name="T46" fmla="*/ 7 w 2200"/>
                  <a:gd name="T47" fmla="*/ 0 h 3524"/>
                  <a:gd name="T48" fmla="*/ 7 w 2200"/>
                  <a:gd name="T49" fmla="*/ 0 h 3524"/>
                  <a:gd name="T50" fmla="*/ 7 w 2200"/>
                  <a:gd name="T51" fmla="*/ 11 h 3524"/>
                  <a:gd name="T52" fmla="*/ 0 w 2200"/>
                  <a:gd name="T53" fmla="*/ 11 h 35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200"/>
                  <a:gd name="T82" fmla="*/ 0 h 3524"/>
                  <a:gd name="T83" fmla="*/ 2200 w 2200"/>
                  <a:gd name="T84" fmla="*/ 3524 h 352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200" h="3524">
                    <a:moveTo>
                      <a:pt x="23" y="3524"/>
                    </a:moveTo>
                    <a:lnTo>
                      <a:pt x="0" y="0"/>
                    </a:lnTo>
                    <a:lnTo>
                      <a:pt x="11" y="75"/>
                    </a:lnTo>
                    <a:lnTo>
                      <a:pt x="45" y="143"/>
                    </a:lnTo>
                    <a:lnTo>
                      <a:pt x="89" y="201"/>
                    </a:lnTo>
                    <a:lnTo>
                      <a:pt x="162" y="271"/>
                    </a:lnTo>
                    <a:lnTo>
                      <a:pt x="250" y="322"/>
                    </a:lnTo>
                    <a:lnTo>
                      <a:pt x="356" y="377"/>
                    </a:lnTo>
                    <a:lnTo>
                      <a:pt x="479" y="417"/>
                    </a:lnTo>
                    <a:lnTo>
                      <a:pt x="618" y="454"/>
                    </a:lnTo>
                    <a:lnTo>
                      <a:pt x="753" y="478"/>
                    </a:lnTo>
                    <a:lnTo>
                      <a:pt x="909" y="495"/>
                    </a:lnTo>
                    <a:lnTo>
                      <a:pt x="1066" y="497"/>
                    </a:lnTo>
                    <a:lnTo>
                      <a:pt x="1225" y="495"/>
                    </a:lnTo>
                    <a:lnTo>
                      <a:pt x="1370" y="485"/>
                    </a:lnTo>
                    <a:lnTo>
                      <a:pt x="1519" y="465"/>
                    </a:lnTo>
                    <a:lnTo>
                      <a:pt x="1660" y="435"/>
                    </a:lnTo>
                    <a:lnTo>
                      <a:pt x="1789" y="390"/>
                    </a:lnTo>
                    <a:lnTo>
                      <a:pt x="1900" y="350"/>
                    </a:lnTo>
                    <a:lnTo>
                      <a:pt x="2000" y="298"/>
                    </a:lnTo>
                    <a:lnTo>
                      <a:pt x="2085" y="234"/>
                    </a:lnTo>
                    <a:lnTo>
                      <a:pt x="2143" y="174"/>
                    </a:lnTo>
                    <a:lnTo>
                      <a:pt x="2177" y="109"/>
                    </a:lnTo>
                    <a:lnTo>
                      <a:pt x="2200" y="38"/>
                    </a:lnTo>
                    <a:lnTo>
                      <a:pt x="2200" y="0"/>
                    </a:lnTo>
                    <a:lnTo>
                      <a:pt x="2200" y="3524"/>
                    </a:lnTo>
                    <a:lnTo>
                      <a:pt x="23" y="35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62514" name="Freeform 37"/>
              <p:cNvSpPr>
                <a:spLocks/>
              </p:cNvSpPr>
              <p:nvPr/>
            </p:nvSpPr>
            <p:spPr bwMode="auto">
              <a:xfrm>
                <a:off x="994" y="1307"/>
                <a:ext cx="122" cy="196"/>
              </a:xfrm>
              <a:custGeom>
                <a:avLst/>
                <a:gdLst>
                  <a:gd name="T0" fmla="*/ 0 w 2197"/>
                  <a:gd name="T1" fmla="*/ 11 h 3514"/>
                  <a:gd name="T2" fmla="*/ 0 w 2197"/>
                  <a:gd name="T3" fmla="*/ 0 h 3514"/>
                  <a:gd name="T4" fmla="*/ 0 w 2197"/>
                  <a:gd name="T5" fmla="*/ 0 h 3514"/>
                  <a:gd name="T6" fmla="*/ 0 w 2197"/>
                  <a:gd name="T7" fmla="*/ 0 h 3514"/>
                  <a:gd name="T8" fmla="*/ 0 w 2197"/>
                  <a:gd name="T9" fmla="*/ 1 h 3514"/>
                  <a:gd name="T10" fmla="*/ 0 w 2197"/>
                  <a:gd name="T11" fmla="*/ 1 h 3514"/>
                  <a:gd name="T12" fmla="*/ 1 w 2197"/>
                  <a:gd name="T13" fmla="*/ 1 h 3514"/>
                  <a:gd name="T14" fmla="*/ 1 w 2197"/>
                  <a:gd name="T15" fmla="*/ 1 h 3514"/>
                  <a:gd name="T16" fmla="*/ 1 w 2197"/>
                  <a:gd name="T17" fmla="*/ 1 h 3514"/>
                  <a:gd name="T18" fmla="*/ 2 w 2197"/>
                  <a:gd name="T19" fmla="*/ 1 h 3514"/>
                  <a:gd name="T20" fmla="*/ 2 w 2197"/>
                  <a:gd name="T21" fmla="*/ 1 h 3514"/>
                  <a:gd name="T22" fmla="*/ 3 w 2197"/>
                  <a:gd name="T23" fmla="*/ 2 h 3514"/>
                  <a:gd name="T24" fmla="*/ 3 w 2197"/>
                  <a:gd name="T25" fmla="*/ 2 h 3514"/>
                  <a:gd name="T26" fmla="*/ 4 w 2197"/>
                  <a:gd name="T27" fmla="*/ 2 h 3514"/>
                  <a:gd name="T28" fmla="*/ 4 w 2197"/>
                  <a:gd name="T29" fmla="*/ 2 h 3514"/>
                  <a:gd name="T30" fmla="*/ 5 w 2197"/>
                  <a:gd name="T31" fmla="*/ 1 h 3514"/>
                  <a:gd name="T32" fmla="*/ 5 w 2197"/>
                  <a:gd name="T33" fmla="*/ 1 h 3514"/>
                  <a:gd name="T34" fmla="*/ 6 w 2197"/>
                  <a:gd name="T35" fmla="*/ 1 h 3514"/>
                  <a:gd name="T36" fmla="*/ 6 w 2197"/>
                  <a:gd name="T37" fmla="*/ 1 h 3514"/>
                  <a:gd name="T38" fmla="*/ 6 w 2197"/>
                  <a:gd name="T39" fmla="*/ 1 h 3514"/>
                  <a:gd name="T40" fmla="*/ 6 w 2197"/>
                  <a:gd name="T41" fmla="*/ 1 h 3514"/>
                  <a:gd name="T42" fmla="*/ 7 w 2197"/>
                  <a:gd name="T43" fmla="*/ 1 h 3514"/>
                  <a:gd name="T44" fmla="*/ 7 w 2197"/>
                  <a:gd name="T45" fmla="*/ 0 h 3514"/>
                  <a:gd name="T46" fmla="*/ 7 w 2197"/>
                  <a:gd name="T47" fmla="*/ 0 h 3514"/>
                  <a:gd name="T48" fmla="*/ 7 w 2197"/>
                  <a:gd name="T49" fmla="*/ 0 h 3514"/>
                  <a:gd name="T50" fmla="*/ 7 w 2197"/>
                  <a:gd name="T51" fmla="*/ 11 h 3514"/>
                  <a:gd name="T52" fmla="*/ 0 w 2197"/>
                  <a:gd name="T53" fmla="*/ 11 h 351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197"/>
                  <a:gd name="T82" fmla="*/ 0 h 3514"/>
                  <a:gd name="T83" fmla="*/ 2197 w 2197"/>
                  <a:gd name="T84" fmla="*/ 3514 h 351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197" h="3514">
                    <a:moveTo>
                      <a:pt x="24" y="3514"/>
                    </a:moveTo>
                    <a:lnTo>
                      <a:pt x="0" y="0"/>
                    </a:lnTo>
                    <a:lnTo>
                      <a:pt x="11" y="74"/>
                    </a:lnTo>
                    <a:lnTo>
                      <a:pt x="45" y="134"/>
                    </a:lnTo>
                    <a:lnTo>
                      <a:pt x="89" y="195"/>
                    </a:lnTo>
                    <a:lnTo>
                      <a:pt x="166" y="263"/>
                    </a:lnTo>
                    <a:lnTo>
                      <a:pt x="254" y="321"/>
                    </a:lnTo>
                    <a:lnTo>
                      <a:pt x="356" y="368"/>
                    </a:lnTo>
                    <a:lnTo>
                      <a:pt x="476" y="410"/>
                    </a:lnTo>
                    <a:lnTo>
                      <a:pt x="619" y="449"/>
                    </a:lnTo>
                    <a:lnTo>
                      <a:pt x="757" y="472"/>
                    </a:lnTo>
                    <a:lnTo>
                      <a:pt x="911" y="490"/>
                    </a:lnTo>
                    <a:lnTo>
                      <a:pt x="1068" y="490"/>
                    </a:lnTo>
                    <a:lnTo>
                      <a:pt x="1225" y="490"/>
                    </a:lnTo>
                    <a:lnTo>
                      <a:pt x="1370" y="479"/>
                    </a:lnTo>
                    <a:lnTo>
                      <a:pt x="1521" y="456"/>
                    </a:lnTo>
                    <a:lnTo>
                      <a:pt x="1658" y="426"/>
                    </a:lnTo>
                    <a:lnTo>
                      <a:pt x="1793" y="381"/>
                    </a:lnTo>
                    <a:lnTo>
                      <a:pt x="1904" y="340"/>
                    </a:lnTo>
                    <a:lnTo>
                      <a:pt x="2004" y="290"/>
                    </a:lnTo>
                    <a:lnTo>
                      <a:pt x="2082" y="226"/>
                    </a:lnTo>
                    <a:lnTo>
                      <a:pt x="2143" y="165"/>
                    </a:lnTo>
                    <a:lnTo>
                      <a:pt x="2177" y="100"/>
                    </a:lnTo>
                    <a:lnTo>
                      <a:pt x="2197" y="32"/>
                    </a:lnTo>
                    <a:lnTo>
                      <a:pt x="2197" y="0"/>
                    </a:lnTo>
                    <a:lnTo>
                      <a:pt x="2197" y="3514"/>
                    </a:lnTo>
                    <a:lnTo>
                      <a:pt x="24" y="351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62515" name="Freeform 38"/>
              <p:cNvSpPr>
                <a:spLocks/>
              </p:cNvSpPr>
              <p:nvPr/>
            </p:nvSpPr>
            <p:spPr bwMode="auto">
              <a:xfrm>
                <a:off x="1139" y="1351"/>
                <a:ext cx="122" cy="195"/>
              </a:xfrm>
              <a:custGeom>
                <a:avLst/>
                <a:gdLst>
                  <a:gd name="T0" fmla="*/ 0 w 2199"/>
                  <a:gd name="T1" fmla="*/ 11 h 3514"/>
                  <a:gd name="T2" fmla="*/ 0 w 2199"/>
                  <a:gd name="T3" fmla="*/ 0 h 3514"/>
                  <a:gd name="T4" fmla="*/ 0 w 2199"/>
                  <a:gd name="T5" fmla="*/ 0 h 3514"/>
                  <a:gd name="T6" fmla="*/ 0 w 2199"/>
                  <a:gd name="T7" fmla="*/ 0 h 3514"/>
                  <a:gd name="T8" fmla="*/ 0 w 2199"/>
                  <a:gd name="T9" fmla="*/ 1 h 3514"/>
                  <a:gd name="T10" fmla="*/ 0 w 2199"/>
                  <a:gd name="T11" fmla="*/ 1 h 3514"/>
                  <a:gd name="T12" fmla="*/ 1 w 2199"/>
                  <a:gd name="T13" fmla="*/ 1 h 3514"/>
                  <a:gd name="T14" fmla="*/ 1 w 2199"/>
                  <a:gd name="T15" fmla="*/ 1 h 3514"/>
                  <a:gd name="T16" fmla="*/ 1 w 2199"/>
                  <a:gd name="T17" fmla="*/ 1 h 3514"/>
                  <a:gd name="T18" fmla="*/ 2 w 2199"/>
                  <a:gd name="T19" fmla="*/ 1 h 3514"/>
                  <a:gd name="T20" fmla="*/ 2 w 2199"/>
                  <a:gd name="T21" fmla="*/ 1 h 3514"/>
                  <a:gd name="T22" fmla="*/ 3 w 2199"/>
                  <a:gd name="T23" fmla="*/ 1 h 3514"/>
                  <a:gd name="T24" fmla="*/ 3 w 2199"/>
                  <a:gd name="T25" fmla="*/ 1 h 3514"/>
                  <a:gd name="T26" fmla="*/ 4 w 2199"/>
                  <a:gd name="T27" fmla="*/ 1 h 3514"/>
                  <a:gd name="T28" fmla="*/ 4 w 2199"/>
                  <a:gd name="T29" fmla="*/ 1 h 3514"/>
                  <a:gd name="T30" fmla="*/ 5 w 2199"/>
                  <a:gd name="T31" fmla="*/ 1 h 3514"/>
                  <a:gd name="T32" fmla="*/ 5 w 2199"/>
                  <a:gd name="T33" fmla="*/ 1 h 3514"/>
                  <a:gd name="T34" fmla="*/ 5 w 2199"/>
                  <a:gd name="T35" fmla="*/ 1 h 3514"/>
                  <a:gd name="T36" fmla="*/ 6 w 2199"/>
                  <a:gd name="T37" fmla="*/ 1 h 3514"/>
                  <a:gd name="T38" fmla="*/ 6 w 2199"/>
                  <a:gd name="T39" fmla="*/ 1 h 3514"/>
                  <a:gd name="T40" fmla="*/ 6 w 2199"/>
                  <a:gd name="T41" fmla="*/ 1 h 3514"/>
                  <a:gd name="T42" fmla="*/ 7 w 2199"/>
                  <a:gd name="T43" fmla="*/ 0 h 3514"/>
                  <a:gd name="T44" fmla="*/ 7 w 2199"/>
                  <a:gd name="T45" fmla="*/ 0 h 3514"/>
                  <a:gd name="T46" fmla="*/ 7 w 2199"/>
                  <a:gd name="T47" fmla="*/ 0 h 3514"/>
                  <a:gd name="T48" fmla="*/ 7 w 2199"/>
                  <a:gd name="T49" fmla="*/ 0 h 3514"/>
                  <a:gd name="T50" fmla="*/ 7 w 2199"/>
                  <a:gd name="T51" fmla="*/ 11 h 3514"/>
                  <a:gd name="T52" fmla="*/ 0 w 2199"/>
                  <a:gd name="T53" fmla="*/ 11 h 351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199"/>
                  <a:gd name="T82" fmla="*/ 0 h 3514"/>
                  <a:gd name="T83" fmla="*/ 2199 w 2199"/>
                  <a:gd name="T84" fmla="*/ 3514 h 351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199" h="3514">
                    <a:moveTo>
                      <a:pt x="27" y="3514"/>
                    </a:moveTo>
                    <a:lnTo>
                      <a:pt x="0" y="0"/>
                    </a:lnTo>
                    <a:lnTo>
                      <a:pt x="15" y="73"/>
                    </a:lnTo>
                    <a:lnTo>
                      <a:pt x="51" y="142"/>
                    </a:lnTo>
                    <a:lnTo>
                      <a:pt x="92" y="195"/>
                    </a:lnTo>
                    <a:lnTo>
                      <a:pt x="169" y="263"/>
                    </a:lnTo>
                    <a:lnTo>
                      <a:pt x="257" y="321"/>
                    </a:lnTo>
                    <a:lnTo>
                      <a:pt x="357" y="367"/>
                    </a:lnTo>
                    <a:lnTo>
                      <a:pt x="483" y="410"/>
                    </a:lnTo>
                    <a:lnTo>
                      <a:pt x="621" y="445"/>
                    </a:lnTo>
                    <a:lnTo>
                      <a:pt x="759" y="470"/>
                    </a:lnTo>
                    <a:lnTo>
                      <a:pt x="913" y="487"/>
                    </a:lnTo>
                    <a:lnTo>
                      <a:pt x="1070" y="494"/>
                    </a:lnTo>
                    <a:lnTo>
                      <a:pt x="1228" y="487"/>
                    </a:lnTo>
                    <a:lnTo>
                      <a:pt x="1377" y="476"/>
                    </a:lnTo>
                    <a:lnTo>
                      <a:pt x="1528" y="456"/>
                    </a:lnTo>
                    <a:lnTo>
                      <a:pt x="1662" y="426"/>
                    </a:lnTo>
                    <a:lnTo>
                      <a:pt x="1788" y="382"/>
                    </a:lnTo>
                    <a:lnTo>
                      <a:pt x="1903" y="340"/>
                    </a:lnTo>
                    <a:lnTo>
                      <a:pt x="2000" y="287"/>
                    </a:lnTo>
                    <a:lnTo>
                      <a:pt x="2088" y="233"/>
                    </a:lnTo>
                    <a:lnTo>
                      <a:pt x="2145" y="168"/>
                    </a:lnTo>
                    <a:lnTo>
                      <a:pt x="2180" y="104"/>
                    </a:lnTo>
                    <a:lnTo>
                      <a:pt x="2199" y="34"/>
                    </a:lnTo>
                    <a:lnTo>
                      <a:pt x="2199" y="0"/>
                    </a:lnTo>
                    <a:lnTo>
                      <a:pt x="2199" y="3514"/>
                    </a:lnTo>
                    <a:lnTo>
                      <a:pt x="27" y="351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62516" name="Freeform 39"/>
              <p:cNvSpPr>
                <a:spLocks/>
              </p:cNvSpPr>
              <p:nvPr/>
            </p:nvSpPr>
            <p:spPr bwMode="auto">
              <a:xfrm>
                <a:off x="633" y="1335"/>
                <a:ext cx="213" cy="565"/>
              </a:xfrm>
              <a:custGeom>
                <a:avLst/>
                <a:gdLst>
                  <a:gd name="T0" fmla="*/ 0 w 3831"/>
                  <a:gd name="T1" fmla="*/ 18 h 10170"/>
                  <a:gd name="T2" fmla="*/ 4 w 3831"/>
                  <a:gd name="T3" fmla="*/ 0 h 10170"/>
                  <a:gd name="T4" fmla="*/ 5 w 3831"/>
                  <a:gd name="T5" fmla="*/ 0 h 10170"/>
                  <a:gd name="T6" fmla="*/ 5 w 3831"/>
                  <a:gd name="T7" fmla="*/ 10 h 10170"/>
                  <a:gd name="T8" fmla="*/ 5 w 3831"/>
                  <a:gd name="T9" fmla="*/ 10 h 10170"/>
                  <a:gd name="T10" fmla="*/ 5 w 3831"/>
                  <a:gd name="T11" fmla="*/ 10 h 10170"/>
                  <a:gd name="T12" fmla="*/ 5 w 3831"/>
                  <a:gd name="T13" fmla="*/ 10 h 10170"/>
                  <a:gd name="T14" fmla="*/ 5 w 3831"/>
                  <a:gd name="T15" fmla="*/ 10 h 10170"/>
                  <a:gd name="T16" fmla="*/ 5 w 3831"/>
                  <a:gd name="T17" fmla="*/ 11 h 10170"/>
                  <a:gd name="T18" fmla="*/ 6 w 3831"/>
                  <a:gd name="T19" fmla="*/ 11 h 10170"/>
                  <a:gd name="T20" fmla="*/ 6 w 3831"/>
                  <a:gd name="T21" fmla="*/ 11 h 10170"/>
                  <a:gd name="T22" fmla="*/ 6 w 3831"/>
                  <a:gd name="T23" fmla="*/ 11 h 10170"/>
                  <a:gd name="T24" fmla="*/ 7 w 3831"/>
                  <a:gd name="T25" fmla="*/ 11 h 10170"/>
                  <a:gd name="T26" fmla="*/ 7 w 3831"/>
                  <a:gd name="T27" fmla="*/ 11 h 10170"/>
                  <a:gd name="T28" fmla="*/ 8 w 3831"/>
                  <a:gd name="T29" fmla="*/ 11 h 10170"/>
                  <a:gd name="T30" fmla="*/ 8 w 3831"/>
                  <a:gd name="T31" fmla="*/ 11 h 10170"/>
                  <a:gd name="T32" fmla="*/ 9 w 3831"/>
                  <a:gd name="T33" fmla="*/ 11 h 10170"/>
                  <a:gd name="T34" fmla="*/ 9 w 3831"/>
                  <a:gd name="T35" fmla="*/ 11 h 10170"/>
                  <a:gd name="T36" fmla="*/ 10 w 3831"/>
                  <a:gd name="T37" fmla="*/ 11 h 10170"/>
                  <a:gd name="T38" fmla="*/ 10 w 3831"/>
                  <a:gd name="T39" fmla="*/ 11 h 10170"/>
                  <a:gd name="T40" fmla="*/ 10 w 3831"/>
                  <a:gd name="T41" fmla="*/ 11 h 10170"/>
                  <a:gd name="T42" fmla="*/ 11 w 3831"/>
                  <a:gd name="T43" fmla="*/ 11 h 10170"/>
                  <a:gd name="T44" fmla="*/ 11 w 3831"/>
                  <a:gd name="T45" fmla="*/ 10 h 10170"/>
                  <a:gd name="T46" fmla="*/ 11 w 3831"/>
                  <a:gd name="T47" fmla="*/ 10 h 10170"/>
                  <a:gd name="T48" fmla="*/ 11 w 3831"/>
                  <a:gd name="T49" fmla="*/ 10 h 10170"/>
                  <a:gd name="T50" fmla="*/ 11 w 3831"/>
                  <a:gd name="T51" fmla="*/ 10 h 10170"/>
                  <a:gd name="T52" fmla="*/ 11 w 3831"/>
                  <a:gd name="T53" fmla="*/ 10 h 10170"/>
                  <a:gd name="T54" fmla="*/ 11 w 3831"/>
                  <a:gd name="T55" fmla="*/ 0 h 10170"/>
                  <a:gd name="T56" fmla="*/ 12 w 3831"/>
                  <a:gd name="T57" fmla="*/ 0 h 10170"/>
                  <a:gd name="T58" fmla="*/ 12 w 3831"/>
                  <a:gd name="T59" fmla="*/ 12 h 10170"/>
                  <a:gd name="T60" fmla="*/ 8 w 3831"/>
                  <a:gd name="T61" fmla="*/ 30 h 10170"/>
                  <a:gd name="T62" fmla="*/ 8 w 3831"/>
                  <a:gd name="T63" fmla="*/ 30 h 10170"/>
                  <a:gd name="T64" fmla="*/ 8 w 3831"/>
                  <a:gd name="T65" fmla="*/ 30 h 10170"/>
                  <a:gd name="T66" fmla="*/ 7 w 3831"/>
                  <a:gd name="T67" fmla="*/ 31 h 10170"/>
                  <a:gd name="T68" fmla="*/ 7 w 3831"/>
                  <a:gd name="T69" fmla="*/ 31 h 10170"/>
                  <a:gd name="T70" fmla="*/ 7 w 3831"/>
                  <a:gd name="T71" fmla="*/ 31 h 10170"/>
                  <a:gd name="T72" fmla="*/ 6 w 3831"/>
                  <a:gd name="T73" fmla="*/ 31 h 10170"/>
                  <a:gd name="T74" fmla="*/ 6 w 3831"/>
                  <a:gd name="T75" fmla="*/ 31 h 10170"/>
                  <a:gd name="T76" fmla="*/ 5 w 3831"/>
                  <a:gd name="T77" fmla="*/ 31 h 10170"/>
                  <a:gd name="T78" fmla="*/ 5 w 3831"/>
                  <a:gd name="T79" fmla="*/ 31 h 10170"/>
                  <a:gd name="T80" fmla="*/ 4 w 3831"/>
                  <a:gd name="T81" fmla="*/ 31 h 10170"/>
                  <a:gd name="T82" fmla="*/ 4 w 3831"/>
                  <a:gd name="T83" fmla="*/ 31 h 10170"/>
                  <a:gd name="T84" fmla="*/ 3 w 3831"/>
                  <a:gd name="T85" fmla="*/ 31 h 10170"/>
                  <a:gd name="T86" fmla="*/ 3 w 3831"/>
                  <a:gd name="T87" fmla="*/ 31 h 10170"/>
                  <a:gd name="T88" fmla="*/ 2 w 3831"/>
                  <a:gd name="T89" fmla="*/ 31 h 10170"/>
                  <a:gd name="T90" fmla="*/ 2 w 3831"/>
                  <a:gd name="T91" fmla="*/ 31 h 10170"/>
                  <a:gd name="T92" fmla="*/ 2 w 3831"/>
                  <a:gd name="T93" fmla="*/ 31 h 10170"/>
                  <a:gd name="T94" fmla="*/ 1 w 3831"/>
                  <a:gd name="T95" fmla="*/ 31 h 10170"/>
                  <a:gd name="T96" fmla="*/ 1 w 3831"/>
                  <a:gd name="T97" fmla="*/ 31 h 10170"/>
                  <a:gd name="T98" fmla="*/ 1 w 3831"/>
                  <a:gd name="T99" fmla="*/ 31 h 10170"/>
                  <a:gd name="T100" fmla="*/ 0 w 3831"/>
                  <a:gd name="T101" fmla="*/ 30 h 10170"/>
                  <a:gd name="T102" fmla="*/ 0 w 3831"/>
                  <a:gd name="T103" fmla="*/ 30 h 10170"/>
                  <a:gd name="T104" fmla="*/ 0 w 3831"/>
                  <a:gd name="T105" fmla="*/ 30 h 10170"/>
                  <a:gd name="T106" fmla="*/ 0 w 3831"/>
                  <a:gd name="T107" fmla="*/ 18 h 1017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831"/>
                  <a:gd name="T163" fmla="*/ 0 h 10170"/>
                  <a:gd name="T164" fmla="*/ 3831 w 3831"/>
                  <a:gd name="T165" fmla="*/ 10170 h 1017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831" h="10170">
                    <a:moveTo>
                      <a:pt x="0" y="6000"/>
                    </a:moveTo>
                    <a:lnTo>
                      <a:pt x="1309" y="0"/>
                    </a:lnTo>
                    <a:lnTo>
                      <a:pt x="1490" y="0"/>
                    </a:lnTo>
                    <a:lnTo>
                      <a:pt x="1481" y="3143"/>
                    </a:lnTo>
                    <a:lnTo>
                      <a:pt x="1481" y="3215"/>
                    </a:lnTo>
                    <a:lnTo>
                      <a:pt x="1513" y="3282"/>
                    </a:lnTo>
                    <a:lnTo>
                      <a:pt x="1562" y="3353"/>
                    </a:lnTo>
                    <a:lnTo>
                      <a:pt x="1636" y="3411"/>
                    </a:lnTo>
                    <a:lnTo>
                      <a:pt x="1731" y="3461"/>
                    </a:lnTo>
                    <a:lnTo>
                      <a:pt x="1821" y="3515"/>
                    </a:lnTo>
                    <a:lnTo>
                      <a:pt x="1946" y="3552"/>
                    </a:lnTo>
                    <a:lnTo>
                      <a:pt x="2082" y="3594"/>
                    </a:lnTo>
                    <a:lnTo>
                      <a:pt x="2223" y="3618"/>
                    </a:lnTo>
                    <a:lnTo>
                      <a:pt x="2368" y="3634"/>
                    </a:lnTo>
                    <a:lnTo>
                      <a:pt x="2519" y="3641"/>
                    </a:lnTo>
                    <a:lnTo>
                      <a:pt x="2681" y="3641"/>
                    </a:lnTo>
                    <a:lnTo>
                      <a:pt x="2819" y="3625"/>
                    </a:lnTo>
                    <a:lnTo>
                      <a:pt x="2964" y="3603"/>
                    </a:lnTo>
                    <a:lnTo>
                      <a:pt x="3107" y="3575"/>
                    </a:lnTo>
                    <a:lnTo>
                      <a:pt x="3225" y="3540"/>
                    </a:lnTo>
                    <a:lnTo>
                      <a:pt x="3340" y="3488"/>
                    </a:lnTo>
                    <a:lnTo>
                      <a:pt x="3447" y="3434"/>
                    </a:lnTo>
                    <a:lnTo>
                      <a:pt x="3521" y="3377"/>
                    </a:lnTo>
                    <a:lnTo>
                      <a:pt x="3579" y="3312"/>
                    </a:lnTo>
                    <a:lnTo>
                      <a:pt x="3618" y="3246"/>
                    </a:lnTo>
                    <a:lnTo>
                      <a:pt x="3633" y="3174"/>
                    </a:lnTo>
                    <a:lnTo>
                      <a:pt x="3643" y="3143"/>
                    </a:lnTo>
                    <a:lnTo>
                      <a:pt x="3643" y="0"/>
                    </a:lnTo>
                    <a:lnTo>
                      <a:pt x="3831" y="0"/>
                    </a:lnTo>
                    <a:lnTo>
                      <a:pt x="3831" y="3793"/>
                    </a:lnTo>
                    <a:lnTo>
                      <a:pt x="2556" y="9655"/>
                    </a:lnTo>
                    <a:lnTo>
                      <a:pt x="2499" y="9746"/>
                    </a:lnTo>
                    <a:lnTo>
                      <a:pt x="2445" y="9821"/>
                    </a:lnTo>
                    <a:lnTo>
                      <a:pt x="2368" y="9891"/>
                    </a:lnTo>
                    <a:lnTo>
                      <a:pt x="2280" y="9952"/>
                    </a:lnTo>
                    <a:lnTo>
                      <a:pt x="2159" y="10006"/>
                    </a:lnTo>
                    <a:lnTo>
                      <a:pt x="2034" y="10058"/>
                    </a:lnTo>
                    <a:lnTo>
                      <a:pt x="1896" y="10098"/>
                    </a:lnTo>
                    <a:lnTo>
                      <a:pt x="1744" y="10129"/>
                    </a:lnTo>
                    <a:lnTo>
                      <a:pt x="1590" y="10156"/>
                    </a:lnTo>
                    <a:lnTo>
                      <a:pt x="1424" y="10166"/>
                    </a:lnTo>
                    <a:lnTo>
                      <a:pt x="1259" y="10170"/>
                    </a:lnTo>
                    <a:lnTo>
                      <a:pt x="1091" y="10166"/>
                    </a:lnTo>
                    <a:lnTo>
                      <a:pt x="925" y="10147"/>
                    </a:lnTo>
                    <a:lnTo>
                      <a:pt x="769" y="10123"/>
                    </a:lnTo>
                    <a:lnTo>
                      <a:pt x="618" y="10088"/>
                    </a:lnTo>
                    <a:lnTo>
                      <a:pt x="483" y="10054"/>
                    </a:lnTo>
                    <a:lnTo>
                      <a:pt x="358" y="9997"/>
                    </a:lnTo>
                    <a:lnTo>
                      <a:pt x="250" y="9943"/>
                    </a:lnTo>
                    <a:lnTo>
                      <a:pt x="159" y="9875"/>
                    </a:lnTo>
                    <a:lnTo>
                      <a:pt x="84" y="9811"/>
                    </a:lnTo>
                    <a:lnTo>
                      <a:pt x="38" y="9737"/>
                    </a:lnTo>
                    <a:lnTo>
                      <a:pt x="4" y="9703"/>
                    </a:lnTo>
                    <a:lnTo>
                      <a:pt x="0" y="6000"/>
                    </a:lnTo>
                    <a:close/>
                  </a:path>
                </a:pathLst>
              </a:custGeom>
              <a:solidFill>
                <a:srgbClr val="70230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  <p:sp>
            <p:nvSpPr>
              <p:cNvPr id="62517" name="Freeform 40"/>
              <p:cNvSpPr>
                <a:spLocks/>
              </p:cNvSpPr>
              <p:nvPr/>
            </p:nvSpPr>
            <p:spPr bwMode="auto">
              <a:xfrm>
                <a:off x="846" y="1254"/>
                <a:ext cx="425" cy="647"/>
              </a:xfrm>
              <a:custGeom>
                <a:avLst/>
                <a:gdLst>
                  <a:gd name="T0" fmla="*/ 23 w 7652"/>
                  <a:gd name="T1" fmla="*/ 15 h 11636"/>
                  <a:gd name="T2" fmla="*/ 22 w 7652"/>
                  <a:gd name="T3" fmla="*/ 15 h 11636"/>
                  <a:gd name="T4" fmla="*/ 21 w 7652"/>
                  <a:gd name="T5" fmla="*/ 16 h 11636"/>
                  <a:gd name="T6" fmla="*/ 20 w 7652"/>
                  <a:gd name="T7" fmla="*/ 16 h 11636"/>
                  <a:gd name="T8" fmla="*/ 19 w 7652"/>
                  <a:gd name="T9" fmla="*/ 16 h 11636"/>
                  <a:gd name="T10" fmla="*/ 17 w 7652"/>
                  <a:gd name="T11" fmla="*/ 15 h 11636"/>
                  <a:gd name="T12" fmla="*/ 17 w 7652"/>
                  <a:gd name="T13" fmla="*/ 15 h 11636"/>
                  <a:gd name="T14" fmla="*/ 16 w 7652"/>
                  <a:gd name="T15" fmla="*/ 14 h 11636"/>
                  <a:gd name="T16" fmla="*/ 16 w 7652"/>
                  <a:gd name="T17" fmla="*/ 4 h 11636"/>
                  <a:gd name="T18" fmla="*/ 15 w 7652"/>
                  <a:gd name="T19" fmla="*/ 12 h 11636"/>
                  <a:gd name="T20" fmla="*/ 15 w 7652"/>
                  <a:gd name="T21" fmla="*/ 12 h 11636"/>
                  <a:gd name="T22" fmla="*/ 15 w 7652"/>
                  <a:gd name="T23" fmla="*/ 13 h 11636"/>
                  <a:gd name="T24" fmla="*/ 13 w 7652"/>
                  <a:gd name="T25" fmla="*/ 13 h 11636"/>
                  <a:gd name="T26" fmla="*/ 12 w 7652"/>
                  <a:gd name="T27" fmla="*/ 14 h 11636"/>
                  <a:gd name="T28" fmla="*/ 11 w 7652"/>
                  <a:gd name="T29" fmla="*/ 13 h 11636"/>
                  <a:gd name="T30" fmla="*/ 9 w 7652"/>
                  <a:gd name="T31" fmla="*/ 13 h 11636"/>
                  <a:gd name="T32" fmla="*/ 9 w 7652"/>
                  <a:gd name="T33" fmla="*/ 13 h 11636"/>
                  <a:gd name="T34" fmla="*/ 8 w 7652"/>
                  <a:gd name="T35" fmla="*/ 12 h 11636"/>
                  <a:gd name="T36" fmla="*/ 8 w 7652"/>
                  <a:gd name="T37" fmla="*/ 2 h 11636"/>
                  <a:gd name="T38" fmla="*/ 7 w 7652"/>
                  <a:gd name="T39" fmla="*/ 9 h 11636"/>
                  <a:gd name="T40" fmla="*/ 7 w 7652"/>
                  <a:gd name="T41" fmla="*/ 10 h 11636"/>
                  <a:gd name="T42" fmla="*/ 7 w 7652"/>
                  <a:gd name="T43" fmla="*/ 11 h 11636"/>
                  <a:gd name="T44" fmla="*/ 6 w 7652"/>
                  <a:gd name="T45" fmla="*/ 11 h 11636"/>
                  <a:gd name="T46" fmla="*/ 4 w 7652"/>
                  <a:gd name="T47" fmla="*/ 11 h 11636"/>
                  <a:gd name="T48" fmla="*/ 3 w 7652"/>
                  <a:gd name="T49" fmla="*/ 11 h 11636"/>
                  <a:gd name="T50" fmla="*/ 2 w 7652"/>
                  <a:gd name="T51" fmla="*/ 11 h 11636"/>
                  <a:gd name="T52" fmla="*/ 1 w 7652"/>
                  <a:gd name="T53" fmla="*/ 10 h 11636"/>
                  <a:gd name="T54" fmla="*/ 1 w 7652"/>
                  <a:gd name="T55" fmla="*/ 10 h 11636"/>
                  <a:gd name="T56" fmla="*/ 0 w 7652"/>
                  <a:gd name="T57" fmla="*/ 34 h 11636"/>
                  <a:gd name="T58" fmla="*/ 0 w 7652"/>
                  <a:gd name="T59" fmla="*/ 35 h 11636"/>
                  <a:gd name="T60" fmla="*/ 1 w 7652"/>
                  <a:gd name="T61" fmla="*/ 35 h 11636"/>
                  <a:gd name="T62" fmla="*/ 2 w 7652"/>
                  <a:gd name="T63" fmla="*/ 36 h 11636"/>
                  <a:gd name="T64" fmla="*/ 4 w 7652"/>
                  <a:gd name="T65" fmla="*/ 36 h 11636"/>
                  <a:gd name="T66" fmla="*/ 5 w 7652"/>
                  <a:gd name="T67" fmla="*/ 36 h 11636"/>
                  <a:gd name="T68" fmla="*/ 7 w 7652"/>
                  <a:gd name="T69" fmla="*/ 35 h 11636"/>
                  <a:gd name="T70" fmla="*/ 8 w 7652"/>
                  <a:gd name="T71" fmla="*/ 35 h 11636"/>
                  <a:gd name="T72" fmla="*/ 8 w 7652"/>
                  <a:gd name="T73" fmla="*/ 35 h 11636"/>
                  <a:gd name="T74" fmla="*/ 9 w 7652"/>
                  <a:gd name="T75" fmla="*/ 35 h 11636"/>
                  <a:gd name="T76" fmla="*/ 10 w 7652"/>
                  <a:gd name="T77" fmla="*/ 36 h 11636"/>
                  <a:gd name="T78" fmla="*/ 12 w 7652"/>
                  <a:gd name="T79" fmla="*/ 36 h 11636"/>
                  <a:gd name="T80" fmla="*/ 13 w 7652"/>
                  <a:gd name="T81" fmla="*/ 36 h 11636"/>
                  <a:gd name="T82" fmla="*/ 14 w 7652"/>
                  <a:gd name="T83" fmla="*/ 35 h 11636"/>
                  <a:gd name="T84" fmla="*/ 15 w 7652"/>
                  <a:gd name="T85" fmla="*/ 35 h 11636"/>
                  <a:gd name="T86" fmla="*/ 16 w 7652"/>
                  <a:gd name="T87" fmla="*/ 35 h 11636"/>
                  <a:gd name="T88" fmla="*/ 17 w 7652"/>
                  <a:gd name="T89" fmla="*/ 35 h 11636"/>
                  <a:gd name="T90" fmla="*/ 18 w 7652"/>
                  <a:gd name="T91" fmla="*/ 36 h 11636"/>
                  <a:gd name="T92" fmla="*/ 20 w 7652"/>
                  <a:gd name="T93" fmla="*/ 36 h 11636"/>
                  <a:gd name="T94" fmla="*/ 21 w 7652"/>
                  <a:gd name="T95" fmla="*/ 36 h 11636"/>
                  <a:gd name="T96" fmla="*/ 22 w 7652"/>
                  <a:gd name="T97" fmla="*/ 35 h 11636"/>
                  <a:gd name="T98" fmla="*/ 23 w 7652"/>
                  <a:gd name="T99" fmla="*/ 35 h 11636"/>
                  <a:gd name="T100" fmla="*/ 24 w 7652"/>
                  <a:gd name="T101" fmla="*/ 34 h 11636"/>
                  <a:gd name="T102" fmla="*/ 24 w 7652"/>
                  <a:gd name="T103" fmla="*/ 4 h 11636"/>
                  <a:gd name="T104" fmla="*/ 23 w 7652"/>
                  <a:gd name="T105" fmla="*/ 14 h 116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7652"/>
                  <a:gd name="T160" fmla="*/ 0 h 11636"/>
                  <a:gd name="T161" fmla="*/ 7652 w 7652"/>
                  <a:gd name="T162" fmla="*/ 11636 h 116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7652" h="11636">
                    <a:moveTo>
                      <a:pt x="7473" y="4604"/>
                    </a:moveTo>
                    <a:lnTo>
                      <a:pt x="7473" y="4617"/>
                    </a:lnTo>
                    <a:lnTo>
                      <a:pt x="7457" y="4692"/>
                    </a:lnTo>
                    <a:lnTo>
                      <a:pt x="7415" y="4758"/>
                    </a:lnTo>
                    <a:lnTo>
                      <a:pt x="7351" y="4823"/>
                    </a:lnTo>
                    <a:lnTo>
                      <a:pt x="7285" y="4884"/>
                    </a:lnTo>
                    <a:lnTo>
                      <a:pt x="7185" y="4944"/>
                    </a:lnTo>
                    <a:lnTo>
                      <a:pt x="7072" y="4995"/>
                    </a:lnTo>
                    <a:lnTo>
                      <a:pt x="6943" y="5026"/>
                    </a:lnTo>
                    <a:lnTo>
                      <a:pt x="6812" y="5067"/>
                    </a:lnTo>
                    <a:lnTo>
                      <a:pt x="6670" y="5087"/>
                    </a:lnTo>
                    <a:lnTo>
                      <a:pt x="6516" y="5101"/>
                    </a:lnTo>
                    <a:lnTo>
                      <a:pt x="6356" y="5101"/>
                    </a:lnTo>
                    <a:lnTo>
                      <a:pt x="6201" y="5098"/>
                    </a:lnTo>
                    <a:lnTo>
                      <a:pt x="6052" y="5080"/>
                    </a:lnTo>
                    <a:lnTo>
                      <a:pt x="5905" y="5053"/>
                    </a:lnTo>
                    <a:lnTo>
                      <a:pt x="5776" y="5021"/>
                    </a:lnTo>
                    <a:lnTo>
                      <a:pt x="5655" y="4971"/>
                    </a:lnTo>
                    <a:lnTo>
                      <a:pt x="5548" y="4932"/>
                    </a:lnTo>
                    <a:lnTo>
                      <a:pt x="5453" y="4864"/>
                    </a:lnTo>
                    <a:lnTo>
                      <a:pt x="5388" y="4806"/>
                    </a:lnTo>
                    <a:lnTo>
                      <a:pt x="5335" y="4742"/>
                    </a:lnTo>
                    <a:lnTo>
                      <a:pt x="5304" y="4670"/>
                    </a:lnTo>
                    <a:lnTo>
                      <a:pt x="5295" y="4604"/>
                    </a:lnTo>
                    <a:lnTo>
                      <a:pt x="5277" y="4447"/>
                    </a:lnTo>
                    <a:lnTo>
                      <a:pt x="5277" y="1446"/>
                    </a:lnTo>
                    <a:lnTo>
                      <a:pt x="5099" y="1446"/>
                    </a:lnTo>
                    <a:lnTo>
                      <a:pt x="5099" y="749"/>
                    </a:lnTo>
                    <a:lnTo>
                      <a:pt x="4913" y="749"/>
                    </a:lnTo>
                    <a:lnTo>
                      <a:pt x="4913" y="3792"/>
                    </a:lnTo>
                    <a:lnTo>
                      <a:pt x="4911" y="3882"/>
                    </a:lnTo>
                    <a:lnTo>
                      <a:pt x="4911" y="3912"/>
                    </a:lnTo>
                    <a:lnTo>
                      <a:pt x="4889" y="3980"/>
                    </a:lnTo>
                    <a:lnTo>
                      <a:pt x="4854" y="4045"/>
                    </a:lnTo>
                    <a:lnTo>
                      <a:pt x="4796" y="4109"/>
                    </a:lnTo>
                    <a:lnTo>
                      <a:pt x="4719" y="4172"/>
                    </a:lnTo>
                    <a:lnTo>
                      <a:pt x="4612" y="4221"/>
                    </a:lnTo>
                    <a:lnTo>
                      <a:pt x="4505" y="4268"/>
                    </a:lnTo>
                    <a:lnTo>
                      <a:pt x="4371" y="4309"/>
                    </a:lnTo>
                    <a:lnTo>
                      <a:pt x="4236" y="4332"/>
                    </a:lnTo>
                    <a:lnTo>
                      <a:pt x="4083" y="4359"/>
                    </a:lnTo>
                    <a:lnTo>
                      <a:pt x="3925" y="4370"/>
                    </a:lnTo>
                    <a:lnTo>
                      <a:pt x="3780" y="4370"/>
                    </a:lnTo>
                    <a:lnTo>
                      <a:pt x="3621" y="4367"/>
                    </a:lnTo>
                    <a:lnTo>
                      <a:pt x="3471" y="4352"/>
                    </a:lnTo>
                    <a:lnTo>
                      <a:pt x="3333" y="4318"/>
                    </a:lnTo>
                    <a:lnTo>
                      <a:pt x="3190" y="4291"/>
                    </a:lnTo>
                    <a:lnTo>
                      <a:pt x="3065" y="4252"/>
                    </a:lnTo>
                    <a:lnTo>
                      <a:pt x="2965" y="4195"/>
                    </a:lnTo>
                    <a:lnTo>
                      <a:pt x="2880" y="4142"/>
                    </a:lnTo>
                    <a:lnTo>
                      <a:pt x="2803" y="4082"/>
                    </a:lnTo>
                    <a:lnTo>
                      <a:pt x="2750" y="4018"/>
                    </a:lnTo>
                    <a:lnTo>
                      <a:pt x="2722" y="3946"/>
                    </a:lnTo>
                    <a:lnTo>
                      <a:pt x="2715" y="3882"/>
                    </a:lnTo>
                    <a:lnTo>
                      <a:pt x="2732" y="3792"/>
                    </a:lnTo>
                    <a:lnTo>
                      <a:pt x="2732" y="749"/>
                    </a:lnTo>
                    <a:lnTo>
                      <a:pt x="2553" y="749"/>
                    </a:lnTo>
                    <a:lnTo>
                      <a:pt x="2553" y="0"/>
                    </a:lnTo>
                    <a:lnTo>
                      <a:pt x="2363" y="0"/>
                    </a:lnTo>
                    <a:lnTo>
                      <a:pt x="2363" y="3043"/>
                    </a:lnTo>
                    <a:lnTo>
                      <a:pt x="2367" y="3161"/>
                    </a:lnTo>
                    <a:lnTo>
                      <a:pt x="2363" y="3192"/>
                    </a:lnTo>
                    <a:lnTo>
                      <a:pt x="2344" y="3265"/>
                    </a:lnTo>
                    <a:lnTo>
                      <a:pt x="2310" y="3330"/>
                    </a:lnTo>
                    <a:lnTo>
                      <a:pt x="2251" y="3392"/>
                    </a:lnTo>
                    <a:lnTo>
                      <a:pt x="2169" y="3453"/>
                    </a:lnTo>
                    <a:lnTo>
                      <a:pt x="2067" y="3506"/>
                    </a:lnTo>
                    <a:lnTo>
                      <a:pt x="1956" y="3544"/>
                    </a:lnTo>
                    <a:lnTo>
                      <a:pt x="1825" y="3591"/>
                    </a:lnTo>
                    <a:lnTo>
                      <a:pt x="1690" y="3621"/>
                    </a:lnTo>
                    <a:lnTo>
                      <a:pt x="1537" y="3639"/>
                    </a:lnTo>
                    <a:lnTo>
                      <a:pt x="1390" y="3651"/>
                    </a:lnTo>
                    <a:lnTo>
                      <a:pt x="1230" y="3655"/>
                    </a:lnTo>
                    <a:lnTo>
                      <a:pt x="1076" y="3651"/>
                    </a:lnTo>
                    <a:lnTo>
                      <a:pt x="927" y="3635"/>
                    </a:lnTo>
                    <a:lnTo>
                      <a:pt x="784" y="3612"/>
                    </a:lnTo>
                    <a:lnTo>
                      <a:pt x="650" y="3571"/>
                    </a:lnTo>
                    <a:lnTo>
                      <a:pt x="526" y="3530"/>
                    </a:lnTo>
                    <a:lnTo>
                      <a:pt x="415" y="3483"/>
                    </a:lnTo>
                    <a:lnTo>
                      <a:pt x="328" y="3429"/>
                    </a:lnTo>
                    <a:lnTo>
                      <a:pt x="251" y="3353"/>
                    </a:lnTo>
                    <a:lnTo>
                      <a:pt x="205" y="3299"/>
                    </a:lnTo>
                    <a:lnTo>
                      <a:pt x="174" y="3233"/>
                    </a:lnTo>
                    <a:lnTo>
                      <a:pt x="173" y="3161"/>
                    </a:lnTo>
                    <a:lnTo>
                      <a:pt x="173" y="27"/>
                    </a:lnTo>
                    <a:lnTo>
                      <a:pt x="0" y="27"/>
                    </a:lnTo>
                    <a:lnTo>
                      <a:pt x="0" y="11053"/>
                    </a:lnTo>
                    <a:lnTo>
                      <a:pt x="0" y="11125"/>
                    </a:lnTo>
                    <a:lnTo>
                      <a:pt x="35" y="11199"/>
                    </a:lnTo>
                    <a:lnTo>
                      <a:pt x="81" y="11271"/>
                    </a:lnTo>
                    <a:lnTo>
                      <a:pt x="151" y="11341"/>
                    </a:lnTo>
                    <a:lnTo>
                      <a:pt x="243" y="11402"/>
                    </a:lnTo>
                    <a:lnTo>
                      <a:pt x="354" y="11459"/>
                    </a:lnTo>
                    <a:lnTo>
                      <a:pt x="480" y="11513"/>
                    </a:lnTo>
                    <a:lnTo>
                      <a:pt x="614" y="11559"/>
                    </a:lnTo>
                    <a:lnTo>
                      <a:pt x="766" y="11585"/>
                    </a:lnTo>
                    <a:lnTo>
                      <a:pt x="923" y="11612"/>
                    </a:lnTo>
                    <a:lnTo>
                      <a:pt x="1086" y="11632"/>
                    </a:lnTo>
                    <a:lnTo>
                      <a:pt x="1258" y="11636"/>
                    </a:lnTo>
                    <a:lnTo>
                      <a:pt x="1421" y="11632"/>
                    </a:lnTo>
                    <a:lnTo>
                      <a:pt x="1582" y="11616"/>
                    </a:lnTo>
                    <a:lnTo>
                      <a:pt x="1748" y="11593"/>
                    </a:lnTo>
                    <a:lnTo>
                      <a:pt x="1893" y="11562"/>
                    </a:lnTo>
                    <a:lnTo>
                      <a:pt x="2036" y="11524"/>
                    </a:lnTo>
                    <a:lnTo>
                      <a:pt x="2162" y="11473"/>
                    </a:lnTo>
                    <a:lnTo>
                      <a:pt x="2277" y="11423"/>
                    </a:lnTo>
                    <a:lnTo>
                      <a:pt x="2367" y="11348"/>
                    </a:lnTo>
                    <a:lnTo>
                      <a:pt x="2442" y="11283"/>
                    </a:lnTo>
                    <a:lnTo>
                      <a:pt x="2492" y="11210"/>
                    </a:lnTo>
                    <a:lnTo>
                      <a:pt x="2577" y="11199"/>
                    </a:lnTo>
                    <a:lnTo>
                      <a:pt x="2630" y="11271"/>
                    </a:lnTo>
                    <a:lnTo>
                      <a:pt x="2700" y="11341"/>
                    </a:lnTo>
                    <a:lnTo>
                      <a:pt x="2793" y="11402"/>
                    </a:lnTo>
                    <a:lnTo>
                      <a:pt x="2900" y="11459"/>
                    </a:lnTo>
                    <a:lnTo>
                      <a:pt x="3026" y="11513"/>
                    </a:lnTo>
                    <a:lnTo>
                      <a:pt x="3167" y="11559"/>
                    </a:lnTo>
                    <a:lnTo>
                      <a:pt x="3311" y="11585"/>
                    </a:lnTo>
                    <a:lnTo>
                      <a:pt x="3471" y="11612"/>
                    </a:lnTo>
                    <a:lnTo>
                      <a:pt x="3629" y="11632"/>
                    </a:lnTo>
                    <a:lnTo>
                      <a:pt x="3794" y="11636"/>
                    </a:lnTo>
                    <a:lnTo>
                      <a:pt x="3966" y="11632"/>
                    </a:lnTo>
                    <a:lnTo>
                      <a:pt x="4128" y="11616"/>
                    </a:lnTo>
                    <a:lnTo>
                      <a:pt x="4290" y="11593"/>
                    </a:lnTo>
                    <a:lnTo>
                      <a:pt x="4439" y="11562"/>
                    </a:lnTo>
                    <a:lnTo>
                      <a:pt x="4580" y="11524"/>
                    </a:lnTo>
                    <a:lnTo>
                      <a:pt x="4700" y="11473"/>
                    </a:lnTo>
                    <a:lnTo>
                      <a:pt x="4819" y="11423"/>
                    </a:lnTo>
                    <a:lnTo>
                      <a:pt x="4911" y="11348"/>
                    </a:lnTo>
                    <a:lnTo>
                      <a:pt x="4991" y="11283"/>
                    </a:lnTo>
                    <a:lnTo>
                      <a:pt x="5042" y="11210"/>
                    </a:lnTo>
                    <a:lnTo>
                      <a:pt x="5122" y="11199"/>
                    </a:lnTo>
                    <a:lnTo>
                      <a:pt x="5176" y="11271"/>
                    </a:lnTo>
                    <a:lnTo>
                      <a:pt x="5238" y="11341"/>
                    </a:lnTo>
                    <a:lnTo>
                      <a:pt x="5335" y="11402"/>
                    </a:lnTo>
                    <a:lnTo>
                      <a:pt x="5446" y="11459"/>
                    </a:lnTo>
                    <a:lnTo>
                      <a:pt x="5575" y="11513"/>
                    </a:lnTo>
                    <a:lnTo>
                      <a:pt x="5714" y="11559"/>
                    </a:lnTo>
                    <a:lnTo>
                      <a:pt x="5854" y="11585"/>
                    </a:lnTo>
                    <a:lnTo>
                      <a:pt x="6013" y="11612"/>
                    </a:lnTo>
                    <a:lnTo>
                      <a:pt x="6171" y="11632"/>
                    </a:lnTo>
                    <a:lnTo>
                      <a:pt x="6347" y="11636"/>
                    </a:lnTo>
                    <a:lnTo>
                      <a:pt x="6516" y="11632"/>
                    </a:lnTo>
                    <a:lnTo>
                      <a:pt x="6680" y="11616"/>
                    </a:lnTo>
                    <a:lnTo>
                      <a:pt x="6839" y="11593"/>
                    </a:lnTo>
                    <a:lnTo>
                      <a:pt x="6993" y="11562"/>
                    </a:lnTo>
                    <a:lnTo>
                      <a:pt x="7128" y="11524"/>
                    </a:lnTo>
                    <a:lnTo>
                      <a:pt x="7250" y="11473"/>
                    </a:lnTo>
                    <a:lnTo>
                      <a:pt x="7365" y="11423"/>
                    </a:lnTo>
                    <a:lnTo>
                      <a:pt x="7457" y="11348"/>
                    </a:lnTo>
                    <a:lnTo>
                      <a:pt x="7530" y="11283"/>
                    </a:lnTo>
                    <a:lnTo>
                      <a:pt x="7587" y="11210"/>
                    </a:lnTo>
                    <a:lnTo>
                      <a:pt x="7621" y="11138"/>
                    </a:lnTo>
                    <a:lnTo>
                      <a:pt x="7634" y="11067"/>
                    </a:lnTo>
                    <a:lnTo>
                      <a:pt x="7634" y="11053"/>
                    </a:lnTo>
                    <a:lnTo>
                      <a:pt x="7652" y="10915"/>
                    </a:lnTo>
                    <a:lnTo>
                      <a:pt x="7652" y="1446"/>
                    </a:lnTo>
                    <a:lnTo>
                      <a:pt x="7473" y="1446"/>
                    </a:lnTo>
                    <a:lnTo>
                      <a:pt x="7473" y="4447"/>
                    </a:lnTo>
                    <a:lnTo>
                      <a:pt x="7473" y="4604"/>
                    </a:lnTo>
                    <a:close/>
                  </a:path>
                </a:pathLst>
              </a:custGeom>
              <a:solidFill>
                <a:srgbClr val="70230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w Cen MT" pitchFamily="34" charset="0"/>
                </a:endParaRPr>
              </a:p>
            </p:txBody>
          </p:sp>
        </p:grpSp>
        <p:sp>
          <p:nvSpPr>
            <p:cNvPr id="7" name="Text Box 41"/>
            <p:cNvSpPr txBox="1">
              <a:spLocks noChangeArrowheads="1"/>
            </p:cNvSpPr>
            <p:nvPr/>
          </p:nvSpPr>
          <p:spPr bwMode="auto">
            <a:xfrm>
              <a:off x="363" y="3419"/>
              <a:ext cx="1257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latin typeface="Tw Cen MT" pitchFamily="34" charset="0"/>
                  <a:cs typeface="Arial" pitchFamily="34" charset="0"/>
                </a:rPr>
                <a:t>Laporan Evaluasi </a:t>
              </a:r>
            </a:p>
            <a:p>
              <a:pPr algn="ctr" eaLnBrk="0" hangingPunct="0"/>
              <a:r>
                <a:rPr lang="en-US" sz="2400">
                  <a:latin typeface="Tw Cen MT" pitchFamily="34" charset="0"/>
                  <a:cs typeface="Arial" pitchFamily="34" charset="0"/>
                </a:rPr>
                <a:t>Diri</a:t>
              </a:r>
            </a:p>
          </p:txBody>
        </p:sp>
      </p:grpSp>
      <p:sp>
        <p:nvSpPr>
          <p:cNvPr id="62506" name="Text Box 42"/>
          <p:cNvSpPr txBox="1">
            <a:spLocks noChangeArrowheads="1"/>
          </p:cNvSpPr>
          <p:nvPr/>
        </p:nvSpPr>
        <p:spPr bwMode="auto">
          <a:xfrm>
            <a:off x="2819400" y="5553075"/>
            <a:ext cx="3227388" cy="4667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CC3300"/>
                </a:solidFill>
                <a:latin typeface="Tw Cen MT" pitchFamily="34" charset="0"/>
                <a:cs typeface="Arial" pitchFamily="34" charset="0"/>
              </a:rPr>
              <a:t>Program Pengembangan</a:t>
            </a:r>
          </a:p>
        </p:txBody>
      </p:sp>
      <p:sp>
        <p:nvSpPr>
          <p:cNvPr id="62507" name="Rectangle 43"/>
          <p:cNvSpPr>
            <a:spLocks noChangeArrowheads="1"/>
          </p:cNvSpPr>
          <p:nvPr/>
        </p:nvSpPr>
        <p:spPr bwMode="auto">
          <a:xfrm>
            <a:off x="7924800" y="2941638"/>
            <a:ext cx="1143000" cy="1066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Tw Cen MT" pitchFamily="34" charset="0"/>
                <a:cs typeface="Arial" pitchFamily="34" charset="0"/>
              </a:rPr>
              <a:t>PDO</a:t>
            </a:r>
          </a:p>
        </p:txBody>
      </p:sp>
      <p:sp>
        <p:nvSpPr>
          <p:cNvPr id="62508" name="Rectangle 44"/>
          <p:cNvSpPr>
            <a:spLocks noChangeArrowheads="1"/>
          </p:cNvSpPr>
          <p:nvPr/>
        </p:nvSpPr>
        <p:spPr bwMode="auto">
          <a:xfrm>
            <a:off x="6400800" y="2636838"/>
            <a:ext cx="838200" cy="1676400"/>
          </a:xfrm>
          <a:prstGeom prst="rect">
            <a:avLst/>
          </a:prstGeom>
          <a:solidFill>
            <a:srgbClr val="A8F8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Tw Cen MT" pitchFamily="34" charset="0"/>
                <a:cs typeface="Arial" pitchFamily="34" charset="0"/>
              </a:rPr>
              <a:t>K</a:t>
            </a:r>
          </a:p>
          <a:p>
            <a:pPr algn="ctr"/>
            <a:r>
              <a:rPr lang="en-US" sz="2800" b="1">
                <a:latin typeface="Tw Cen MT" pitchFamily="34" charset="0"/>
                <a:cs typeface="Arial" pitchFamily="34" charset="0"/>
              </a:rPr>
              <a:t>P</a:t>
            </a:r>
          </a:p>
          <a:p>
            <a:pPr algn="ctr"/>
            <a:r>
              <a:rPr lang="en-US" sz="2800" b="1">
                <a:latin typeface="Tw Cen MT" pitchFamily="34" charset="0"/>
                <a:cs typeface="Arial" pitchFamily="34" charset="0"/>
              </a:rPr>
              <a:t>I</a:t>
            </a:r>
          </a:p>
        </p:txBody>
      </p:sp>
      <p:sp>
        <p:nvSpPr>
          <p:cNvPr id="62509" name="Text Box 45"/>
          <p:cNvSpPr txBox="1">
            <a:spLocks noChangeArrowheads="1"/>
          </p:cNvSpPr>
          <p:nvPr/>
        </p:nvSpPr>
        <p:spPr bwMode="auto">
          <a:xfrm>
            <a:off x="3052763" y="2479675"/>
            <a:ext cx="1636712" cy="4572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w Cen MT" pitchFamily="34" charset="0"/>
                <a:cs typeface="Arial" pitchFamily="34" charset="0"/>
              </a:rPr>
              <a:t>Aktivitas A</a:t>
            </a:r>
          </a:p>
        </p:txBody>
      </p:sp>
      <p:sp>
        <p:nvSpPr>
          <p:cNvPr id="62510" name="Text Box 46"/>
          <p:cNvSpPr txBox="1">
            <a:spLocks noChangeArrowheads="1"/>
          </p:cNvSpPr>
          <p:nvPr/>
        </p:nvSpPr>
        <p:spPr bwMode="auto">
          <a:xfrm>
            <a:off x="3368675" y="2938463"/>
            <a:ext cx="1636713" cy="457200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w Cen MT" pitchFamily="34" charset="0"/>
                <a:cs typeface="Arial" pitchFamily="34" charset="0"/>
              </a:rPr>
              <a:t>Aktivitas B</a:t>
            </a:r>
          </a:p>
        </p:txBody>
      </p:sp>
      <p:sp>
        <p:nvSpPr>
          <p:cNvPr id="62511" name="Text Box 47"/>
          <p:cNvSpPr txBox="1">
            <a:spLocks noChangeArrowheads="1"/>
          </p:cNvSpPr>
          <p:nvPr/>
        </p:nvSpPr>
        <p:spPr bwMode="auto">
          <a:xfrm>
            <a:off x="3760788" y="3397250"/>
            <a:ext cx="1636712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w Cen MT" pitchFamily="34" charset="0"/>
                <a:cs typeface="Arial" pitchFamily="34" charset="0"/>
              </a:rPr>
              <a:t>Aktivitas C</a:t>
            </a:r>
          </a:p>
        </p:txBody>
      </p:sp>
      <p:sp>
        <p:nvSpPr>
          <p:cNvPr id="62512" name="Text Box 48"/>
          <p:cNvSpPr txBox="1">
            <a:spLocks noChangeArrowheads="1"/>
          </p:cNvSpPr>
          <p:nvPr/>
        </p:nvSpPr>
        <p:spPr bwMode="auto">
          <a:xfrm>
            <a:off x="3962400" y="3856038"/>
            <a:ext cx="1619250" cy="4572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Tw Cen MT" pitchFamily="34" charset="0"/>
                <a:cs typeface="Arial" pitchFamily="34" charset="0"/>
              </a:rPr>
              <a:t>Aktivitas D</a:t>
            </a:r>
          </a:p>
        </p:txBody>
      </p:sp>
      <p:sp>
        <p:nvSpPr>
          <p:cNvPr id="62542" name="AutoShape 78"/>
          <p:cNvSpPr>
            <a:spLocks noChangeArrowheads="1"/>
          </p:cNvSpPr>
          <p:nvPr/>
        </p:nvSpPr>
        <p:spPr bwMode="auto">
          <a:xfrm>
            <a:off x="7315200" y="3048000"/>
            <a:ext cx="5334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543" name="Text Box 79"/>
          <p:cNvSpPr txBox="1">
            <a:spLocks noChangeArrowheads="1"/>
          </p:cNvSpPr>
          <p:nvPr/>
        </p:nvSpPr>
        <p:spPr bwMode="auto">
          <a:xfrm>
            <a:off x="6553200" y="5105400"/>
            <a:ext cx="2286000" cy="11906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Indikator kinerja bukan tujuan, tetapi untuk mengukur ketercapaia n tujuan</a:t>
            </a:r>
          </a:p>
        </p:txBody>
      </p:sp>
      <p:sp>
        <p:nvSpPr>
          <p:cNvPr id="62544" name="Text Box 80"/>
          <p:cNvSpPr txBox="1">
            <a:spLocks noChangeArrowheads="1"/>
          </p:cNvSpPr>
          <p:nvPr/>
        </p:nvSpPr>
        <p:spPr bwMode="auto">
          <a:xfrm>
            <a:off x="365125" y="152400"/>
            <a:ext cx="84740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>
                <a:solidFill>
                  <a:schemeClr val="hlink"/>
                </a:solidFill>
              </a:rPr>
              <a:t>Keterkaitan ED, Program Pengembangan dan Indikator Kinerja Utama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2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2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2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2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06" grpId="0" animBg="1"/>
      <p:bldP spid="62507" grpId="0" animBg="1"/>
      <p:bldP spid="62508" grpId="0" animBg="1"/>
      <p:bldP spid="62509" grpId="0" animBg="1"/>
      <p:bldP spid="62510" grpId="0" animBg="1"/>
      <p:bldP spid="62511" grpId="0" animBg="1"/>
      <p:bldP spid="62512" grpId="0" animBg="1"/>
      <p:bldP spid="62542" grpId="0" animBg="1"/>
      <p:bldP spid="6254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457200" y="1600200"/>
            <a:ext cx="6858000" cy="457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457200" y="21336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9763" lvl="1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b="1" dirty="0" err="1" smtClean="0">
                <a:solidFill>
                  <a:srgbClr val="FF0000"/>
                </a:solidFill>
                <a:latin typeface="Tw Cen MT" pitchFamily="34" charset="0"/>
              </a:rPr>
              <a:t>Indikator</a:t>
            </a:r>
            <a:r>
              <a:rPr lang="en-US" sz="2200" b="1" dirty="0" smtClean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w Cen MT" pitchFamily="34" charset="0"/>
              </a:rPr>
              <a:t>Kinerja</a:t>
            </a:r>
            <a:r>
              <a:rPr lang="en-US" sz="2200" b="1" dirty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w Cen MT" pitchFamily="34" charset="0"/>
              </a:rPr>
              <a:t>Utama</a:t>
            </a:r>
            <a:endParaRPr lang="en-US" sz="2200" b="1" dirty="0">
              <a:solidFill>
                <a:srgbClr val="0000FF"/>
              </a:solidFill>
              <a:latin typeface="Tw Cen MT" pitchFamily="34" charset="0"/>
            </a:endParaRPr>
          </a:p>
          <a:p>
            <a:pPr lvl="2" indent="-22860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Mengukur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keberhasilan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program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secara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keseluruhan</a:t>
            </a:r>
            <a:endParaRPr lang="en-US" sz="2200" b="1" dirty="0">
              <a:solidFill>
                <a:srgbClr val="0000FF"/>
              </a:solidFill>
              <a:latin typeface="Tw Cen MT" pitchFamily="34" charset="0"/>
            </a:endParaRPr>
          </a:p>
          <a:p>
            <a:pPr lvl="2" indent="-22860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Mengukur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dampak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dari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program</a:t>
            </a:r>
          </a:p>
          <a:p>
            <a:pPr lvl="2" indent="-22860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Dicapai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dengan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beberapa</a:t>
            </a:r>
            <a:r>
              <a:rPr lang="en-US" sz="2200" b="1" dirty="0">
                <a:solidFill>
                  <a:srgbClr val="0000FF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w Cen MT" pitchFamily="34" charset="0"/>
              </a:rPr>
              <a:t>kegiatan</a:t>
            </a:r>
            <a:endParaRPr lang="en-US" sz="2200" b="1" dirty="0">
              <a:solidFill>
                <a:srgbClr val="0000FF"/>
              </a:solidFill>
              <a:latin typeface="Tw Cen MT" pitchFamily="34" charset="0"/>
            </a:endParaRPr>
          </a:p>
          <a:p>
            <a:pPr marL="639763" lvl="1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b="1" dirty="0" err="1">
                <a:solidFill>
                  <a:srgbClr val="FF0000"/>
                </a:solidFill>
                <a:latin typeface="Tw Cen MT" pitchFamily="34" charset="0"/>
              </a:rPr>
              <a:t>Indikator</a:t>
            </a:r>
            <a:r>
              <a:rPr lang="en-US" sz="2200" b="1" dirty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w Cen MT" pitchFamily="34" charset="0"/>
              </a:rPr>
              <a:t>Kinerja</a:t>
            </a:r>
            <a:r>
              <a:rPr lang="en-US" sz="2200" b="1" dirty="0">
                <a:solidFill>
                  <a:srgbClr val="FF0000"/>
                </a:solidFill>
                <a:latin typeface="Tw Cen MT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w Cen MT" pitchFamily="34" charset="0"/>
              </a:rPr>
              <a:t>Pendukung</a:t>
            </a:r>
            <a:r>
              <a:rPr lang="en-US" sz="2200" dirty="0">
                <a:latin typeface="Tw Cen MT" pitchFamily="34" charset="0"/>
              </a:rPr>
              <a:t> </a:t>
            </a:r>
          </a:p>
          <a:p>
            <a:pPr lvl="2" indent="-22860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dirty="0" err="1">
                <a:latin typeface="Tw Cen MT" pitchFamily="34" charset="0"/>
              </a:rPr>
              <a:t>Mengukur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pencapaian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tujuan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aktivitas</a:t>
            </a:r>
            <a:endParaRPr lang="en-US" sz="2200" dirty="0">
              <a:latin typeface="Tw Cen MT" pitchFamily="34" charset="0"/>
            </a:endParaRPr>
          </a:p>
          <a:p>
            <a:pPr lvl="2" indent="-22860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dirty="0" err="1">
                <a:latin typeface="Tw Cen MT" pitchFamily="34" charset="0"/>
              </a:rPr>
              <a:t>Sebagai</a:t>
            </a:r>
            <a:r>
              <a:rPr lang="en-US" sz="2200" dirty="0">
                <a:latin typeface="Tw Cen MT" pitchFamily="34" charset="0"/>
              </a:rPr>
              <a:t> output </a:t>
            </a:r>
            <a:r>
              <a:rPr lang="en-US" sz="2200" dirty="0" err="1">
                <a:latin typeface="Tw Cen MT" pitchFamily="34" charset="0"/>
              </a:rPr>
              <a:t>langsung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dari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kegiatan</a:t>
            </a:r>
            <a:r>
              <a:rPr lang="en-US" sz="2200" dirty="0">
                <a:latin typeface="Tw Cen MT" pitchFamily="34" charset="0"/>
              </a:rPr>
              <a:t> yang </a:t>
            </a:r>
            <a:r>
              <a:rPr lang="en-US" sz="2200" dirty="0" err="1">
                <a:latin typeface="Tw Cen MT" pitchFamily="34" charset="0"/>
              </a:rPr>
              <a:t>dilaksanakan</a:t>
            </a:r>
            <a:endParaRPr lang="en-US" sz="2200" dirty="0">
              <a:latin typeface="Tw Cen MT" pitchFamily="34" charset="0"/>
            </a:endParaRPr>
          </a:p>
          <a:p>
            <a:pPr lvl="2" indent="-22860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en-US" sz="2200" dirty="0" err="1">
                <a:latin typeface="Tw Cen MT" pitchFamily="34" charset="0"/>
              </a:rPr>
              <a:t>Dapat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merupakan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indikator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antara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untuk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mencapai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indikator</a:t>
            </a:r>
            <a:r>
              <a:rPr lang="en-US" sz="2200" dirty="0">
                <a:latin typeface="Tw Cen MT" pitchFamily="34" charset="0"/>
              </a:rPr>
              <a:t> </a:t>
            </a:r>
            <a:r>
              <a:rPr lang="en-US" sz="2200" dirty="0" err="1">
                <a:latin typeface="Tw Cen MT" pitchFamily="34" charset="0"/>
              </a:rPr>
              <a:t>utama</a:t>
            </a:r>
            <a:endParaRPr lang="en-US" sz="2200" dirty="0">
              <a:latin typeface="Tw Cen MT" pitchFamily="34" charset="0"/>
            </a:endParaRPr>
          </a:p>
        </p:txBody>
      </p:sp>
      <p:sp>
        <p:nvSpPr>
          <p:cNvPr id="64515" name="Rectangle 9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8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88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88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88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78853" grpId="0" build="p" bldLvl="3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2"/>
          <p:cNvSpPr txBox="1">
            <a:spLocks noChangeArrowheads="1"/>
          </p:cNvSpPr>
          <p:nvPr/>
        </p:nvSpPr>
        <p:spPr bwMode="auto">
          <a:xfrm>
            <a:off x="1684338" y="5851525"/>
            <a:ext cx="1471612" cy="4572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w Cen MT" pitchFamily="34" charset="0"/>
              </a:rPr>
              <a:t>Aktivitas A</a:t>
            </a:r>
          </a:p>
        </p:txBody>
      </p:sp>
      <p:sp>
        <p:nvSpPr>
          <p:cNvPr id="68610" name="Text Box 3"/>
          <p:cNvSpPr txBox="1">
            <a:spLocks noChangeArrowheads="1"/>
          </p:cNvSpPr>
          <p:nvPr/>
        </p:nvSpPr>
        <p:spPr bwMode="auto">
          <a:xfrm>
            <a:off x="3625850" y="5851525"/>
            <a:ext cx="1439863" cy="4572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w Cen MT" pitchFamily="34" charset="0"/>
              </a:rPr>
              <a:t>Aktivitas B</a:t>
            </a:r>
          </a:p>
        </p:txBody>
      </p:sp>
      <p:sp>
        <p:nvSpPr>
          <p:cNvPr id="68611" name="Text Box 4"/>
          <p:cNvSpPr txBox="1">
            <a:spLocks noChangeArrowheads="1"/>
          </p:cNvSpPr>
          <p:nvPr/>
        </p:nvSpPr>
        <p:spPr bwMode="auto">
          <a:xfrm>
            <a:off x="5572125" y="5851525"/>
            <a:ext cx="1471613" cy="4572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w Cen MT" pitchFamily="34" charset="0"/>
              </a:rPr>
              <a:t>Aktivitas C</a:t>
            </a:r>
          </a:p>
        </p:txBody>
      </p:sp>
      <p:sp>
        <p:nvSpPr>
          <p:cNvPr id="68612" name="Text Box 5"/>
          <p:cNvSpPr txBox="1">
            <a:spLocks noChangeArrowheads="1"/>
          </p:cNvSpPr>
          <p:nvPr/>
        </p:nvSpPr>
        <p:spPr bwMode="auto">
          <a:xfrm>
            <a:off x="7443788" y="5851525"/>
            <a:ext cx="1471612" cy="4572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Tw Cen MT" pitchFamily="34" charset="0"/>
              </a:rPr>
              <a:t>Aktivitas D</a:t>
            </a:r>
          </a:p>
        </p:txBody>
      </p:sp>
      <p:sp>
        <p:nvSpPr>
          <p:cNvPr id="68613" name="AutoShape 6"/>
          <p:cNvSpPr>
            <a:spLocks noChangeArrowheads="1"/>
          </p:cNvSpPr>
          <p:nvPr/>
        </p:nvSpPr>
        <p:spPr bwMode="auto">
          <a:xfrm>
            <a:off x="2260600" y="5165725"/>
            <a:ext cx="503238" cy="576263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14" name="Text Box 7"/>
          <p:cNvSpPr txBox="1">
            <a:spLocks noChangeArrowheads="1"/>
          </p:cNvSpPr>
          <p:nvPr/>
        </p:nvSpPr>
        <p:spPr bwMode="auto">
          <a:xfrm>
            <a:off x="1900238" y="3779838"/>
            <a:ext cx="1131887" cy="1311275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w Cen MT" pitchFamily="34" charset="0"/>
              </a:rPr>
              <a:t>Indikator:</a:t>
            </a:r>
          </a:p>
          <a:p>
            <a:r>
              <a:rPr lang="en-US" sz="2000">
                <a:latin typeface="Tw Cen MT" pitchFamily="34" charset="0"/>
              </a:rPr>
              <a:t>a. …..</a:t>
            </a:r>
          </a:p>
          <a:p>
            <a:r>
              <a:rPr lang="en-US" sz="2000">
                <a:latin typeface="Tw Cen MT" pitchFamily="34" charset="0"/>
              </a:rPr>
              <a:t>b. …..</a:t>
            </a:r>
          </a:p>
          <a:p>
            <a:r>
              <a:rPr lang="en-US" sz="2000">
                <a:latin typeface="Tw Cen MT" pitchFamily="34" charset="0"/>
              </a:rPr>
              <a:t>c. …..</a:t>
            </a:r>
          </a:p>
        </p:txBody>
      </p:sp>
      <p:sp>
        <p:nvSpPr>
          <p:cNvPr id="68615" name="Text Box 8"/>
          <p:cNvSpPr txBox="1">
            <a:spLocks noChangeArrowheads="1"/>
          </p:cNvSpPr>
          <p:nvPr/>
        </p:nvSpPr>
        <p:spPr bwMode="auto">
          <a:xfrm>
            <a:off x="1611313" y="1484313"/>
            <a:ext cx="7294562" cy="15525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latin typeface="Tw Cen MT" pitchFamily="34" charset="0"/>
              </a:rPr>
              <a:t>Indikator Kinerja Utama</a:t>
            </a:r>
          </a:p>
          <a:p>
            <a:pPr algn="ctr"/>
            <a:r>
              <a:rPr lang="en-US" sz="2400">
                <a:latin typeface="Tw Cen MT" pitchFamily="34" charset="0"/>
              </a:rPr>
              <a:t>a. ……………</a:t>
            </a:r>
          </a:p>
          <a:p>
            <a:pPr algn="ctr"/>
            <a:r>
              <a:rPr lang="en-US" sz="2400">
                <a:latin typeface="Tw Cen MT" pitchFamily="34" charset="0"/>
              </a:rPr>
              <a:t>b.  …………..</a:t>
            </a:r>
          </a:p>
          <a:p>
            <a:pPr algn="ctr"/>
            <a:r>
              <a:rPr lang="en-US" sz="2400">
                <a:latin typeface="Tw Cen MT" pitchFamily="34" charset="0"/>
              </a:rPr>
              <a:t>c. ……………</a:t>
            </a:r>
          </a:p>
        </p:txBody>
      </p:sp>
      <p:sp>
        <p:nvSpPr>
          <p:cNvPr id="68616" name="AutoShape 9"/>
          <p:cNvSpPr>
            <a:spLocks noChangeArrowheads="1"/>
          </p:cNvSpPr>
          <p:nvPr/>
        </p:nvSpPr>
        <p:spPr bwMode="auto">
          <a:xfrm>
            <a:off x="2251075" y="3125788"/>
            <a:ext cx="503238" cy="576262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17" name="AutoShape 10"/>
          <p:cNvSpPr>
            <a:spLocks noChangeArrowheads="1"/>
          </p:cNvSpPr>
          <p:nvPr/>
        </p:nvSpPr>
        <p:spPr bwMode="auto">
          <a:xfrm>
            <a:off x="4129088" y="5181600"/>
            <a:ext cx="503237" cy="576263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18" name="Text Box 11"/>
          <p:cNvSpPr txBox="1">
            <a:spLocks noChangeArrowheads="1"/>
          </p:cNvSpPr>
          <p:nvPr/>
        </p:nvSpPr>
        <p:spPr bwMode="auto">
          <a:xfrm>
            <a:off x="3768725" y="3795713"/>
            <a:ext cx="1131888" cy="1311275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w Cen MT" pitchFamily="34" charset="0"/>
              </a:rPr>
              <a:t>Indikator:</a:t>
            </a:r>
          </a:p>
          <a:p>
            <a:r>
              <a:rPr lang="en-US" sz="2000">
                <a:latin typeface="Tw Cen MT" pitchFamily="34" charset="0"/>
              </a:rPr>
              <a:t>a. ……</a:t>
            </a:r>
          </a:p>
          <a:p>
            <a:r>
              <a:rPr lang="en-US" sz="2000">
                <a:latin typeface="Tw Cen MT" pitchFamily="34" charset="0"/>
              </a:rPr>
              <a:t>b. …….</a:t>
            </a:r>
          </a:p>
          <a:p>
            <a:r>
              <a:rPr lang="en-US" sz="2000">
                <a:latin typeface="Tw Cen MT" pitchFamily="34" charset="0"/>
              </a:rPr>
              <a:t>c. …….</a:t>
            </a:r>
          </a:p>
        </p:txBody>
      </p:sp>
      <p:sp>
        <p:nvSpPr>
          <p:cNvPr id="68619" name="AutoShape 12"/>
          <p:cNvSpPr>
            <a:spLocks noChangeArrowheads="1"/>
          </p:cNvSpPr>
          <p:nvPr/>
        </p:nvSpPr>
        <p:spPr bwMode="auto">
          <a:xfrm>
            <a:off x="4119563" y="3141663"/>
            <a:ext cx="503237" cy="576262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20" name="AutoShape 13"/>
          <p:cNvSpPr>
            <a:spLocks noChangeArrowheads="1"/>
          </p:cNvSpPr>
          <p:nvPr/>
        </p:nvSpPr>
        <p:spPr bwMode="auto">
          <a:xfrm>
            <a:off x="6145213" y="5181600"/>
            <a:ext cx="503237" cy="576263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21" name="Text Box 14"/>
          <p:cNvSpPr txBox="1">
            <a:spLocks noChangeArrowheads="1"/>
          </p:cNvSpPr>
          <p:nvPr/>
        </p:nvSpPr>
        <p:spPr bwMode="auto">
          <a:xfrm>
            <a:off x="5784850" y="3795713"/>
            <a:ext cx="1131888" cy="1311275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w Cen MT" pitchFamily="34" charset="0"/>
              </a:rPr>
              <a:t>Indikator:</a:t>
            </a:r>
          </a:p>
          <a:p>
            <a:r>
              <a:rPr lang="en-US" sz="2000">
                <a:latin typeface="Tw Cen MT" pitchFamily="34" charset="0"/>
              </a:rPr>
              <a:t>a. </a:t>
            </a:r>
          </a:p>
          <a:p>
            <a:r>
              <a:rPr lang="en-US" sz="2000">
                <a:latin typeface="Tw Cen MT" pitchFamily="34" charset="0"/>
              </a:rPr>
              <a:t>b.</a:t>
            </a:r>
          </a:p>
          <a:p>
            <a:r>
              <a:rPr lang="en-US" sz="2000">
                <a:latin typeface="Tw Cen MT" pitchFamily="34" charset="0"/>
              </a:rPr>
              <a:t>c.</a:t>
            </a:r>
          </a:p>
        </p:txBody>
      </p:sp>
      <p:sp>
        <p:nvSpPr>
          <p:cNvPr id="68622" name="AutoShape 15"/>
          <p:cNvSpPr>
            <a:spLocks noChangeArrowheads="1"/>
          </p:cNvSpPr>
          <p:nvPr/>
        </p:nvSpPr>
        <p:spPr bwMode="auto">
          <a:xfrm>
            <a:off x="6135688" y="3141663"/>
            <a:ext cx="503237" cy="576262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23" name="AutoShape 16"/>
          <p:cNvSpPr>
            <a:spLocks noChangeArrowheads="1"/>
          </p:cNvSpPr>
          <p:nvPr/>
        </p:nvSpPr>
        <p:spPr bwMode="auto">
          <a:xfrm>
            <a:off x="7877175" y="5175250"/>
            <a:ext cx="503238" cy="576263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24" name="Text Box 17"/>
          <p:cNvSpPr txBox="1">
            <a:spLocks noChangeArrowheads="1"/>
          </p:cNvSpPr>
          <p:nvPr/>
        </p:nvSpPr>
        <p:spPr bwMode="auto">
          <a:xfrm>
            <a:off x="7516813" y="3789363"/>
            <a:ext cx="1131887" cy="1311275"/>
          </a:xfrm>
          <a:prstGeom prst="rect">
            <a:avLst/>
          </a:prstGeom>
          <a:solidFill>
            <a:srgbClr val="CC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Tw Cen MT" pitchFamily="34" charset="0"/>
              </a:rPr>
              <a:t>Indikator:</a:t>
            </a:r>
          </a:p>
          <a:p>
            <a:r>
              <a:rPr lang="en-US" sz="2000">
                <a:latin typeface="Tw Cen MT" pitchFamily="34" charset="0"/>
              </a:rPr>
              <a:t>a. </a:t>
            </a:r>
          </a:p>
          <a:p>
            <a:r>
              <a:rPr lang="en-US" sz="2000">
                <a:latin typeface="Tw Cen MT" pitchFamily="34" charset="0"/>
              </a:rPr>
              <a:t>b.</a:t>
            </a:r>
          </a:p>
          <a:p>
            <a:r>
              <a:rPr lang="en-US" sz="2000">
                <a:latin typeface="Tw Cen MT" pitchFamily="34" charset="0"/>
              </a:rPr>
              <a:t>c.</a:t>
            </a:r>
          </a:p>
        </p:txBody>
      </p:sp>
      <p:sp>
        <p:nvSpPr>
          <p:cNvPr id="68625" name="AutoShape 18"/>
          <p:cNvSpPr>
            <a:spLocks noChangeArrowheads="1"/>
          </p:cNvSpPr>
          <p:nvPr/>
        </p:nvSpPr>
        <p:spPr bwMode="auto">
          <a:xfrm>
            <a:off x="7867650" y="3135313"/>
            <a:ext cx="503238" cy="576262"/>
          </a:xfrm>
          <a:prstGeom prst="upArrow">
            <a:avLst>
              <a:gd name="adj1" fmla="val 50000"/>
              <a:gd name="adj2" fmla="val 28628"/>
            </a:avLst>
          </a:prstGeom>
          <a:solidFill>
            <a:srgbClr val="6633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>
              <a:latin typeface="Tw Cen MT" pitchFamily="34" charset="0"/>
            </a:endParaRPr>
          </a:p>
        </p:txBody>
      </p:sp>
      <p:sp>
        <p:nvSpPr>
          <p:cNvPr id="68626" name="AutoShape 21"/>
          <p:cNvSpPr>
            <a:spLocks noChangeArrowheads="1"/>
          </p:cNvSpPr>
          <p:nvPr/>
        </p:nvSpPr>
        <p:spPr bwMode="auto">
          <a:xfrm>
            <a:off x="0" y="3886200"/>
            <a:ext cx="1828800" cy="1143000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  <a:latin typeface="Tw Cen MT" pitchFamily="34" charset="0"/>
              </a:rPr>
              <a:t>Indikator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Tw Cen MT" pitchFamily="34" charset="0"/>
              </a:rPr>
              <a:t>kinerja </a:t>
            </a:r>
          </a:p>
          <a:p>
            <a:pPr algn="ctr"/>
            <a:r>
              <a:rPr lang="en-US">
                <a:solidFill>
                  <a:schemeClr val="bg1"/>
                </a:solidFill>
                <a:latin typeface="Tw Cen MT" pitchFamily="34" charset="0"/>
              </a:rPr>
              <a:t>pendukung</a:t>
            </a:r>
          </a:p>
        </p:txBody>
      </p:sp>
      <p:sp>
        <p:nvSpPr>
          <p:cNvPr id="21" name="Rectangle 9"/>
          <p:cNvSpPr>
            <a:spLocks noGrp="1"/>
          </p:cNvSpPr>
          <p:nvPr>
            <p:ph type="title" idx="4294967295"/>
          </p:nvPr>
        </p:nvSpPr>
        <p:spPr>
          <a:xfrm>
            <a:off x="304800" y="283032"/>
            <a:ext cx="8686800" cy="8382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Keterkaitan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indikator</a:t>
            </a:r>
            <a:r>
              <a:rPr lang="en-US" sz="2800" dirty="0" smtClean="0"/>
              <a:t> </a:t>
            </a:r>
            <a:r>
              <a:rPr lang="en-US" sz="2800" dirty="0" err="1" smtClean="0"/>
              <a:t>kinerja</a:t>
            </a:r>
            <a:r>
              <a:rPr lang="en-US" sz="2800" dirty="0" smtClean="0"/>
              <a:t> </a:t>
            </a:r>
            <a:r>
              <a:rPr lang="en-US" sz="2800" dirty="0" err="1" smtClean="0"/>
              <a:t>utama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indikator</a:t>
            </a:r>
            <a:r>
              <a:rPr lang="en-US" sz="2800" dirty="0" smtClean="0"/>
              <a:t> </a:t>
            </a:r>
            <a:r>
              <a:rPr lang="en-US" sz="2800" dirty="0" err="1" smtClean="0"/>
              <a:t>aktivitas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315200" cy="1143000"/>
          </a:xfrm>
        </p:spPr>
        <p:txBody>
          <a:bodyPr/>
          <a:lstStyle/>
          <a:p>
            <a:pPr eaLnBrk="1" hangingPunct="1"/>
            <a:r>
              <a:rPr lang="en-US" sz="3600" dirty="0" err="1" smtClean="0"/>
              <a:t>Indikator</a:t>
            </a:r>
            <a:r>
              <a:rPr lang="en-US" sz="3600" dirty="0" smtClean="0"/>
              <a:t> </a:t>
            </a:r>
            <a:r>
              <a:rPr lang="en-US" sz="3600" dirty="0" err="1" smtClean="0"/>
              <a:t>Kinerja</a:t>
            </a:r>
            <a:r>
              <a:rPr lang="en-US" sz="3600" dirty="0" smtClean="0"/>
              <a:t> (</a:t>
            </a:r>
            <a:r>
              <a:rPr lang="en-US" sz="3600" dirty="0" err="1" smtClean="0"/>
              <a:t>Tema</a:t>
            </a:r>
            <a:r>
              <a:rPr lang="en-US" sz="3600" dirty="0" smtClean="0"/>
              <a:t> A)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82000" cy="4038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id-ID" sz="2400" smtClean="0"/>
              <a:t>Diterapkannya organisasi yang efisien </a:t>
            </a:r>
            <a:r>
              <a:rPr lang="en-US" sz="2400" smtClean="0"/>
              <a:t>dan</a:t>
            </a:r>
            <a:r>
              <a:rPr lang="id-ID" sz="2400" smtClean="0"/>
              <a:t> efektif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d-ID" sz="2400" smtClean="0"/>
              <a:t>Berfungsinya sistem pencatatan/perekaman dan pengelolaan data yang terintegrasi.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d-ID" sz="2400" smtClean="0"/>
              <a:t>Berfungsinya sistem administrasi dan pengelolaan program akademik.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400" smtClean="0"/>
              <a:t>L</a:t>
            </a:r>
            <a:r>
              <a:rPr lang="id-ID" sz="2400" smtClean="0"/>
              <a:t>aporan keuangan perguruan tinggi dapat diaudit.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d-ID" sz="2400" smtClean="0"/>
              <a:t>Berfungsinya sistem pengadaan dan sistem inventarisasi barang dan aset.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d-ID" sz="2400" smtClean="0"/>
              <a:t>Berfungsinya sistem manajemen sumber daya manusia </a:t>
            </a:r>
            <a:r>
              <a:rPr lang="en-US" sz="2400" smtClean="0"/>
              <a:t>yang </a:t>
            </a:r>
            <a:r>
              <a:rPr lang="id-ID" sz="2400" smtClean="0"/>
              <a:t>didasarkan atas sistem ”</a:t>
            </a:r>
            <a:r>
              <a:rPr lang="id-ID" sz="2400" i="1" smtClean="0"/>
              <a:t>merit</a:t>
            </a:r>
            <a:r>
              <a:rPr lang="id-ID" sz="2400" smtClean="0"/>
              <a:t>”.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id-ID" sz="2400" smtClean="0"/>
              <a:t>Berfungsinya sistem penjaminan mutu secara efektif</a:t>
            </a:r>
            <a:r>
              <a:rPr lang="en-US" sz="2400" smtClean="0"/>
              <a:t>;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175125" y="5927725"/>
            <a:ext cx="47418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KPI di atas adalah TARGET bukan entry</a:t>
            </a:r>
          </a:p>
          <a:p>
            <a:r>
              <a:rPr lang="en-US" sz="2000"/>
              <a:t>requirement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533400" y="1524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Program A: Target </a:t>
            </a:r>
            <a:r>
              <a:rPr lang="en-US" sz="4000" dirty="0" err="1" smtClean="0"/>
              <a:t>Indikator</a:t>
            </a:r>
            <a:endParaRPr lang="id-ID" sz="4000" dirty="0" smtClean="0"/>
          </a:p>
        </p:txBody>
      </p:sp>
      <p:sp>
        <p:nvSpPr>
          <p:cNvPr id="22528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54864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id-ID" sz="2400" dirty="0"/>
              <a:t>Laporan keuangan tahunan institusi diaudit oleh KAP dan mendapat status Wajar Tanpa Pengecualian pada akhir tahun ketiga pelaksanaan proyek.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id-ID" sz="2400" dirty="0" smtClean="0"/>
              <a:t>Berfungsinya </a:t>
            </a:r>
            <a:r>
              <a:rPr lang="id-ID" sz="2400" dirty="0"/>
              <a:t>sistem informasi manajemen dan sistem pangkalan data yang terintegrasi di tingkat institusi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id-ID" sz="2400" dirty="0"/>
              <a:t>Peningkatan akreditasi yang diperoleh baik oleh program studi yang dikelola maupun oleh </a:t>
            </a:r>
            <a:r>
              <a:rPr lang="id-ID" sz="2400" dirty="0" smtClean="0"/>
              <a:t>institusi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en-US" sz="2400" b="1" dirty="0" err="1">
                <a:solidFill>
                  <a:srgbClr val="0000CC"/>
                </a:solidFill>
              </a:rPr>
              <a:t>Rancangan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Anggaran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Dasar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dan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Rencana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Peralihan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menuju</a:t>
            </a:r>
            <a:r>
              <a:rPr lang="en-US" sz="2400" b="1" dirty="0">
                <a:solidFill>
                  <a:srgbClr val="0000CC"/>
                </a:solidFill>
              </a:rPr>
              <a:t> BHP </a:t>
            </a:r>
            <a:r>
              <a:rPr lang="en-US" sz="2400" b="1" dirty="0" err="1">
                <a:solidFill>
                  <a:srgbClr val="0000CC"/>
                </a:solidFill>
              </a:rPr>
              <a:t>siap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disampaikan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ke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err="1">
                <a:solidFill>
                  <a:srgbClr val="0000CC"/>
                </a:solidFill>
              </a:rPr>
              <a:t>Pemerintah</a:t>
            </a:r>
            <a:endParaRPr lang="id-ID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B: Target Indikator </a:t>
            </a:r>
            <a:endParaRPr lang="id-ID" smtClean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229600" cy="5181600"/>
          </a:xfrm>
        </p:spPr>
        <p:txBody>
          <a:bodyPr>
            <a:noAutofit/>
          </a:bodyPr>
          <a:lstStyle/>
          <a:p>
            <a:pPr eaLnBrk="1">
              <a:defRPr/>
            </a:pP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Akses</a:t>
            </a:r>
            <a:r>
              <a:rPr lang="en-US" sz="2000" dirty="0"/>
              <a:t> (</a:t>
            </a:r>
            <a:r>
              <a:rPr lang="en-US" sz="2000" dirty="0" err="1"/>
              <a:t>wajib</a:t>
            </a:r>
            <a:r>
              <a:rPr lang="en-US" sz="2000" dirty="0"/>
              <a:t>)</a:t>
            </a:r>
            <a:endParaRPr lang="id-ID" sz="2000" dirty="0"/>
          </a:p>
          <a:p>
            <a:pPr lvl="1" eaLnBrk="1">
              <a:defRPr/>
            </a:pPr>
            <a:r>
              <a:rPr lang="en-US" sz="2000" dirty="0" err="1">
                <a:ea typeface="+mn-ea"/>
              </a:rPr>
              <a:t>Prosentase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mahasiswa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dari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kalangan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tidak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mampu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secara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ekonomi</a:t>
            </a:r>
            <a:r>
              <a:rPr lang="en-US" sz="2000" dirty="0">
                <a:ea typeface="+mn-ea"/>
              </a:rPr>
              <a:t>;</a:t>
            </a:r>
            <a:endParaRPr lang="id-ID" sz="2000" dirty="0">
              <a:ea typeface="+mn-ea"/>
            </a:endParaRPr>
          </a:p>
          <a:p>
            <a:pPr lvl="1" eaLnBrk="1">
              <a:defRPr/>
            </a:pPr>
            <a:r>
              <a:rPr lang="en-US" sz="2000" dirty="0" err="1">
                <a:ea typeface="+mn-ea"/>
              </a:rPr>
              <a:t>Prosentase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mahasiswa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penerima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beasiswa</a:t>
            </a:r>
            <a:endParaRPr lang="id-ID" sz="2000" dirty="0">
              <a:ea typeface="+mn-ea"/>
            </a:endParaRPr>
          </a:p>
          <a:p>
            <a:pPr eaLnBrk="1">
              <a:defRPr/>
            </a:pP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efisiensi</a:t>
            </a:r>
            <a:r>
              <a:rPr lang="en-US" sz="2000" dirty="0"/>
              <a:t> internal Program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terkait</a:t>
            </a:r>
            <a:r>
              <a:rPr lang="en-US" sz="2000" dirty="0"/>
              <a:t> (</a:t>
            </a:r>
            <a:r>
              <a:rPr lang="en-US" sz="2000" dirty="0" err="1"/>
              <a:t>sesuai</a:t>
            </a:r>
            <a:r>
              <a:rPr lang="en-US" sz="2000" dirty="0"/>
              <a:t> program)</a:t>
            </a:r>
            <a:endParaRPr lang="id-ID" sz="2000" dirty="0"/>
          </a:p>
          <a:p>
            <a:pPr lvl="1" eaLnBrk="1">
              <a:defRPr/>
            </a:pPr>
            <a:r>
              <a:rPr lang="en-US" sz="2000" dirty="0" err="1">
                <a:ea typeface="+mn-ea"/>
              </a:rPr>
              <a:t>Prosentase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jumlah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lulusan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terhadap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jumlah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mahasiswa</a:t>
            </a:r>
            <a:r>
              <a:rPr lang="en-US" sz="2000" dirty="0">
                <a:ea typeface="+mn-ea"/>
              </a:rPr>
              <a:t> per </a:t>
            </a:r>
            <a:r>
              <a:rPr lang="en-US" sz="2000" dirty="0" err="1">
                <a:ea typeface="+mn-ea"/>
              </a:rPr>
              <a:t>jenjang</a:t>
            </a:r>
            <a:r>
              <a:rPr lang="en-US" sz="2000" dirty="0">
                <a:ea typeface="+mn-ea"/>
              </a:rPr>
              <a:t> (</a:t>
            </a:r>
            <a:r>
              <a:rPr lang="en-US" sz="2000" dirty="0" err="1">
                <a:ea typeface="+mn-ea"/>
              </a:rPr>
              <a:t>Angka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Efisiensi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Edukasi</a:t>
            </a:r>
            <a:r>
              <a:rPr lang="en-US" sz="2000" dirty="0">
                <a:ea typeface="+mn-ea"/>
              </a:rPr>
              <a:t>)</a:t>
            </a:r>
            <a:endParaRPr lang="id-ID" sz="2000" dirty="0">
              <a:ea typeface="+mn-ea"/>
            </a:endParaRPr>
          </a:p>
          <a:p>
            <a:pPr lvl="1" eaLnBrk="1">
              <a:defRPr/>
            </a:pPr>
            <a:r>
              <a:rPr lang="en-US" sz="2000" dirty="0" err="1">
                <a:ea typeface="+mn-ea"/>
              </a:rPr>
              <a:t>Proporsi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lulusan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pertahun</a:t>
            </a:r>
            <a:r>
              <a:rPr lang="en-US" sz="2000" dirty="0">
                <a:ea typeface="+mn-ea"/>
              </a:rPr>
              <a:t> yang </a:t>
            </a:r>
            <a:r>
              <a:rPr lang="en-US" sz="2000" dirty="0" err="1">
                <a:ea typeface="+mn-ea"/>
              </a:rPr>
              <a:t>menyelesaikan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kuliah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secara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tepat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waktu</a:t>
            </a:r>
            <a:r>
              <a:rPr lang="en-US" sz="2000" dirty="0">
                <a:ea typeface="+mn-ea"/>
              </a:rPr>
              <a:t> (</a:t>
            </a:r>
            <a:r>
              <a:rPr lang="en-US" sz="2000" dirty="0" err="1">
                <a:ea typeface="+mn-ea"/>
              </a:rPr>
              <a:t>yaitu</a:t>
            </a:r>
            <a:r>
              <a:rPr lang="en-US" sz="2000" dirty="0">
                <a:ea typeface="+mn-ea"/>
              </a:rPr>
              <a:t> 8 semester </a:t>
            </a:r>
            <a:r>
              <a:rPr lang="en-US" sz="2000" dirty="0" err="1">
                <a:ea typeface="+mn-ea"/>
              </a:rPr>
              <a:t>untuk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sarjana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atau</a:t>
            </a:r>
            <a:r>
              <a:rPr lang="en-US" sz="2000" dirty="0">
                <a:ea typeface="+mn-ea"/>
              </a:rPr>
              <a:t> 6 semester </a:t>
            </a:r>
            <a:r>
              <a:rPr lang="en-US" sz="2000" dirty="0" err="1">
                <a:ea typeface="+mn-ea"/>
              </a:rPr>
              <a:t>untuk</a:t>
            </a:r>
            <a:r>
              <a:rPr lang="en-US" sz="2000" dirty="0">
                <a:ea typeface="+mn-ea"/>
              </a:rPr>
              <a:t> D3).</a:t>
            </a:r>
            <a:endParaRPr lang="id-ID" sz="2000" dirty="0">
              <a:ea typeface="+mn-ea"/>
            </a:endParaRPr>
          </a:p>
          <a:p>
            <a:pPr eaLnBrk="1">
              <a:defRPr/>
            </a:pPr>
            <a:r>
              <a:rPr lang="en-US" sz="2000" dirty="0" err="1"/>
              <a:t>Indikator</a:t>
            </a:r>
            <a:r>
              <a:rPr lang="en-US" sz="2000" dirty="0"/>
              <a:t> </a:t>
            </a:r>
            <a:r>
              <a:rPr lang="en-US" sz="2000" dirty="0" err="1"/>
              <a:t>efisiensi</a:t>
            </a:r>
            <a:r>
              <a:rPr lang="en-US" sz="2000" dirty="0"/>
              <a:t> </a:t>
            </a:r>
            <a:r>
              <a:rPr lang="en-US" sz="2000" dirty="0" err="1"/>
              <a:t>exksternal</a:t>
            </a:r>
            <a:r>
              <a:rPr lang="en-US" sz="2000" dirty="0"/>
              <a:t> Program </a:t>
            </a:r>
            <a:r>
              <a:rPr lang="en-US" sz="2000" dirty="0" err="1"/>
              <a:t>Studi</a:t>
            </a:r>
            <a:r>
              <a:rPr lang="en-US" sz="2000" dirty="0"/>
              <a:t> </a:t>
            </a:r>
            <a:r>
              <a:rPr lang="en-US" sz="2000" dirty="0" err="1"/>
              <a:t>terkait</a:t>
            </a:r>
            <a:r>
              <a:rPr lang="en-US" sz="2000" dirty="0"/>
              <a:t> (</a:t>
            </a:r>
            <a:r>
              <a:rPr lang="en-US" sz="2000" dirty="0" err="1"/>
              <a:t>sesuai</a:t>
            </a:r>
            <a:r>
              <a:rPr lang="en-US" sz="2000" dirty="0"/>
              <a:t> program)</a:t>
            </a:r>
            <a:endParaRPr lang="id-ID" sz="2000" dirty="0"/>
          </a:p>
          <a:p>
            <a:pPr lvl="1" eaLnBrk="1">
              <a:defRPr/>
            </a:pPr>
            <a:r>
              <a:rPr lang="en-US" sz="2000" dirty="0" err="1">
                <a:ea typeface="+mn-ea"/>
              </a:rPr>
              <a:t>Masa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tunggu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lulusan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untuk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mendapatkan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pekerjaan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pada</a:t>
            </a:r>
            <a:r>
              <a:rPr lang="en-US" sz="2000" dirty="0">
                <a:ea typeface="+mn-ea"/>
              </a:rPr>
              <a:t> </a:t>
            </a:r>
            <a:r>
              <a:rPr lang="en-US" sz="2000" dirty="0" err="1">
                <a:ea typeface="+mn-ea"/>
              </a:rPr>
              <a:t>bidang</a:t>
            </a:r>
            <a:r>
              <a:rPr lang="en-US" sz="2000" dirty="0">
                <a:ea typeface="+mn-ea"/>
              </a:rPr>
              <a:t> yang </a:t>
            </a:r>
            <a:r>
              <a:rPr lang="en-US" sz="2000" dirty="0" err="1">
                <a:ea typeface="+mn-ea"/>
              </a:rPr>
              <a:t>relevan</a:t>
            </a:r>
            <a:r>
              <a:rPr lang="en-US" sz="2000" dirty="0">
                <a:ea typeface="+mn-ea"/>
              </a:rPr>
              <a:t>.</a:t>
            </a:r>
            <a:endParaRPr lang="id-ID" sz="2000" dirty="0">
              <a:ea typeface="+mn-ea"/>
            </a:endParaRPr>
          </a:p>
          <a:p>
            <a:pPr lvl="1" eaLnBrk="1">
              <a:defRPr/>
            </a:pPr>
            <a:r>
              <a:rPr lang="en-US" sz="2000" dirty="0">
                <a:ea typeface="+mn-ea"/>
              </a:rPr>
              <a:t>Rata</a:t>
            </a:r>
            <a:r>
              <a:rPr lang="id-ID" sz="2000" dirty="0">
                <a:ea typeface="+mn-ea"/>
              </a:rPr>
              <a:t>-rata nilai test TOEFL institusional mahasiswa tahun terakhir.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1143000"/>
          </a:xfrm>
        </p:spPr>
        <p:txBody>
          <a:bodyPr/>
          <a:lstStyle/>
          <a:p>
            <a:pPr eaLnBrk="1" hangingPunct="1"/>
            <a:r>
              <a:rPr lang="en-US" sz="3600" dirty="0" err="1" smtClean="0"/>
              <a:t>Indikator</a:t>
            </a:r>
            <a:r>
              <a:rPr lang="en-US" sz="3600" dirty="0" smtClean="0"/>
              <a:t> </a:t>
            </a:r>
            <a:r>
              <a:rPr lang="en-US" sz="3600" dirty="0" err="1" smtClean="0"/>
              <a:t>Kinerja</a:t>
            </a:r>
            <a:r>
              <a:rPr lang="en-US" sz="3600" dirty="0" smtClean="0"/>
              <a:t> (</a:t>
            </a:r>
            <a:r>
              <a:rPr lang="en-US" sz="3600" dirty="0" err="1" smtClean="0"/>
              <a:t>Tema</a:t>
            </a:r>
            <a:r>
              <a:rPr lang="en-US" sz="3600" dirty="0" smtClean="0"/>
              <a:t> B)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 lnSpcReduction="10000"/>
          </a:bodyPr>
          <a:lstStyle/>
          <a:p>
            <a:pPr marL="609600" indent="-609600" eaLnBrk="1" hangingPunct="1"/>
            <a:r>
              <a:rPr lang="en-US" sz="2400" dirty="0" err="1" smtClean="0"/>
              <a:t>Efisiensi</a:t>
            </a:r>
            <a:r>
              <a:rPr lang="en-US" sz="2400" dirty="0" smtClean="0"/>
              <a:t> Internal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000" dirty="0" err="1" smtClean="0"/>
              <a:t>Angka</a:t>
            </a:r>
            <a:r>
              <a:rPr lang="en-US" sz="2000" dirty="0" smtClean="0"/>
              <a:t> </a:t>
            </a:r>
            <a:r>
              <a:rPr lang="en-US" sz="2000" dirty="0" err="1" smtClean="0"/>
              <a:t>Efisiensi</a:t>
            </a:r>
            <a:r>
              <a:rPr lang="en-US" sz="2000" dirty="0" smtClean="0"/>
              <a:t> </a:t>
            </a:r>
            <a:r>
              <a:rPr lang="en-US" sz="2000" dirty="0" err="1" smtClean="0"/>
              <a:t>Edukasi</a:t>
            </a:r>
            <a:r>
              <a:rPr lang="en-US" sz="2000" dirty="0" smtClean="0"/>
              <a:t> , lama </a:t>
            </a:r>
            <a:r>
              <a:rPr lang="en-US" sz="2000" dirty="0" err="1" smtClean="0"/>
              <a:t>studi</a:t>
            </a:r>
            <a:r>
              <a:rPr lang="en-US" sz="2000" dirty="0" smtClean="0"/>
              <a:t>, lama </a:t>
            </a:r>
            <a:r>
              <a:rPr lang="en-US" sz="2000" dirty="0" err="1" smtClean="0"/>
              <a:t>skripsi</a:t>
            </a:r>
            <a:endParaRPr lang="en-US" sz="2000" dirty="0" smtClean="0"/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en-US" sz="2000" dirty="0" smtClean="0"/>
              <a:t>FTE staff </a:t>
            </a:r>
            <a:r>
              <a:rPr lang="en-US" sz="2000" dirty="0" err="1" smtClean="0"/>
              <a:t>termanfaatkan</a:t>
            </a:r>
            <a:r>
              <a:rPr lang="en-US" sz="2000" dirty="0" smtClean="0"/>
              <a:t> &amp; Tingkat </a:t>
            </a:r>
            <a:r>
              <a:rPr lang="en-US" sz="2000" dirty="0" err="1" smtClean="0"/>
              <a:t>utilisasi</a:t>
            </a:r>
            <a:r>
              <a:rPr lang="en-US" sz="2000" dirty="0" smtClean="0"/>
              <a:t> </a:t>
            </a:r>
            <a:r>
              <a:rPr lang="en-US" sz="2000" dirty="0" err="1" smtClean="0"/>
              <a:t>fasilitas</a:t>
            </a:r>
            <a:r>
              <a:rPr lang="en-US" sz="2000" dirty="0" smtClean="0"/>
              <a:t>, </a:t>
            </a:r>
            <a:r>
              <a:rPr lang="en-US" sz="2000" dirty="0" err="1" smtClean="0"/>
              <a:t>publikasi</a:t>
            </a:r>
            <a:r>
              <a:rPr lang="en-US" sz="2000" dirty="0" smtClean="0"/>
              <a:t> </a:t>
            </a:r>
            <a:r>
              <a:rPr lang="en-US" sz="2000" dirty="0" err="1" smtClean="0"/>
              <a:t>nasional</a:t>
            </a:r>
            <a:endParaRPr lang="en-US" sz="2000" dirty="0" smtClean="0"/>
          </a:p>
          <a:p>
            <a:pPr marL="609600" indent="-609600" eaLnBrk="1" hangingPunct="1"/>
            <a:r>
              <a:rPr lang="en-US" sz="2400" dirty="0" err="1" smtClean="0"/>
              <a:t>Efisiensi</a:t>
            </a:r>
            <a:r>
              <a:rPr lang="en-US" sz="2400" dirty="0" smtClean="0"/>
              <a:t> </a:t>
            </a:r>
            <a:r>
              <a:rPr lang="en-US" sz="2400" dirty="0" err="1" smtClean="0"/>
              <a:t>Eksternal</a:t>
            </a:r>
            <a:endParaRPr lang="en-US" sz="2400" dirty="0" smtClean="0"/>
          </a:p>
          <a:p>
            <a:pPr marL="990600" lvl="1" indent="-533400" eaLnBrk="1" hangingPunct="1">
              <a:buFont typeface="Wingdings" pitchFamily="2" charset="2"/>
              <a:buAutoNum type="arabicPeriod" startAt="3"/>
            </a:pPr>
            <a:r>
              <a:rPr lang="en-US" sz="2000" dirty="0" err="1" smtClean="0"/>
              <a:t>Daya</a:t>
            </a:r>
            <a:r>
              <a:rPr lang="en-US" sz="2000" dirty="0" smtClean="0"/>
              <a:t> </a:t>
            </a:r>
            <a:r>
              <a:rPr lang="en-US" sz="2000" dirty="0" err="1" smtClean="0"/>
              <a:t>saing</a:t>
            </a:r>
            <a:r>
              <a:rPr lang="en-US" sz="2000" dirty="0" smtClean="0"/>
              <a:t> </a:t>
            </a:r>
            <a:r>
              <a:rPr lang="en-US" sz="2000" dirty="0" err="1" smtClean="0"/>
              <a:t>lulusan</a:t>
            </a:r>
            <a:r>
              <a:rPr lang="en-US" sz="2000" dirty="0" smtClean="0"/>
              <a:t> : IPK </a:t>
            </a:r>
            <a:r>
              <a:rPr lang="en-US" sz="2000" dirty="0" err="1" smtClean="0"/>
              <a:t>lulusan</a:t>
            </a:r>
            <a:r>
              <a:rPr lang="en-US" sz="2000" dirty="0" smtClean="0"/>
              <a:t>,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tunggu</a:t>
            </a:r>
            <a:r>
              <a:rPr lang="en-US" sz="2000" dirty="0" smtClean="0"/>
              <a:t> </a:t>
            </a:r>
            <a:r>
              <a:rPr lang="en-US" sz="2000" dirty="0" err="1" smtClean="0"/>
              <a:t>lulusan</a:t>
            </a:r>
            <a:r>
              <a:rPr lang="en-US" sz="2000" dirty="0" smtClean="0"/>
              <a:t>, </a:t>
            </a:r>
            <a:r>
              <a:rPr lang="en-US" sz="2000" dirty="0" err="1" smtClean="0"/>
              <a:t>gaji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r>
              <a:rPr lang="en-US" sz="2000" dirty="0" smtClean="0"/>
              <a:t> </a:t>
            </a:r>
            <a:r>
              <a:rPr lang="en-US" sz="2000" dirty="0" err="1" smtClean="0"/>
              <a:t>lulusan</a:t>
            </a:r>
            <a:endParaRPr lang="en-US" sz="2000" dirty="0" smtClean="0"/>
          </a:p>
          <a:p>
            <a:pPr marL="990600" lvl="1" indent="-533400" eaLnBrk="1" hangingPunct="1">
              <a:buFont typeface="Wingdings" pitchFamily="2" charset="2"/>
              <a:buAutoNum type="arabicPeriod" startAt="3"/>
            </a:pPr>
            <a:r>
              <a:rPr lang="en-US" sz="2000" dirty="0" err="1" smtClean="0"/>
              <a:t>Proporsi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</a:t>
            </a:r>
            <a:r>
              <a:rPr lang="en-US" sz="2000" dirty="0" err="1" smtClean="0"/>
              <a:t>insitusi</a:t>
            </a:r>
            <a:r>
              <a:rPr lang="en-US" sz="2000" dirty="0" smtClean="0"/>
              <a:t> </a:t>
            </a:r>
            <a:r>
              <a:rPr lang="en-US" sz="2000" dirty="0" err="1" smtClean="0"/>
              <a:t>diluar</a:t>
            </a:r>
            <a:r>
              <a:rPr lang="en-US" sz="2000" dirty="0" smtClean="0"/>
              <a:t> </a:t>
            </a:r>
            <a:r>
              <a:rPr lang="en-US" sz="2000" dirty="0" err="1" smtClean="0"/>
              <a:t>kontribusi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endParaRPr lang="en-US" sz="2000" dirty="0" smtClean="0"/>
          </a:p>
          <a:p>
            <a:pPr marL="609600" indent="-609600" eaLnBrk="1" hangingPunct="1"/>
            <a:r>
              <a:rPr lang="en-US" sz="2400" dirty="0" err="1" smtClean="0"/>
              <a:t>Tanggungjawab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endParaRPr lang="en-US" sz="2400" dirty="0" smtClean="0"/>
          </a:p>
          <a:p>
            <a:pPr marL="990600" lvl="1" indent="-533400" eaLnBrk="1" hangingPunct="1">
              <a:buFont typeface="Wingdings" pitchFamily="2" charset="2"/>
              <a:buAutoNum type="arabicPeriod" startAt="5"/>
            </a:pPr>
            <a:r>
              <a:rPr lang="en-US" sz="2000" dirty="0" err="1" smtClean="0"/>
              <a:t>Proporsi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keluarga</a:t>
            </a:r>
            <a:r>
              <a:rPr lang="en-US" sz="2000" dirty="0" smtClean="0"/>
              <a:t>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mampu</a:t>
            </a:r>
            <a:r>
              <a:rPr lang="en-US" sz="2000" dirty="0" smtClean="0"/>
              <a:t>, </a:t>
            </a:r>
            <a:r>
              <a:rPr lang="en-US" sz="2000" dirty="0" err="1" smtClean="0"/>
              <a:t>proporsi</a:t>
            </a:r>
            <a:r>
              <a:rPr lang="en-US" sz="2000" dirty="0" smtClean="0"/>
              <a:t> </a:t>
            </a:r>
            <a:r>
              <a:rPr lang="en-US" sz="2000" dirty="0" err="1" smtClean="0"/>
              <a:t>beasiswa</a:t>
            </a:r>
            <a:endParaRPr lang="en-US" sz="2000" dirty="0" smtClean="0"/>
          </a:p>
          <a:p>
            <a:pPr marL="609600" indent="-609600" eaLnBrk="1" hangingPunct="1"/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dirty="0" err="1" smtClean="0"/>
              <a:t>fokus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efisiensi</a:t>
            </a:r>
            <a:r>
              <a:rPr lang="en-US" sz="2400" dirty="0" smtClean="0"/>
              <a:t> internal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gunakan</a:t>
            </a:r>
            <a:r>
              <a:rPr lang="en-US" sz="2400" dirty="0" smtClean="0"/>
              <a:t> 1,2,5;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efisiensi</a:t>
            </a:r>
            <a:r>
              <a:rPr lang="en-US" sz="2400" dirty="0" smtClean="0"/>
              <a:t> external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keduanya</a:t>
            </a:r>
            <a:r>
              <a:rPr lang="en-US" sz="2400" dirty="0" smtClean="0"/>
              <a:t>, </a:t>
            </a:r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indikator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819400" y="1905000"/>
            <a:ext cx="4067175" cy="4248150"/>
            <a:chOff x="1842" y="1200"/>
            <a:chExt cx="2562" cy="2676"/>
          </a:xfrm>
        </p:grpSpPr>
        <p:sp>
          <p:nvSpPr>
            <p:cNvPr id="1090" name="AutoShape 3"/>
            <p:cNvSpPr>
              <a:spLocks noChangeArrowheads="1"/>
            </p:cNvSpPr>
            <p:nvPr/>
          </p:nvSpPr>
          <p:spPr bwMode="auto">
            <a:xfrm>
              <a:off x="1842" y="1200"/>
              <a:ext cx="2562" cy="2676"/>
            </a:xfrm>
            <a:prstGeom prst="rightArrow">
              <a:avLst>
                <a:gd name="adj1" fmla="val 79593"/>
                <a:gd name="adj2" fmla="val 54097"/>
              </a:avLst>
            </a:prstGeom>
            <a:solidFill>
              <a:srgbClr val="66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Text Box 4"/>
            <p:cNvSpPr txBox="1">
              <a:spLocks noChangeArrowheads="1"/>
            </p:cNvSpPr>
            <p:nvPr/>
          </p:nvSpPr>
          <p:spPr bwMode="auto">
            <a:xfrm>
              <a:off x="3836" y="2384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2877462" y="3944262"/>
            <a:ext cx="1819275" cy="828675"/>
            <a:chOff x="2064" y="2016"/>
            <a:chExt cx="1146" cy="1175"/>
          </a:xfrm>
        </p:grpSpPr>
        <p:sp>
          <p:nvSpPr>
            <p:cNvPr id="1086" name="Rectangle 6"/>
            <p:cNvSpPr>
              <a:spLocks noChangeArrowheads="1"/>
            </p:cNvSpPr>
            <p:nvPr/>
          </p:nvSpPr>
          <p:spPr bwMode="auto">
            <a:xfrm>
              <a:off x="2064" y="2016"/>
              <a:ext cx="1146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078" y="2054"/>
              <a:ext cx="712" cy="1137"/>
              <a:chOff x="2078" y="2054"/>
              <a:chExt cx="712" cy="1137"/>
            </a:xfrm>
          </p:grpSpPr>
          <p:sp>
            <p:nvSpPr>
              <p:cNvPr id="1088" name="Text Box 8"/>
              <p:cNvSpPr txBox="1">
                <a:spLocks noChangeArrowheads="1"/>
              </p:cNvSpPr>
              <p:nvPr/>
            </p:nvSpPr>
            <p:spPr bwMode="auto">
              <a:xfrm>
                <a:off x="2078" y="2054"/>
                <a:ext cx="712" cy="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sz="2000" b="1" dirty="0" err="1">
                    <a:latin typeface="Tahoma" pitchFamily="34" charset="0"/>
                  </a:rPr>
                  <a:t>Tema</a:t>
                </a:r>
                <a:r>
                  <a:rPr lang="en-US" sz="2000" b="1" dirty="0">
                    <a:latin typeface="Tahoma" pitchFamily="34" charset="0"/>
                  </a:rPr>
                  <a:t> C</a:t>
                </a:r>
              </a:p>
            </p:txBody>
          </p:sp>
          <p:sp>
            <p:nvSpPr>
              <p:cNvPr id="1089" name="Text Box 9"/>
              <p:cNvSpPr txBox="1">
                <a:spLocks noChangeArrowheads="1"/>
              </p:cNvSpPr>
              <p:nvPr/>
            </p:nvSpPr>
            <p:spPr bwMode="auto">
              <a:xfrm>
                <a:off x="2078" y="2802"/>
                <a:ext cx="116" cy="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1200" b="1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2888346" y="2714178"/>
            <a:ext cx="2238375" cy="812800"/>
            <a:chOff x="2058" y="1216"/>
            <a:chExt cx="1410" cy="752"/>
          </a:xfrm>
        </p:grpSpPr>
        <p:sp>
          <p:nvSpPr>
            <p:cNvPr id="1082" name="Rectangle 11"/>
            <p:cNvSpPr>
              <a:spLocks noChangeArrowheads="1"/>
            </p:cNvSpPr>
            <p:nvPr/>
          </p:nvSpPr>
          <p:spPr bwMode="auto">
            <a:xfrm>
              <a:off x="2058" y="1260"/>
              <a:ext cx="1410" cy="7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>
                <a:latin typeface="Times New Roman" pitchFamily="18" charset="0"/>
              </a:endParaRPr>
            </a:p>
          </p:txBody>
        </p: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2078" y="1216"/>
              <a:ext cx="715" cy="477"/>
              <a:chOff x="2078" y="1216"/>
              <a:chExt cx="715" cy="477"/>
            </a:xfrm>
          </p:grpSpPr>
          <p:sp>
            <p:nvSpPr>
              <p:cNvPr id="1084" name="Text Box 13"/>
              <p:cNvSpPr txBox="1">
                <a:spLocks noChangeArrowheads="1"/>
              </p:cNvSpPr>
              <p:nvPr/>
            </p:nvSpPr>
            <p:spPr bwMode="auto">
              <a:xfrm>
                <a:off x="2078" y="1216"/>
                <a:ext cx="715" cy="3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000" b="1">
                    <a:latin typeface="Tahoma" pitchFamily="34" charset="0"/>
                  </a:rPr>
                  <a:t>Tema A</a:t>
                </a:r>
              </a:p>
            </p:txBody>
          </p:sp>
          <p:sp>
            <p:nvSpPr>
              <p:cNvPr id="1085" name="Text Box 14"/>
              <p:cNvSpPr txBox="1">
                <a:spLocks noChangeArrowheads="1"/>
              </p:cNvSpPr>
              <p:nvPr/>
            </p:nvSpPr>
            <p:spPr bwMode="auto">
              <a:xfrm>
                <a:off x="2078" y="1439"/>
                <a:ext cx="116" cy="2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1200" b="1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020462" y="3106523"/>
            <a:ext cx="1618338" cy="765175"/>
            <a:chOff x="2700" y="1648"/>
            <a:chExt cx="1164" cy="926"/>
          </a:xfrm>
        </p:grpSpPr>
        <p:sp>
          <p:nvSpPr>
            <p:cNvPr id="1078" name="Rectangle 16"/>
            <p:cNvSpPr>
              <a:spLocks noChangeArrowheads="1"/>
            </p:cNvSpPr>
            <p:nvPr/>
          </p:nvSpPr>
          <p:spPr bwMode="auto">
            <a:xfrm>
              <a:off x="2700" y="1698"/>
              <a:ext cx="1164" cy="8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2708" y="1648"/>
              <a:ext cx="882" cy="556"/>
              <a:chOff x="2708" y="1648"/>
              <a:chExt cx="882" cy="556"/>
            </a:xfrm>
          </p:grpSpPr>
          <p:sp>
            <p:nvSpPr>
              <p:cNvPr id="1080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648"/>
                <a:ext cx="882" cy="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b="1" dirty="0" err="1">
                    <a:latin typeface="Tahoma" pitchFamily="34" charset="0"/>
                  </a:rPr>
                  <a:t>Tema</a:t>
                </a:r>
                <a:r>
                  <a:rPr lang="en-US" sz="2000" b="1" dirty="0">
                    <a:latin typeface="Tahoma" pitchFamily="34" charset="0"/>
                  </a:rPr>
                  <a:t> B</a:t>
                </a:r>
              </a:p>
            </p:txBody>
          </p:sp>
          <p:sp>
            <p:nvSpPr>
              <p:cNvPr id="1081" name="Text Box 19"/>
              <p:cNvSpPr txBox="1">
                <a:spLocks noChangeArrowheads="1"/>
              </p:cNvSpPr>
              <p:nvPr/>
            </p:nvSpPr>
            <p:spPr bwMode="auto">
              <a:xfrm>
                <a:off x="2708" y="1871"/>
                <a:ext cx="116" cy="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1200" b="1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-28575" y="2162175"/>
            <a:ext cx="2798763" cy="4486275"/>
            <a:chOff x="262" y="1122"/>
            <a:chExt cx="1508" cy="2826"/>
          </a:xfrm>
        </p:grpSpPr>
        <p:sp>
          <p:nvSpPr>
            <p:cNvPr id="1047" name="Rectangle 21"/>
            <p:cNvSpPr>
              <a:spLocks noChangeArrowheads="1"/>
            </p:cNvSpPr>
            <p:nvPr/>
          </p:nvSpPr>
          <p:spPr bwMode="auto">
            <a:xfrm>
              <a:off x="294" y="1122"/>
              <a:ext cx="1476" cy="2826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22"/>
            <p:cNvGrpSpPr>
              <a:grpSpLocks/>
            </p:cNvGrpSpPr>
            <p:nvPr/>
          </p:nvGrpSpPr>
          <p:grpSpPr bwMode="auto">
            <a:xfrm>
              <a:off x="408" y="1182"/>
              <a:ext cx="1074" cy="708"/>
              <a:chOff x="2508" y="1896"/>
              <a:chExt cx="1074" cy="708"/>
            </a:xfrm>
          </p:grpSpPr>
          <p:grpSp>
            <p:nvGrpSpPr>
              <p:cNvPr id="11" name="Group 23"/>
              <p:cNvGrpSpPr>
                <a:grpSpLocks/>
              </p:cNvGrpSpPr>
              <p:nvPr/>
            </p:nvGrpSpPr>
            <p:grpSpPr bwMode="auto">
              <a:xfrm>
                <a:off x="2700" y="2088"/>
                <a:ext cx="882" cy="516"/>
                <a:chOff x="294" y="2700"/>
                <a:chExt cx="1506" cy="516"/>
              </a:xfrm>
            </p:grpSpPr>
            <p:sp>
              <p:nvSpPr>
                <p:cNvPr id="1077" name="Rectangle 24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1030" name="Object 25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1030" name="Worksheet" r:id="rId4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2" name="Group 26"/>
              <p:cNvGrpSpPr>
                <a:grpSpLocks/>
              </p:cNvGrpSpPr>
              <p:nvPr/>
            </p:nvGrpSpPr>
            <p:grpSpPr bwMode="auto">
              <a:xfrm>
                <a:off x="2604" y="1992"/>
                <a:ext cx="882" cy="516"/>
                <a:chOff x="294" y="2700"/>
                <a:chExt cx="1506" cy="516"/>
              </a:xfrm>
            </p:grpSpPr>
            <p:sp>
              <p:nvSpPr>
                <p:cNvPr id="1076" name="Rectangle 27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1029" name="Object 28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1029" name="Worksheet" r:id="rId5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3" name="Group 29"/>
              <p:cNvGrpSpPr>
                <a:grpSpLocks/>
              </p:cNvGrpSpPr>
              <p:nvPr/>
            </p:nvGrpSpPr>
            <p:grpSpPr bwMode="auto">
              <a:xfrm>
                <a:off x="2508" y="1896"/>
                <a:ext cx="882" cy="516"/>
                <a:chOff x="2508" y="1896"/>
                <a:chExt cx="882" cy="516"/>
              </a:xfrm>
            </p:grpSpPr>
            <p:sp>
              <p:nvSpPr>
                <p:cNvPr id="1067" name="Rectangle 30"/>
                <p:cNvSpPr>
                  <a:spLocks noChangeArrowheads="1"/>
                </p:cNvSpPr>
                <p:nvPr/>
              </p:nvSpPr>
              <p:spPr bwMode="auto">
                <a:xfrm>
                  <a:off x="2508" y="1896"/>
                  <a:ext cx="882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" name="Group 31"/>
                <p:cNvGrpSpPr>
                  <a:grpSpLocks/>
                </p:cNvGrpSpPr>
                <p:nvPr/>
              </p:nvGrpSpPr>
              <p:grpSpPr bwMode="auto">
                <a:xfrm>
                  <a:off x="2562" y="1950"/>
                  <a:ext cx="732" cy="396"/>
                  <a:chOff x="2562" y="1950"/>
                  <a:chExt cx="732" cy="396"/>
                </a:xfrm>
              </p:grpSpPr>
              <p:sp>
                <p:nvSpPr>
                  <p:cNvPr id="1069" name="Freeform 32"/>
                  <p:cNvSpPr>
                    <a:spLocks/>
                  </p:cNvSpPr>
                  <p:nvPr/>
                </p:nvSpPr>
                <p:spPr bwMode="auto">
                  <a:xfrm>
                    <a:off x="2562" y="2340"/>
                    <a:ext cx="732" cy="3"/>
                  </a:xfrm>
                  <a:custGeom>
                    <a:avLst/>
                    <a:gdLst>
                      <a:gd name="T0" fmla="*/ 0 w 732"/>
                      <a:gd name="T1" fmla="*/ 3 h 3"/>
                      <a:gd name="T2" fmla="*/ 732 w 732"/>
                      <a:gd name="T3" fmla="*/ 0 h 3"/>
                      <a:gd name="T4" fmla="*/ 0 60000 65536"/>
                      <a:gd name="T5" fmla="*/ 0 60000 65536"/>
                      <a:gd name="T6" fmla="*/ 0 w 732"/>
                      <a:gd name="T7" fmla="*/ 0 h 3"/>
                      <a:gd name="T8" fmla="*/ 732 w 732"/>
                      <a:gd name="T9" fmla="*/ 3 h 3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732" h="3">
                        <a:moveTo>
                          <a:pt x="0" y="3"/>
                        </a:moveTo>
                        <a:lnTo>
                          <a:pt x="732" y="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0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562" y="2232"/>
                    <a:ext cx="72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1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562" y="2010"/>
                    <a:ext cx="72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2" name="Freeform 35"/>
                  <p:cNvSpPr>
                    <a:spLocks/>
                  </p:cNvSpPr>
                  <p:nvPr/>
                </p:nvSpPr>
                <p:spPr bwMode="auto">
                  <a:xfrm>
                    <a:off x="2562" y="2155"/>
                    <a:ext cx="724" cy="70"/>
                  </a:xfrm>
                  <a:custGeom>
                    <a:avLst/>
                    <a:gdLst>
                      <a:gd name="T0" fmla="*/ 0 w 3726"/>
                      <a:gd name="T1" fmla="*/ 426 h 426"/>
                      <a:gd name="T2" fmla="*/ 1686 w 3726"/>
                      <a:gd name="T3" fmla="*/ 108 h 426"/>
                      <a:gd name="T4" fmla="*/ 3726 w 3726"/>
                      <a:gd name="T5" fmla="*/ 24 h 426"/>
                      <a:gd name="T6" fmla="*/ 0 60000 65536"/>
                      <a:gd name="T7" fmla="*/ 0 60000 65536"/>
                      <a:gd name="T8" fmla="*/ 0 60000 65536"/>
                      <a:gd name="T9" fmla="*/ 0 w 3726"/>
                      <a:gd name="T10" fmla="*/ 0 h 426"/>
                      <a:gd name="T11" fmla="*/ 3726 w 3726"/>
                      <a:gd name="T12" fmla="*/ 426 h 42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726" h="426">
                        <a:moveTo>
                          <a:pt x="0" y="426"/>
                        </a:moveTo>
                        <a:cubicBezTo>
                          <a:pt x="281" y="373"/>
                          <a:pt x="1065" y="175"/>
                          <a:pt x="1686" y="108"/>
                        </a:cubicBezTo>
                        <a:cubicBezTo>
                          <a:pt x="2430" y="0"/>
                          <a:pt x="3301" y="42"/>
                          <a:pt x="3726" y="24"/>
                        </a:cubicBezTo>
                      </a:path>
                    </a:pathLst>
                  </a:custGeom>
                  <a:noFill/>
                  <a:ln w="9525">
                    <a:solidFill>
                      <a:srgbClr val="33CC33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3" name="Freeform 36"/>
                  <p:cNvSpPr>
                    <a:spLocks/>
                  </p:cNvSpPr>
                  <p:nvPr/>
                </p:nvSpPr>
                <p:spPr bwMode="auto">
                  <a:xfrm>
                    <a:off x="2562" y="2077"/>
                    <a:ext cx="717" cy="148"/>
                  </a:xfrm>
                  <a:custGeom>
                    <a:avLst/>
                    <a:gdLst>
                      <a:gd name="T0" fmla="*/ 0 w 3690"/>
                      <a:gd name="T1" fmla="*/ 902 h 902"/>
                      <a:gd name="T2" fmla="*/ 1854 w 3690"/>
                      <a:gd name="T3" fmla="*/ 152 h 902"/>
                      <a:gd name="T4" fmla="*/ 3690 w 3690"/>
                      <a:gd name="T5" fmla="*/ 14 h 902"/>
                      <a:gd name="T6" fmla="*/ 0 60000 65536"/>
                      <a:gd name="T7" fmla="*/ 0 60000 65536"/>
                      <a:gd name="T8" fmla="*/ 0 60000 65536"/>
                      <a:gd name="T9" fmla="*/ 0 w 3690"/>
                      <a:gd name="T10" fmla="*/ 0 h 902"/>
                      <a:gd name="T11" fmla="*/ 3690 w 3690"/>
                      <a:gd name="T12" fmla="*/ 902 h 90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3690" h="902">
                        <a:moveTo>
                          <a:pt x="0" y="902"/>
                        </a:moveTo>
                        <a:cubicBezTo>
                          <a:pt x="309" y="777"/>
                          <a:pt x="1239" y="300"/>
                          <a:pt x="1854" y="152"/>
                        </a:cubicBezTo>
                        <a:cubicBezTo>
                          <a:pt x="2470" y="0"/>
                          <a:pt x="3308" y="43"/>
                          <a:pt x="3690" y="14"/>
                        </a:cubicBezTo>
                      </a:path>
                    </a:pathLst>
                  </a:custGeom>
                  <a:noFill/>
                  <a:ln w="9525">
                    <a:solidFill>
                      <a:srgbClr val="33CCFF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4" name="Freeform 37"/>
                  <p:cNvSpPr>
                    <a:spLocks/>
                  </p:cNvSpPr>
                  <p:nvPr/>
                </p:nvSpPr>
                <p:spPr bwMode="auto">
                  <a:xfrm>
                    <a:off x="2562" y="1998"/>
                    <a:ext cx="720" cy="227"/>
                  </a:xfrm>
                  <a:custGeom>
                    <a:avLst/>
                    <a:gdLst>
                      <a:gd name="T0" fmla="*/ 0 w 3708"/>
                      <a:gd name="T1" fmla="*/ 1379 h 1379"/>
                      <a:gd name="T2" fmla="*/ 726 w 3708"/>
                      <a:gd name="T3" fmla="*/ 965 h 1379"/>
                      <a:gd name="T4" fmla="*/ 2118 w 3708"/>
                      <a:gd name="T5" fmla="*/ 149 h 1379"/>
                      <a:gd name="T6" fmla="*/ 3708 w 3708"/>
                      <a:gd name="T7" fmla="*/ 4 h 137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708"/>
                      <a:gd name="T13" fmla="*/ 0 h 1379"/>
                      <a:gd name="T14" fmla="*/ 3708 w 3708"/>
                      <a:gd name="T15" fmla="*/ 1379 h 137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708" h="1379">
                        <a:moveTo>
                          <a:pt x="0" y="1379"/>
                        </a:moveTo>
                        <a:cubicBezTo>
                          <a:pt x="121" y="1310"/>
                          <a:pt x="408" y="1199"/>
                          <a:pt x="726" y="965"/>
                        </a:cubicBezTo>
                        <a:cubicBezTo>
                          <a:pt x="1044" y="731"/>
                          <a:pt x="1643" y="298"/>
                          <a:pt x="2118" y="149"/>
                        </a:cubicBezTo>
                        <a:cubicBezTo>
                          <a:pt x="2593" y="0"/>
                          <a:pt x="3377" y="34"/>
                          <a:pt x="3708" y="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00CC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75" name="Freeform 38"/>
                  <p:cNvSpPr>
                    <a:spLocks/>
                  </p:cNvSpPr>
                  <p:nvPr/>
                </p:nvSpPr>
                <p:spPr bwMode="auto">
                  <a:xfrm>
                    <a:off x="2562" y="1950"/>
                    <a:ext cx="1" cy="396"/>
                  </a:xfrm>
                  <a:custGeom>
                    <a:avLst/>
                    <a:gdLst>
                      <a:gd name="T0" fmla="*/ 0 w 3"/>
                      <a:gd name="T1" fmla="*/ 0 h 2400"/>
                      <a:gd name="T2" fmla="*/ 3 w 3"/>
                      <a:gd name="T3" fmla="*/ 2400 h 2400"/>
                      <a:gd name="T4" fmla="*/ 0 60000 65536"/>
                      <a:gd name="T5" fmla="*/ 0 60000 65536"/>
                      <a:gd name="T6" fmla="*/ 0 w 3"/>
                      <a:gd name="T7" fmla="*/ 0 h 2400"/>
                      <a:gd name="T8" fmla="*/ 3 w 3"/>
                      <a:gd name="T9" fmla="*/ 2400 h 24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3" h="2400">
                        <a:moveTo>
                          <a:pt x="0" y="0"/>
                        </a:moveTo>
                        <a:lnTo>
                          <a:pt x="3" y="240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5" name="Group 39"/>
            <p:cNvGrpSpPr>
              <a:grpSpLocks/>
            </p:cNvGrpSpPr>
            <p:nvPr/>
          </p:nvGrpSpPr>
          <p:grpSpPr bwMode="auto">
            <a:xfrm>
              <a:off x="420" y="1908"/>
              <a:ext cx="1050" cy="708"/>
              <a:chOff x="294" y="2700"/>
              <a:chExt cx="1698" cy="708"/>
            </a:xfrm>
          </p:grpSpPr>
          <p:grpSp>
            <p:nvGrpSpPr>
              <p:cNvPr id="16" name="Group 40"/>
              <p:cNvGrpSpPr>
                <a:grpSpLocks/>
              </p:cNvGrpSpPr>
              <p:nvPr/>
            </p:nvGrpSpPr>
            <p:grpSpPr bwMode="auto">
              <a:xfrm>
                <a:off x="486" y="2892"/>
                <a:ext cx="1506" cy="516"/>
                <a:chOff x="294" y="2700"/>
                <a:chExt cx="1506" cy="516"/>
              </a:xfrm>
            </p:grpSpPr>
            <p:sp>
              <p:nvSpPr>
                <p:cNvPr id="1063" name="Rectangle 41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1028" name="Object 42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1028" name="Worksheet" r:id="rId6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7" name="Group 43"/>
              <p:cNvGrpSpPr>
                <a:grpSpLocks/>
              </p:cNvGrpSpPr>
              <p:nvPr/>
            </p:nvGrpSpPr>
            <p:grpSpPr bwMode="auto">
              <a:xfrm>
                <a:off x="390" y="2796"/>
                <a:ext cx="1506" cy="516"/>
                <a:chOff x="294" y="2700"/>
                <a:chExt cx="1506" cy="516"/>
              </a:xfrm>
            </p:grpSpPr>
            <p:sp>
              <p:nvSpPr>
                <p:cNvPr id="1062" name="Rectangle 44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1027" name="Object 45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1027" name="Worksheet" r:id="rId7" imgW="4990680" imgH="1461960" progId="Excel.Sheet.8">
                    <p:embed/>
                  </p:oleObj>
                </a:graphicData>
              </a:graphic>
            </p:graphicFrame>
          </p:grpSp>
          <p:grpSp>
            <p:nvGrpSpPr>
              <p:cNvPr id="18" name="Group 46"/>
              <p:cNvGrpSpPr>
                <a:grpSpLocks/>
              </p:cNvGrpSpPr>
              <p:nvPr/>
            </p:nvGrpSpPr>
            <p:grpSpPr bwMode="auto">
              <a:xfrm>
                <a:off x="294" y="2700"/>
                <a:ext cx="1506" cy="516"/>
                <a:chOff x="294" y="2700"/>
                <a:chExt cx="1506" cy="516"/>
              </a:xfrm>
            </p:grpSpPr>
            <p:sp>
              <p:nvSpPr>
                <p:cNvPr id="1061" name="Rectangle 47"/>
                <p:cNvSpPr>
                  <a:spLocks noChangeArrowheads="1"/>
                </p:cNvSpPr>
                <p:nvPr/>
              </p:nvSpPr>
              <p:spPr bwMode="auto">
                <a:xfrm>
                  <a:off x="294" y="2700"/>
                  <a:ext cx="1506" cy="51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aphicFrame>
              <p:nvGraphicFramePr>
                <p:cNvPr id="1026" name="Object 48"/>
                <p:cNvGraphicFramePr>
                  <a:graphicFrameLocks noChangeAspect="1"/>
                </p:cNvGraphicFramePr>
                <p:nvPr/>
              </p:nvGraphicFramePr>
              <p:xfrm>
                <a:off x="356" y="2754"/>
                <a:ext cx="1371" cy="402"/>
              </p:xfrm>
              <a:graphic>
                <a:graphicData uri="http://schemas.openxmlformats.org/presentationml/2006/ole">
                  <p:oleObj spid="_x0000_s1026" name="Worksheet" r:id="rId8" imgW="4990680" imgH="1461960" progId="Excel.Sheet.8">
                    <p:embed/>
                  </p:oleObj>
                </a:graphicData>
              </a:graphic>
            </p:graphicFrame>
          </p:grpSp>
        </p:grpSp>
        <p:grpSp>
          <p:nvGrpSpPr>
            <p:cNvPr id="19" name="Group 49"/>
            <p:cNvGrpSpPr>
              <a:grpSpLocks/>
            </p:cNvGrpSpPr>
            <p:nvPr/>
          </p:nvGrpSpPr>
          <p:grpSpPr bwMode="auto">
            <a:xfrm>
              <a:off x="542" y="2658"/>
              <a:ext cx="735" cy="780"/>
              <a:chOff x="633" y="1254"/>
              <a:chExt cx="638" cy="647"/>
            </a:xfrm>
          </p:grpSpPr>
          <p:sp>
            <p:nvSpPr>
              <p:cNvPr id="1052" name="Freeform 50"/>
              <p:cNvSpPr>
                <a:spLocks/>
              </p:cNvSpPr>
              <p:nvPr/>
            </p:nvSpPr>
            <p:spPr bwMode="auto">
              <a:xfrm>
                <a:off x="714" y="1345"/>
                <a:ext cx="122" cy="195"/>
              </a:xfrm>
              <a:custGeom>
                <a:avLst/>
                <a:gdLst>
                  <a:gd name="T0" fmla="*/ 23 w 2201"/>
                  <a:gd name="T1" fmla="*/ 3517 h 3517"/>
                  <a:gd name="T2" fmla="*/ 0 w 2201"/>
                  <a:gd name="T3" fmla="*/ 0 h 3517"/>
                  <a:gd name="T4" fmla="*/ 9 w 2201"/>
                  <a:gd name="T5" fmla="*/ 75 h 3517"/>
                  <a:gd name="T6" fmla="*/ 46 w 2201"/>
                  <a:gd name="T7" fmla="*/ 140 h 3517"/>
                  <a:gd name="T8" fmla="*/ 89 w 2201"/>
                  <a:gd name="T9" fmla="*/ 198 h 3517"/>
                  <a:gd name="T10" fmla="*/ 166 w 2201"/>
                  <a:gd name="T11" fmla="*/ 268 h 3517"/>
                  <a:gd name="T12" fmla="*/ 252 w 2201"/>
                  <a:gd name="T13" fmla="*/ 320 h 3517"/>
                  <a:gd name="T14" fmla="*/ 357 w 2201"/>
                  <a:gd name="T15" fmla="*/ 366 h 3517"/>
                  <a:gd name="T16" fmla="*/ 477 w 2201"/>
                  <a:gd name="T17" fmla="*/ 406 h 3517"/>
                  <a:gd name="T18" fmla="*/ 615 w 2201"/>
                  <a:gd name="T19" fmla="*/ 447 h 3517"/>
                  <a:gd name="T20" fmla="*/ 754 w 2201"/>
                  <a:gd name="T21" fmla="*/ 470 h 3517"/>
                  <a:gd name="T22" fmla="*/ 910 w 2201"/>
                  <a:gd name="T23" fmla="*/ 488 h 3517"/>
                  <a:gd name="T24" fmla="*/ 1068 w 2201"/>
                  <a:gd name="T25" fmla="*/ 492 h 3517"/>
                  <a:gd name="T26" fmla="*/ 1227 w 2201"/>
                  <a:gd name="T27" fmla="*/ 488 h 3517"/>
                  <a:gd name="T28" fmla="*/ 1375 w 2201"/>
                  <a:gd name="T29" fmla="*/ 477 h 3517"/>
                  <a:gd name="T30" fmla="*/ 1520 w 2201"/>
                  <a:gd name="T31" fmla="*/ 454 h 3517"/>
                  <a:gd name="T32" fmla="*/ 1663 w 2201"/>
                  <a:gd name="T33" fmla="*/ 431 h 3517"/>
                  <a:gd name="T34" fmla="*/ 1787 w 2201"/>
                  <a:gd name="T35" fmla="*/ 382 h 3517"/>
                  <a:gd name="T36" fmla="*/ 1901 w 2201"/>
                  <a:gd name="T37" fmla="*/ 343 h 3517"/>
                  <a:gd name="T38" fmla="*/ 1998 w 2201"/>
                  <a:gd name="T39" fmla="*/ 295 h 3517"/>
                  <a:gd name="T40" fmla="*/ 2086 w 2201"/>
                  <a:gd name="T41" fmla="*/ 232 h 3517"/>
                  <a:gd name="T42" fmla="*/ 2144 w 2201"/>
                  <a:gd name="T43" fmla="*/ 171 h 3517"/>
                  <a:gd name="T44" fmla="*/ 2178 w 2201"/>
                  <a:gd name="T45" fmla="*/ 106 h 3517"/>
                  <a:gd name="T46" fmla="*/ 2201 w 2201"/>
                  <a:gd name="T47" fmla="*/ 34 h 3517"/>
                  <a:gd name="T48" fmla="*/ 2201 w 2201"/>
                  <a:gd name="T49" fmla="*/ 0 h 3517"/>
                  <a:gd name="T50" fmla="*/ 2201 w 2201"/>
                  <a:gd name="T51" fmla="*/ 3517 h 3517"/>
                  <a:gd name="T52" fmla="*/ 23 w 2201"/>
                  <a:gd name="T53" fmla="*/ 3517 h 351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201"/>
                  <a:gd name="T82" fmla="*/ 0 h 3517"/>
                  <a:gd name="T83" fmla="*/ 2201 w 2201"/>
                  <a:gd name="T84" fmla="*/ 3517 h 3517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201" h="3517">
                    <a:moveTo>
                      <a:pt x="23" y="3517"/>
                    </a:moveTo>
                    <a:lnTo>
                      <a:pt x="0" y="0"/>
                    </a:lnTo>
                    <a:lnTo>
                      <a:pt x="9" y="75"/>
                    </a:lnTo>
                    <a:lnTo>
                      <a:pt x="46" y="140"/>
                    </a:lnTo>
                    <a:lnTo>
                      <a:pt x="89" y="198"/>
                    </a:lnTo>
                    <a:lnTo>
                      <a:pt x="166" y="268"/>
                    </a:lnTo>
                    <a:lnTo>
                      <a:pt x="252" y="320"/>
                    </a:lnTo>
                    <a:lnTo>
                      <a:pt x="357" y="366"/>
                    </a:lnTo>
                    <a:lnTo>
                      <a:pt x="477" y="406"/>
                    </a:lnTo>
                    <a:lnTo>
                      <a:pt x="615" y="447"/>
                    </a:lnTo>
                    <a:lnTo>
                      <a:pt x="754" y="470"/>
                    </a:lnTo>
                    <a:lnTo>
                      <a:pt x="910" y="488"/>
                    </a:lnTo>
                    <a:lnTo>
                      <a:pt x="1068" y="492"/>
                    </a:lnTo>
                    <a:lnTo>
                      <a:pt x="1227" y="488"/>
                    </a:lnTo>
                    <a:lnTo>
                      <a:pt x="1375" y="477"/>
                    </a:lnTo>
                    <a:lnTo>
                      <a:pt x="1520" y="454"/>
                    </a:lnTo>
                    <a:lnTo>
                      <a:pt x="1663" y="431"/>
                    </a:lnTo>
                    <a:lnTo>
                      <a:pt x="1787" y="382"/>
                    </a:lnTo>
                    <a:lnTo>
                      <a:pt x="1901" y="343"/>
                    </a:lnTo>
                    <a:lnTo>
                      <a:pt x="1998" y="295"/>
                    </a:lnTo>
                    <a:lnTo>
                      <a:pt x="2086" y="232"/>
                    </a:lnTo>
                    <a:lnTo>
                      <a:pt x="2144" y="171"/>
                    </a:lnTo>
                    <a:lnTo>
                      <a:pt x="2178" y="106"/>
                    </a:lnTo>
                    <a:lnTo>
                      <a:pt x="2201" y="34"/>
                    </a:lnTo>
                    <a:lnTo>
                      <a:pt x="2201" y="0"/>
                    </a:lnTo>
                    <a:lnTo>
                      <a:pt x="2201" y="3517"/>
                    </a:lnTo>
                    <a:lnTo>
                      <a:pt x="23" y="351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Freeform 51"/>
              <p:cNvSpPr>
                <a:spLocks/>
              </p:cNvSpPr>
              <p:nvPr/>
            </p:nvSpPr>
            <p:spPr bwMode="auto">
              <a:xfrm>
                <a:off x="854" y="1270"/>
                <a:ext cx="122" cy="196"/>
              </a:xfrm>
              <a:custGeom>
                <a:avLst/>
                <a:gdLst>
                  <a:gd name="T0" fmla="*/ 23 w 2200"/>
                  <a:gd name="T1" fmla="*/ 3524 h 3524"/>
                  <a:gd name="T2" fmla="*/ 0 w 2200"/>
                  <a:gd name="T3" fmla="*/ 0 h 3524"/>
                  <a:gd name="T4" fmla="*/ 11 w 2200"/>
                  <a:gd name="T5" fmla="*/ 75 h 3524"/>
                  <a:gd name="T6" fmla="*/ 45 w 2200"/>
                  <a:gd name="T7" fmla="*/ 143 h 3524"/>
                  <a:gd name="T8" fmla="*/ 89 w 2200"/>
                  <a:gd name="T9" fmla="*/ 201 h 3524"/>
                  <a:gd name="T10" fmla="*/ 162 w 2200"/>
                  <a:gd name="T11" fmla="*/ 271 h 3524"/>
                  <a:gd name="T12" fmla="*/ 250 w 2200"/>
                  <a:gd name="T13" fmla="*/ 322 h 3524"/>
                  <a:gd name="T14" fmla="*/ 356 w 2200"/>
                  <a:gd name="T15" fmla="*/ 377 h 3524"/>
                  <a:gd name="T16" fmla="*/ 479 w 2200"/>
                  <a:gd name="T17" fmla="*/ 417 h 3524"/>
                  <a:gd name="T18" fmla="*/ 618 w 2200"/>
                  <a:gd name="T19" fmla="*/ 454 h 3524"/>
                  <a:gd name="T20" fmla="*/ 753 w 2200"/>
                  <a:gd name="T21" fmla="*/ 478 h 3524"/>
                  <a:gd name="T22" fmla="*/ 909 w 2200"/>
                  <a:gd name="T23" fmla="*/ 495 h 3524"/>
                  <a:gd name="T24" fmla="*/ 1066 w 2200"/>
                  <a:gd name="T25" fmla="*/ 497 h 3524"/>
                  <a:gd name="T26" fmla="*/ 1225 w 2200"/>
                  <a:gd name="T27" fmla="*/ 495 h 3524"/>
                  <a:gd name="T28" fmla="*/ 1370 w 2200"/>
                  <a:gd name="T29" fmla="*/ 485 h 3524"/>
                  <a:gd name="T30" fmla="*/ 1519 w 2200"/>
                  <a:gd name="T31" fmla="*/ 465 h 3524"/>
                  <a:gd name="T32" fmla="*/ 1660 w 2200"/>
                  <a:gd name="T33" fmla="*/ 435 h 3524"/>
                  <a:gd name="T34" fmla="*/ 1789 w 2200"/>
                  <a:gd name="T35" fmla="*/ 390 h 3524"/>
                  <a:gd name="T36" fmla="*/ 1900 w 2200"/>
                  <a:gd name="T37" fmla="*/ 350 h 3524"/>
                  <a:gd name="T38" fmla="*/ 2000 w 2200"/>
                  <a:gd name="T39" fmla="*/ 298 h 3524"/>
                  <a:gd name="T40" fmla="*/ 2085 w 2200"/>
                  <a:gd name="T41" fmla="*/ 234 h 3524"/>
                  <a:gd name="T42" fmla="*/ 2143 w 2200"/>
                  <a:gd name="T43" fmla="*/ 174 h 3524"/>
                  <a:gd name="T44" fmla="*/ 2177 w 2200"/>
                  <a:gd name="T45" fmla="*/ 109 h 3524"/>
                  <a:gd name="T46" fmla="*/ 2200 w 2200"/>
                  <a:gd name="T47" fmla="*/ 38 h 3524"/>
                  <a:gd name="T48" fmla="*/ 2200 w 2200"/>
                  <a:gd name="T49" fmla="*/ 0 h 3524"/>
                  <a:gd name="T50" fmla="*/ 2200 w 2200"/>
                  <a:gd name="T51" fmla="*/ 3524 h 3524"/>
                  <a:gd name="T52" fmla="*/ 23 w 2200"/>
                  <a:gd name="T53" fmla="*/ 3524 h 352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200"/>
                  <a:gd name="T82" fmla="*/ 0 h 3524"/>
                  <a:gd name="T83" fmla="*/ 2200 w 2200"/>
                  <a:gd name="T84" fmla="*/ 3524 h 352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200" h="3524">
                    <a:moveTo>
                      <a:pt x="23" y="3524"/>
                    </a:moveTo>
                    <a:lnTo>
                      <a:pt x="0" y="0"/>
                    </a:lnTo>
                    <a:lnTo>
                      <a:pt x="11" y="75"/>
                    </a:lnTo>
                    <a:lnTo>
                      <a:pt x="45" y="143"/>
                    </a:lnTo>
                    <a:lnTo>
                      <a:pt x="89" y="201"/>
                    </a:lnTo>
                    <a:lnTo>
                      <a:pt x="162" y="271"/>
                    </a:lnTo>
                    <a:lnTo>
                      <a:pt x="250" y="322"/>
                    </a:lnTo>
                    <a:lnTo>
                      <a:pt x="356" y="377"/>
                    </a:lnTo>
                    <a:lnTo>
                      <a:pt x="479" y="417"/>
                    </a:lnTo>
                    <a:lnTo>
                      <a:pt x="618" y="454"/>
                    </a:lnTo>
                    <a:lnTo>
                      <a:pt x="753" y="478"/>
                    </a:lnTo>
                    <a:lnTo>
                      <a:pt x="909" y="495"/>
                    </a:lnTo>
                    <a:lnTo>
                      <a:pt x="1066" y="497"/>
                    </a:lnTo>
                    <a:lnTo>
                      <a:pt x="1225" y="495"/>
                    </a:lnTo>
                    <a:lnTo>
                      <a:pt x="1370" y="485"/>
                    </a:lnTo>
                    <a:lnTo>
                      <a:pt x="1519" y="465"/>
                    </a:lnTo>
                    <a:lnTo>
                      <a:pt x="1660" y="435"/>
                    </a:lnTo>
                    <a:lnTo>
                      <a:pt x="1789" y="390"/>
                    </a:lnTo>
                    <a:lnTo>
                      <a:pt x="1900" y="350"/>
                    </a:lnTo>
                    <a:lnTo>
                      <a:pt x="2000" y="298"/>
                    </a:lnTo>
                    <a:lnTo>
                      <a:pt x="2085" y="234"/>
                    </a:lnTo>
                    <a:lnTo>
                      <a:pt x="2143" y="174"/>
                    </a:lnTo>
                    <a:lnTo>
                      <a:pt x="2177" y="109"/>
                    </a:lnTo>
                    <a:lnTo>
                      <a:pt x="2200" y="38"/>
                    </a:lnTo>
                    <a:lnTo>
                      <a:pt x="2200" y="0"/>
                    </a:lnTo>
                    <a:lnTo>
                      <a:pt x="2200" y="3524"/>
                    </a:lnTo>
                    <a:lnTo>
                      <a:pt x="23" y="352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Freeform 52"/>
              <p:cNvSpPr>
                <a:spLocks/>
              </p:cNvSpPr>
              <p:nvPr/>
            </p:nvSpPr>
            <p:spPr bwMode="auto">
              <a:xfrm>
                <a:off x="994" y="1307"/>
                <a:ext cx="122" cy="196"/>
              </a:xfrm>
              <a:custGeom>
                <a:avLst/>
                <a:gdLst>
                  <a:gd name="T0" fmla="*/ 24 w 2197"/>
                  <a:gd name="T1" fmla="*/ 3514 h 3514"/>
                  <a:gd name="T2" fmla="*/ 0 w 2197"/>
                  <a:gd name="T3" fmla="*/ 0 h 3514"/>
                  <a:gd name="T4" fmla="*/ 11 w 2197"/>
                  <a:gd name="T5" fmla="*/ 74 h 3514"/>
                  <a:gd name="T6" fmla="*/ 45 w 2197"/>
                  <a:gd name="T7" fmla="*/ 134 h 3514"/>
                  <a:gd name="T8" fmla="*/ 89 w 2197"/>
                  <a:gd name="T9" fmla="*/ 195 h 3514"/>
                  <a:gd name="T10" fmla="*/ 166 w 2197"/>
                  <a:gd name="T11" fmla="*/ 263 h 3514"/>
                  <a:gd name="T12" fmla="*/ 254 w 2197"/>
                  <a:gd name="T13" fmla="*/ 321 h 3514"/>
                  <a:gd name="T14" fmla="*/ 356 w 2197"/>
                  <a:gd name="T15" fmla="*/ 368 h 3514"/>
                  <a:gd name="T16" fmla="*/ 476 w 2197"/>
                  <a:gd name="T17" fmla="*/ 410 h 3514"/>
                  <a:gd name="T18" fmla="*/ 619 w 2197"/>
                  <a:gd name="T19" fmla="*/ 449 h 3514"/>
                  <a:gd name="T20" fmla="*/ 757 w 2197"/>
                  <a:gd name="T21" fmla="*/ 472 h 3514"/>
                  <a:gd name="T22" fmla="*/ 911 w 2197"/>
                  <a:gd name="T23" fmla="*/ 490 h 3514"/>
                  <a:gd name="T24" fmla="*/ 1068 w 2197"/>
                  <a:gd name="T25" fmla="*/ 490 h 3514"/>
                  <a:gd name="T26" fmla="*/ 1225 w 2197"/>
                  <a:gd name="T27" fmla="*/ 490 h 3514"/>
                  <a:gd name="T28" fmla="*/ 1370 w 2197"/>
                  <a:gd name="T29" fmla="*/ 479 h 3514"/>
                  <a:gd name="T30" fmla="*/ 1521 w 2197"/>
                  <a:gd name="T31" fmla="*/ 456 h 3514"/>
                  <a:gd name="T32" fmla="*/ 1658 w 2197"/>
                  <a:gd name="T33" fmla="*/ 426 h 3514"/>
                  <a:gd name="T34" fmla="*/ 1793 w 2197"/>
                  <a:gd name="T35" fmla="*/ 381 h 3514"/>
                  <a:gd name="T36" fmla="*/ 1904 w 2197"/>
                  <a:gd name="T37" fmla="*/ 340 h 3514"/>
                  <a:gd name="T38" fmla="*/ 2004 w 2197"/>
                  <a:gd name="T39" fmla="*/ 290 h 3514"/>
                  <a:gd name="T40" fmla="*/ 2082 w 2197"/>
                  <a:gd name="T41" fmla="*/ 226 h 3514"/>
                  <a:gd name="T42" fmla="*/ 2143 w 2197"/>
                  <a:gd name="T43" fmla="*/ 165 h 3514"/>
                  <a:gd name="T44" fmla="*/ 2177 w 2197"/>
                  <a:gd name="T45" fmla="*/ 100 h 3514"/>
                  <a:gd name="T46" fmla="*/ 2197 w 2197"/>
                  <a:gd name="T47" fmla="*/ 32 h 3514"/>
                  <a:gd name="T48" fmla="*/ 2197 w 2197"/>
                  <a:gd name="T49" fmla="*/ 0 h 3514"/>
                  <a:gd name="T50" fmla="*/ 2197 w 2197"/>
                  <a:gd name="T51" fmla="*/ 3514 h 3514"/>
                  <a:gd name="T52" fmla="*/ 24 w 2197"/>
                  <a:gd name="T53" fmla="*/ 3514 h 351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197"/>
                  <a:gd name="T82" fmla="*/ 0 h 3514"/>
                  <a:gd name="T83" fmla="*/ 2197 w 2197"/>
                  <a:gd name="T84" fmla="*/ 3514 h 351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197" h="3514">
                    <a:moveTo>
                      <a:pt x="24" y="3514"/>
                    </a:moveTo>
                    <a:lnTo>
                      <a:pt x="0" y="0"/>
                    </a:lnTo>
                    <a:lnTo>
                      <a:pt x="11" y="74"/>
                    </a:lnTo>
                    <a:lnTo>
                      <a:pt x="45" y="134"/>
                    </a:lnTo>
                    <a:lnTo>
                      <a:pt x="89" y="195"/>
                    </a:lnTo>
                    <a:lnTo>
                      <a:pt x="166" y="263"/>
                    </a:lnTo>
                    <a:lnTo>
                      <a:pt x="254" y="321"/>
                    </a:lnTo>
                    <a:lnTo>
                      <a:pt x="356" y="368"/>
                    </a:lnTo>
                    <a:lnTo>
                      <a:pt x="476" y="410"/>
                    </a:lnTo>
                    <a:lnTo>
                      <a:pt x="619" y="449"/>
                    </a:lnTo>
                    <a:lnTo>
                      <a:pt x="757" y="472"/>
                    </a:lnTo>
                    <a:lnTo>
                      <a:pt x="911" y="490"/>
                    </a:lnTo>
                    <a:lnTo>
                      <a:pt x="1068" y="490"/>
                    </a:lnTo>
                    <a:lnTo>
                      <a:pt x="1225" y="490"/>
                    </a:lnTo>
                    <a:lnTo>
                      <a:pt x="1370" y="479"/>
                    </a:lnTo>
                    <a:lnTo>
                      <a:pt x="1521" y="456"/>
                    </a:lnTo>
                    <a:lnTo>
                      <a:pt x="1658" y="426"/>
                    </a:lnTo>
                    <a:lnTo>
                      <a:pt x="1793" y="381"/>
                    </a:lnTo>
                    <a:lnTo>
                      <a:pt x="1904" y="340"/>
                    </a:lnTo>
                    <a:lnTo>
                      <a:pt x="2004" y="290"/>
                    </a:lnTo>
                    <a:lnTo>
                      <a:pt x="2082" y="226"/>
                    </a:lnTo>
                    <a:lnTo>
                      <a:pt x="2143" y="165"/>
                    </a:lnTo>
                    <a:lnTo>
                      <a:pt x="2177" y="100"/>
                    </a:lnTo>
                    <a:lnTo>
                      <a:pt x="2197" y="32"/>
                    </a:lnTo>
                    <a:lnTo>
                      <a:pt x="2197" y="0"/>
                    </a:lnTo>
                    <a:lnTo>
                      <a:pt x="2197" y="3514"/>
                    </a:lnTo>
                    <a:lnTo>
                      <a:pt x="24" y="351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" name="Freeform 53"/>
              <p:cNvSpPr>
                <a:spLocks/>
              </p:cNvSpPr>
              <p:nvPr/>
            </p:nvSpPr>
            <p:spPr bwMode="auto">
              <a:xfrm>
                <a:off x="1139" y="1351"/>
                <a:ext cx="122" cy="195"/>
              </a:xfrm>
              <a:custGeom>
                <a:avLst/>
                <a:gdLst>
                  <a:gd name="T0" fmla="*/ 27 w 2199"/>
                  <a:gd name="T1" fmla="*/ 3514 h 3514"/>
                  <a:gd name="T2" fmla="*/ 0 w 2199"/>
                  <a:gd name="T3" fmla="*/ 0 h 3514"/>
                  <a:gd name="T4" fmla="*/ 15 w 2199"/>
                  <a:gd name="T5" fmla="*/ 73 h 3514"/>
                  <a:gd name="T6" fmla="*/ 51 w 2199"/>
                  <a:gd name="T7" fmla="*/ 142 h 3514"/>
                  <a:gd name="T8" fmla="*/ 92 w 2199"/>
                  <a:gd name="T9" fmla="*/ 195 h 3514"/>
                  <a:gd name="T10" fmla="*/ 169 w 2199"/>
                  <a:gd name="T11" fmla="*/ 263 h 3514"/>
                  <a:gd name="T12" fmla="*/ 257 w 2199"/>
                  <a:gd name="T13" fmla="*/ 321 h 3514"/>
                  <a:gd name="T14" fmla="*/ 357 w 2199"/>
                  <a:gd name="T15" fmla="*/ 367 h 3514"/>
                  <a:gd name="T16" fmla="*/ 483 w 2199"/>
                  <a:gd name="T17" fmla="*/ 410 h 3514"/>
                  <a:gd name="T18" fmla="*/ 621 w 2199"/>
                  <a:gd name="T19" fmla="*/ 445 h 3514"/>
                  <a:gd name="T20" fmla="*/ 759 w 2199"/>
                  <a:gd name="T21" fmla="*/ 470 h 3514"/>
                  <a:gd name="T22" fmla="*/ 913 w 2199"/>
                  <a:gd name="T23" fmla="*/ 487 h 3514"/>
                  <a:gd name="T24" fmla="*/ 1070 w 2199"/>
                  <a:gd name="T25" fmla="*/ 494 h 3514"/>
                  <a:gd name="T26" fmla="*/ 1228 w 2199"/>
                  <a:gd name="T27" fmla="*/ 487 h 3514"/>
                  <a:gd name="T28" fmla="*/ 1377 w 2199"/>
                  <a:gd name="T29" fmla="*/ 476 h 3514"/>
                  <a:gd name="T30" fmla="*/ 1528 w 2199"/>
                  <a:gd name="T31" fmla="*/ 456 h 3514"/>
                  <a:gd name="T32" fmla="*/ 1662 w 2199"/>
                  <a:gd name="T33" fmla="*/ 426 h 3514"/>
                  <a:gd name="T34" fmla="*/ 1788 w 2199"/>
                  <a:gd name="T35" fmla="*/ 382 h 3514"/>
                  <a:gd name="T36" fmla="*/ 1903 w 2199"/>
                  <a:gd name="T37" fmla="*/ 340 h 3514"/>
                  <a:gd name="T38" fmla="*/ 2000 w 2199"/>
                  <a:gd name="T39" fmla="*/ 287 h 3514"/>
                  <a:gd name="T40" fmla="*/ 2088 w 2199"/>
                  <a:gd name="T41" fmla="*/ 233 h 3514"/>
                  <a:gd name="T42" fmla="*/ 2145 w 2199"/>
                  <a:gd name="T43" fmla="*/ 168 h 3514"/>
                  <a:gd name="T44" fmla="*/ 2180 w 2199"/>
                  <a:gd name="T45" fmla="*/ 104 h 3514"/>
                  <a:gd name="T46" fmla="*/ 2199 w 2199"/>
                  <a:gd name="T47" fmla="*/ 34 h 3514"/>
                  <a:gd name="T48" fmla="*/ 2199 w 2199"/>
                  <a:gd name="T49" fmla="*/ 0 h 3514"/>
                  <a:gd name="T50" fmla="*/ 2199 w 2199"/>
                  <a:gd name="T51" fmla="*/ 3514 h 3514"/>
                  <a:gd name="T52" fmla="*/ 27 w 2199"/>
                  <a:gd name="T53" fmla="*/ 3514 h 351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2199"/>
                  <a:gd name="T82" fmla="*/ 0 h 3514"/>
                  <a:gd name="T83" fmla="*/ 2199 w 2199"/>
                  <a:gd name="T84" fmla="*/ 3514 h 351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2199" h="3514">
                    <a:moveTo>
                      <a:pt x="27" y="3514"/>
                    </a:moveTo>
                    <a:lnTo>
                      <a:pt x="0" y="0"/>
                    </a:lnTo>
                    <a:lnTo>
                      <a:pt x="15" y="73"/>
                    </a:lnTo>
                    <a:lnTo>
                      <a:pt x="51" y="142"/>
                    </a:lnTo>
                    <a:lnTo>
                      <a:pt x="92" y="195"/>
                    </a:lnTo>
                    <a:lnTo>
                      <a:pt x="169" y="263"/>
                    </a:lnTo>
                    <a:lnTo>
                      <a:pt x="257" y="321"/>
                    </a:lnTo>
                    <a:lnTo>
                      <a:pt x="357" y="367"/>
                    </a:lnTo>
                    <a:lnTo>
                      <a:pt x="483" y="410"/>
                    </a:lnTo>
                    <a:lnTo>
                      <a:pt x="621" y="445"/>
                    </a:lnTo>
                    <a:lnTo>
                      <a:pt x="759" y="470"/>
                    </a:lnTo>
                    <a:lnTo>
                      <a:pt x="913" y="487"/>
                    </a:lnTo>
                    <a:lnTo>
                      <a:pt x="1070" y="494"/>
                    </a:lnTo>
                    <a:lnTo>
                      <a:pt x="1228" y="487"/>
                    </a:lnTo>
                    <a:lnTo>
                      <a:pt x="1377" y="476"/>
                    </a:lnTo>
                    <a:lnTo>
                      <a:pt x="1528" y="456"/>
                    </a:lnTo>
                    <a:lnTo>
                      <a:pt x="1662" y="426"/>
                    </a:lnTo>
                    <a:lnTo>
                      <a:pt x="1788" y="382"/>
                    </a:lnTo>
                    <a:lnTo>
                      <a:pt x="1903" y="340"/>
                    </a:lnTo>
                    <a:lnTo>
                      <a:pt x="2000" y="287"/>
                    </a:lnTo>
                    <a:lnTo>
                      <a:pt x="2088" y="233"/>
                    </a:lnTo>
                    <a:lnTo>
                      <a:pt x="2145" y="168"/>
                    </a:lnTo>
                    <a:lnTo>
                      <a:pt x="2180" y="104"/>
                    </a:lnTo>
                    <a:lnTo>
                      <a:pt x="2199" y="34"/>
                    </a:lnTo>
                    <a:lnTo>
                      <a:pt x="2199" y="0"/>
                    </a:lnTo>
                    <a:lnTo>
                      <a:pt x="2199" y="3514"/>
                    </a:lnTo>
                    <a:lnTo>
                      <a:pt x="27" y="3514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6" name="Freeform 54"/>
              <p:cNvSpPr>
                <a:spLocks/>
              </p:cNvSpPr>
              <p:nvPr/>
            </p:nvSpPr>
            <p:spPr bwMode="auto">
              <a:xfrm>
                <a:off x="633" y="1335"/>
                <a:ext cx="213" cy="565"/>
              </a:xfrm>
              <a:custGeom>
                <a:avLst/>
                <a:gdLst>
                  <a:gd name="T0" fmla="*/ 0 w 3831"/>
                  <a:gd name="T1" fmla="*/ 6000 h 10170"/>
                  <a:gd name="T2" fmla="*/ 1309 w 3831"/>
                  <a:gd name="T3" fmla="*/ 0 h 10170"/>
                  <a:gd name="T4" fmla="*/ 1490 w 3831"/>
                  <a:gd name="T5" fmla="*/ 0 h 10170"/>
                  <a:gd name="T6" fmla="*/ 1481 w 3831"/>
                  <a:gd name="T7" fmla="*/ 3143 h 10170"/>
                  <a:gd name="T8" fmla="*/ 1481 w 3831"/>
                  <a:gd name="T9" fmla="*/ 3215 h 10170"/>
                  <a:gd name="T10" fmla="*/ 1513 w 3831"/>
                  <a:gd name="T11" fmla="*/ 3282 h 10170"/>
                  <a:gd name="T12" fmla="*/ 1562 w 3831"/>
                  <a:gd name="T13" fmla="*/ 3353 h 10170"/>
                  <a:gd name="T14" fmla="*/ 1636 w 3831"/>
                  <a:gd name="T15" fmla="*/ 3411 h 10170"/>
                  <a:gd name="T16" fmla="*/ 1731 w 3831"/>
                  <a:gd name="T17" fmla="*/ 3461 h 10170"/>
                  <a:gd name="T18" fmla="*/ 1821 w 3831"/>
                  <a:gd name="T19" fmla="*/ 3515 h 10170"/>
                  <a:gd name="T20" fmla="*/ 1946 w 3831"/>
                  <a:gd name="T21" fmla="*/ 3552 h 10170"/>
                  <a:gd name="T22" fmla="*/ 2082 w 3831"/>
                  <a:gd name="T23" fmla="*/ 3594 h 10170"/>
                  <a:gd name="T24" fmla="*/ 2223 w 3831"/>
                  <a:gd name="T25" fmla="*/ 3618 h 10170"/>
                  <a:gd name="T26" fmla="*/ 2368 w 3831"/>
                  <a:gd name="T27" fmla="*/ 3634 h 10170"/>
                  <a:gd name="T28" fmla="*/ 2519 w 3831"/>
                  <a:gd name="T29" fmla="*/ 3641 h 10170"/>
                  <a:gd name="T30" fmla="*/ 2681 w 3831"/>
                  <a:gd name="T31" fmla="*/ 3641 h 10170"/>
                  <a:gd name="T32" fmla="*/ 2819 w 3831"/>
                  <a:gd name="T33" fmla="*/ 3625 h 10170"/>
                  <a:gd name="T34" fmla="*/ 2964 w 3831"/>
                  <a:gd name="T35" fmla="*/ 3603 h 10170"/>
                  <a:gd name="T36" fmla="*/ 3107 w 3831"/>
                  <a:gd name="T37" fmla="*/ 3575 h 10170"/>
                  <a:gd name="T38" fmla="*/ 3225 w 3831"/>
                  <a:gd name="T39" fmla="*/ 3540 h 10170"/>
                  <a:gd name="T40" fmla="*/ 3340 w 3831"/>
                  <a:gd name="T41" fmla="*/ 3488 h 10170"/>
                  <a:gd name="T42" fmla="*/ 3447 w 3831"/>
                  <a:gd name="T43" fmla="*/ 3434 h 10170"/>
                  <a:gd name="T44" fmla="*/ 3521 w 3831"/>
                  <a:gd name="T45" fmla="*/ 3377 h 10170"/>
                  <a:gd name="T46" fmla="*/ 3579 w 3831"/>
                  <a:gd name="T47" fmla="*/ 3312 h 10170"/>
                  <a:gd name="T48" fmla="*/ 3618 w 3831"/>
                  <a:gd name="T49" fmla="*/ 3246 h 10170"/>
                  <a:gd name="T50" fmla="*/ 3633 w 3831"/>
                  <a:gd name="T51" fmla="*/ 3174 h 10170"/>
                  <a:gd name="T52" fmla="*/ 3643 w 3831"/>
                  <a:gd name="T53" fmla="*/ 3143 h 10170"/>
                  <a:gd name="T54" fmla="*/ 3643 w 3831"/>
                  <a:gd name="T55" fmla="*/ 0 h 10170"/>
                  <a:gd name="T56" fmla="*/ 3831 w 3831"/>
                  <a:gd name="T57" fmla="*/ 0 h 10170"/>
                  <a:gd name="T58" fmla="*/ 3831 w 3831"/>
                  <a:gd name="T59" fmla="*/ 3793 h 10170"/>
                  <a:gd name="T60" fmla="*/ 2556 w 3831"/>
                  <a:gd name="T61" fmla="*/ 9655 h 10170"/>
                  <a:gd name="T62" fmla="*/ 2499 w 3831"/>
                  <a:gd name="T63" fmla="*/ 9746 h 10170"/>
                  <a:gd name="T64" fmla="*/ 2445 w 3831"/>
                  <a:gd name="T65" fmla="*/ 9821 h 10170"/>
                  <a:gd name="T66" fmla="*/ 2368 w 3831"/>
                  <a:gd name="T67" fmla="*/ 9891 h 10170"/>
                  <a:gd name="T68" fmla="*/ 2280 w 3831"/>
                  <a:gd name="T69" fmla="*/ 9952 h 10170"/>
                  <a:gd name="T70" fmla="*/ 2159 w 3831"/>
                  <a:gd name="T71" fmla="*/ 10006 h 10170"/>
                  <a:gd name="T72" fmla="*/ 2034 w 3831"/>
                  <a:gd name="T73" fmla="*/ 10058 h 10170"/>
                  <a:gd name="T74" fmla="*/ 1896 w 3831"/>
                  <a:gd name="T75" fmla="*/ 10098 h 10170"/>
                  <a:gd name="T76" fmla="*/ 1744 w 3831"/>
                  <a:gd name="T77" fmla="*/ 10129 h 10170"/>
                  <a:gd name="T78" fmla="*/ 1590 w 3831"/>
                  <a:gd name="T79" fmla="*/ 10156 h 10170"/>
                  <a:gd name="T80" fmla="*/ 1424 w 3831"/>
                  <a:gd name="T81" fmla="*/ 10166 h 10170"/>
                  <a:gd name="T82" fmla="*/ 1259 w 3831"/>
                  <a:gd name="T83" fmla="*/ 10170 h 10170"/>
                  <a:gd name="T84" fmla="*/ 1091 w 3831"/>
                  <a:gd name="T85" fmla="*/ 10166 h 10170"/>
                  <a:gd name="T86" fmla="*/ 925 w 3831"/>
                  <a:gd name="T87" fmla="*/ 10147 h 10170"/>
                  <a:gd name="T88" fmla="*/ 769 w 3831"/>
                  <a:gd name="T89" fmla="*/ 10123 h 10170"/>
                  <a:gd name="T90" fmla="*/ 618 w 3831"/>
                  <a:gd name="T91" fmla="*/ 10088 h 10170"/>
                  <a:gd name="T92" fmla="*/ 483 w 3831"/>
                  <a:gd name="T93" fmla="*/ 10054 h 10170"/>
                  <a:gd name="T94" fmla="*/ 358 w 3831"/>
                  <a:gd name="T95" fmla="*/ 9997 h 10170"/>
                  <a:gd name="T96" fmla="*/ 250 w 3831"/>
                  <a:gd name="T97" fmla="*/ 9943 h 10170"/>
                  <a:gd name="T98" fmla="*/ 159 w 3831"/>
                  <a:gd name="T99" fmla="*/ 9875 h 10170"/>
                  <a:gd name="T100" fmla="*/ 84 w 3831"/>
                  <a:gd name="T101" fmla="*/ 9811 h 10170"/>
                  <a:gd name="T102" fmla="*/ 38 w 3831"/>
                  <a:gd name="T103" fmla="*/ 9737 h 10170"/>
                  <a:gd name="T104" fmla="*/ 4 w 3831"/>
                  <a:gd name="T105" fmla="*/ 9703 h 10170"/>
                  <a:gd name="T106" fmla="*/ 0 w 3831"/>
                  <a:gd name="T107" fmla="*/ 6000 h 1017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3831"/>
                  <a:gd name="T163" fmla="*/ 0 h 10170"/>
                  <a:gd name="T164" fmla="*/ 3831 w 3831"/>
                  <a:gd name="T165" fmla="*/ 10170 h 10170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3831" h="10170">
                    <a:moveTo>
                      <a:pt x="0" y="6000"/>
                    </a:moveTo>
                    <a:lnTo>
                      <a:pt x="1309" y="0"/>
                    </a:lnTo>
                    <a:lnTo>
                      <a:pt x="1490" y="0"/>
                    </a:lnTo>
                    <a:lnTo>
                      <a:pt x="1481" y="3143"/>
                    </a:lnTo>
                    <a:lnTo>
                      <a:pt x="1481" y="3215"/>
                    </a:lnTo>
                    <a:lnTo>
                      <a:pt x="1513" y="3282"/>
                    </a:lnTo>
                    <a:lnTo>
                      <a:pt x="1562" y="3353"/>
                    </a:lnTo>
                    <a:lnTo>
                      <a:pt x="1636" y="3411"/>
                    </a:lnTo>
                    <a:lnTo>
                      <a:pt x="1731" y="3461"/>
                    </a:lnTo>
                    <a:lnTo>
                      <a:pt x="1821" y="3515"/>
                    </a:lnTo>
                    <a:lnTo>
                      <a:pt x="1946" y="3552"/>
                    </a:lnTo>
                    <a:lnTo>
                      <a:pt x="2082" y="3594"/>
                    </a:lnTo>
                    <a:lnTo>
                      <a:pt x="2223" y="3618"/>
                    </a:lnTo>
                    <a:lnTo>
                      <a:pt x="2368" y="3634"/>
                    </a:lnTo>
                    <a:lnTo>
                      <a:pt x="2519" y="3641"/>
                    </a:lnTo>
                    <a:lnTo>
                      <a:pt x="2681" y="3641"/>
                    </a:lnTo>
                    <a:lnTo>
                      <a:pt x="2819" y="3625"/>
                    </a:lnTo>
                    <a:lnTo>
                      <a:pt x="2964" y="3603"/>
                    </a:lnTo>
                    <a:lnTo>
                      <a:pt x="3107" y="3575"/>
                    </a:lnTo>
                    <a:lnTo>
                      <a:pt x="3225" y="3540"/>
                    </a:lnTo>
                    <a:lnTo>
                      <a:pt x="3340" y="3488"/>
                    </a:lnTo>
                    <a:lnTo>
                      <a:pt x="3447" y="3434"/>
                    </a:lnTo>
                    <a:lnTo>
                      <a:pt x="3521" y="3377"/>
                    </a:lnTo>
                    <a:lnTo>
                      <a:pt x="3579" y="3312"/>
                    </a:lnTo>
                    <a:lnTo>
                      <a:pt x="3618" y="3246"/>
                    </a:lnTo>
                    <a:lnTo>
                      <a:pt x="3633" y="3174"/>
                    </a:lnTo>
                    <a:lnTo>
                      <a:pt x="3643" y="3143"/>
                    </a:lnTo>
                    <a:lnTo>
                      <a:pt x="3643" y="0"/>
                    </a:lnTo>
                    <a:lnTo>
                      <a:pt x="3831" y="0"/>
                    </a:lnTo>
                    <a:lnTo>
                      <a:pt x="3831" y="3793"/>
                    </a:lnTo>
                    <a:lnTo>
                      <a:pt x="2556" y="9655"/>
                    </a:lnTo>
                    <a:lnTo>
                      <a:pt x="2499" y="9746"/>
                    </a:lnTo>
                    <a:lnTo>
                      <a:pt x="2445" y="9821"/>
                    </a:lnTo>
                    <a:lnTo>
                      <a:pt x="2368" y="9891"/>
                    </a:lnTo>
                    <a:lnTo>
                      <a:pt x="2280" y="9952"/>
                    </a:lnTo>
                    <a:lnTo>
                      <a:pt x="2159" y="10006"/>
                    </a:lnTo>
                    <a:lnTo>
                      <a:pt x="2034" y="10058"/>
                    </a:lnTo>
                    <a:lnTo>
                      <a:pt x="1896" y="10098"/>
                    </a:lnTo>
                    <a:lnTo>
                      <a:pt x="1744" y="10129"/>
                    </a:lnTo>
                    <a:lnTo>
                      <a:pt x="1590" y="10156"/>
                    </a:lnTo>
                    <a:lnTo>
                      <a:pt x="1424" y="10166"/>
                    </a:lnTo>
                    <a:lnTo>
                      <a:pt x="1259" y="10170"/>
                    </a:lnTo>
                    <a:lnTo>
                      <a:pt x="1091" y="10166"/>
                    </a:lnTo>
                    <a:lnTo>
                      <a:pt x="925" y="10147"/>
                    </a:lnTo>
                    <a:lnTo>
                      <a:pt x="769" y="10123"/>
                    </a:lnTo>
                    <a:lnTo>
                      <a:pt x="618" y="10088"/>
                    </a:lnTo>
                    <a:lnTo>
                      <a:pt x="483" y="10054"/>
                    </a:lnTo>
                    <a:lnTo>
                      <a:pt x="358" y="9997"/>
                    </a:lnTo>
                    <a:lnTo>
                      <a:pt x="250" y="9943"/>
                    </a:lnTo>
                    <a:lnTo>
                      <a:pt x="159" y="9875"/>
                    </a:lnTo>
                    <a:lnTo>
                      <a:pt x="84" y="9811"/>
                    </a:lnTo>
                    <a:lnTo>
                      <a:pt x="38" y="9737"/>
                    </a:lnTo>
                    <a:lnTo>
                      <a:pt x="4" y="9703"/>
                    </a:lnTo>
                    <a:lnTo>
                      <a:pt x="0" y="6000"/>
                    </a:lnTo>
                    <a:close/>
                  </a:path>
                </a:pathLst>
              </a:custGeom>
              <a:solidFill>
                <a:srgbClr val="70230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7" name="Freeform 55"/>
              <p:cNvSpPr>
                <a:spLocks/>
              </p:cNvSpPr>
              <p:nvPr/>
            </p:nvSpPr>
            <p:spPr bwMode="auto">
              <a:xfrm>
                <a:off x="846" y="1254"/>
                <a:ext cx="425" cy="647"/>
              </a:xfrm>
              <a:custGeom>
                <a:avLst/>
                <a:gdLst>
                  <a:gd name="T0" fmla="*/ 7457 w 7652"/>
                  <a:gd name="T1" fmla="*/ 4692 h 11636"/>
                  <a:gd name="T2" fmla="*/ 7285 w 7652"/>
                  <a:gd name="T3" fmla="*/ 4884 h 11636"/>
                  <a:gd name="T4" fmla="*/ 6943 w 7652"/>
                  <a:gd name="T5" fmla="*/ 5026 h 11636"/>
                  <a:gd name="T6" fmla="*/ 6516 w 7652"/>
                  <a:gd name="T7" fmla="*/ 5101 h 11636"/>
                  <a:gd name="T8" fmla="*/ 6052 w 7652"/>
                  <a:gd name="T9" fmla="*/ 5080 h 11636"/>
                  <a:gd name="T10" fmla="*/ 5655 w 7652"/>
                  <a:gd name="T11" fmla="*/ 4971 h 11636"/>
                  <a:gd name="T12" fmla="*/ 5388 w 7652"/>
                  <a:gd name="T13" fmla="*/ 4806 h 11636"/>
                  <a:gd name="T14" fmla="*/ 5295 w 7652"/>
                  <a:gd name="T15" fmla="*/ 4604 h 11636"/>
                  <a:gd name="T16" fmla="*/ 5099 w 7652"/>
                  <a:gd name="T17" fmla="*/ 1446 h 11636"/>
                  <a:gd name="T18" fmla="*/ 4913 w 7652"/>
                  <a:gd name="T19" fmla="*/ 3792 h 11636"/>
                  <a:gd name="T20" fmla="*/ 4889 w 7652"/>
                  <a:gd name="T21" fmla="*/ 3980 h 11636"/>
                  <a:gd name="T22" fmla="*/ 4719 w 7652"/>
                  <a:gd name="T23" fmla="*/ 4172 h 11636"/>
                  <a:gd name="T24" fmla="*/ 4371 w 7652"/>
                  <a:gd name="T25" fmla="*/ 4309 h 11636"/>
                  <a:gd name="T26" fmla="*/ 3925 w 7652"/>
                  <a:gd name="T27" fmla="*/ 4370 h 11636"/>
                  <a:gd name="T28" fmla="*/ 3471 w 7652"/>
                  <a:gd name="T29" fmla="*/ 4352 h 11636"/>
                  <a:gd name="T30" fmla="*/ 3065 w 7652"/>
                  <a:gd name="T31" fmla="*/ 4252 h 11636"/>
                  <a:gd name="T32" fmla="*/ 2803 w 7652"/>
                  <a:gd name="T33" fmla="*/ 4082 h 11636"/>
                  <a:gd name="T34" fmla="*/ 2715 w 7652"/>
                  <a:gd name="T35" fmla="*/ 3882 h 11636"/>
                  <a:gd name="T36" fmla="*/ 2553 w 7652"/>
                  <a:gd name="T37" fmla="*/ 749 h 11636"/>
                  <a:gd name="T38" fmla="*/ 2363 w 7652"/>
                  <a:gd name="T39" fmla="*/ 3043 h 11636"/>
                  <a:gd name="T40" fmla="*/ 2344 w 7652"/>
                  <a:gd name="T41" fmla="*/ 3265 h 11636"/>
                  <a:gd name="T42" fmla="*/ 2169 w 7652"/>
                  <a:gd name="T43" fmla="*/ 3453 h 11636"/>
                  <a:gd name="T44" fmla="*/ 1825 w 7652"/>
                  <a:gd name="T45" fmla="*/ 3591 h 11636"/>
                  <a:gd name="T46" fmla="*/ 1390 w 7652"/>
                  <a:gd name="T47" fmla="*/ 3651 h 11636"/>
                  <a:gd name="T48" fmla="*/ 927 w 7652"/>
                  <a:gd name="T49" fmla="*/ 3635 h 11636"/>
                  <a:gd name="T50" fmla="*/ 526 w 7652"/>
                  <a:gd name="T51" fmla="*/ 3530 h 11636"/>
                  <a:gd name="T52" fmla="*/ 251 w 7652"/>
                  <a:gd name="T53" fmla="*/ 3353 h 11636"/>
                  <a:gd name="T54" fmla="*/ 173 w 7652"/>
                  <a:gd name="T55" fmla="*/ 3161 h 11636"/>
                  <a:gd name="T56" fmla="*/ 0 w 7652"/>
                  <a:gd name="T57" fmla="*/ 11053 h 11636"/>
                  <a:gd name="T58" fmla="*/ 81 w 7652"/>
                  <a:gd name="T59" fmla="*/ 11271 h 11636"/>
                  <a:gd name="T60" fmla="*/ 354 w 7652"/>
                  <a:gd name="T61" fmla="*/ 11459 h 11636"/>
                  <a:gd name="T62" fmla="*/ 766 w 7652"/>
                  <a:gd name="T63" fmla="*/ 11585 h 11636"/>
                  <a:gd name="T64" fmla="*/ 1258 w 7652"/>
                  <a:gd name="T65" fmla="*/ 11636 h 11636"/>
                  <a:gd name="T66" fmla="*/ 1748 w 7652"/>
                  <a:gd name="T67" fmla="*/ 11593 h 11636"/>
                  <a:gd name="T68" fmla="*/ 2162 w 7652"/>
                  <a:gd name="T69" fmla="*/ 11473 h 11636"/>
                  <a:gd name="T70" fmla="*/ 2442 w 7652"/>
                  <a:gd name="T71" fmla="*/ 11283 h 11636"/>
                  <a:gd name="T72" fmla="*/ 2630 w 7652"/>
                  <a:gd name="T73" fmla="*/ 11271 h 11636"/>
                  <a:gd name="T74" fmla="*/ 2900 w 7652"/>
                  <a:gd name="T75" fmla="*/ 11459 h 11636"/>
                  <a:gd name="T76" fmla="*/ 3311 w 7652"/>
                  <a:gd name="T77" fmla="*/ 11585 h 11636"/>
                  <a:gd name="T78" fmla="*/ 3794 w 7652"/>
                  <a:gd name="T79" fmla="*/ 11636 h 11636"/>
                  <a:gd name="T80" fmla="*/ 4290 w 7652"/>
                  <a:gd name="T81" fmla="*/ 11593 h 11636"/>
                  <a:gd name="T82" fmla="*/ 4700 w 7652"/>
                  <a:gd name="T83" fmla="*/ 11473 h 11636"/>
                  <a:gd name="T84" fmla="*/ 4991 w 7652"/>
                  <a:gd name="T85" fmla="*/ 11283 h 11636"/>
                  <a:gd name="T86" fmla="*/ 5176 w 7652"/>
                  <a:gd name="T87" fmla="*/ 11271 h 11636"/>
                  <a:gd name="T88" fmla="*/ 5446 w 7652"/>
                  <a:gd name="T89" fmla="*/ 11459 h 11636"/>
                  <a:gd name="T90" fmla="*/ 5854 w 7652"/>
                  <a:gd name="T91" fmla="*/ 11585 h 11636"/>
                  <a:gd name="T92" fmla="*/ 6347 w 7652"/>
                  <a:gd name="T93" fmla="*/ 11636 h 11636"/>
                  <a:gd name="T94" fmla="*/ 6839 w 7652"/>
                  <a:gd name="T95" fmla="*/ 11593 h 11636"/>
                  <a:gd name="T96" fmla="*/ 7250 w 7652"/>
                  <a:gd name="T97" fmla="*/ 11473 h 11636"/>
                  <a:gd name="T98" fmla="*/ 7530 w 7652"/>
                  <a:gd name="T99" fmla="*/ 11283 h 11636"/>
                  <a:gd name="T100" fmla="*/ 7634 w 7652"/>
                  <a:gd name="T101" fmla="*/ 11067 h 11636"/>
                  <a:gd name="T102" fmla="*/ 7652 w 7652"/>
                  <a:gd name="T103" fmla="*/ 1446 h 11636"/>
                  <a:gd name="T104" fmla="*/ 7473 w 7652"/>
                  <a:gd name="T105" fmla="*/ 4604 h 116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7652"/>
                  <a:gd name="T160" fmla="*/ 0 h 11636"/>
                  <a:gd name="T161" fmla="*/ 7652 w 7652"/>
                  <a:gd name="T162" fmla="*/ 11636 h 116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7652" h="11636">
                    <a:moveTo>
                      <a:pt x="7473" y="4604"/>
                    </a:moveTo>
                    <a:lnTo>
                      <a:pt x="7473" y="4617"/>
                    </a:lnTo>
                    <a:lnTo>
                      <a:pt x="7457" y="4692"/>
                    </a:lnTo>
                    <a:lnTo>
                      <a:pt x="7415" y="4758"/>
                    </a:lnTo>
                    <a:lnTo>
                      <a:pt x="7351" y="4823"/>
                    </a:lnTo>
                    <a:lnTo>
                      <a:pt x="7285" y="4884"/>
                    </a:lnTo>
                    <a:lnTo>
                      <a:pt x="7185" y="4944"/>
                    </a:lnTo>
                    <a:lnTo>
                      <a:pt x="7072" y="4995"/>
                    </a:lnTo>
                    <a:lnTo>
                      <a:pt x="6943" y="5026"/>
                    </a:lnTo>
                    <a:lnTo>
                      <a:pt x="6812" y="5067"/>
                    </a:lnTo>
                    <a:lnTo>
                      <a:pt x="6670" y="5087"/>
                    </a:lnTo>
                    <a:lnTo>
                      <a:pt x="6516" y="5101"/>
                    </a:lnTo>
                    <a:lnTo>
                      <a:pt x="6356" y="5101"/>
                    </a:lnTo>
                    <a:lnTo>
                      <a:pt x="6201" y="5098"/>
                    </a:lnTo>
                    <a:lnTo>
                      <a:pt x="6052" y="5080"/>
                    </a:lnTo>
                    <a:lnTo>
                      <a:pt x="5905" y="5053"/>
                    </a:lnTo>
                    <a:lnTo>
                      <a:pt x="5776" y="5021"/>
                    </a:lnTo>
                    <a:lnTo>
                      <a:pt x="5655" y="4971"/>
                    </a:lnTo>
                    <a:lnTo>
                      <a:pt x="5548" y="4932"/>
                    </a:lnTo>
                    <a:lnTo>
                      <a:pt x="5453" y="4864"/>
                    </a:lnTo>
                    <a:lnTo>
                      <a:pt x="5388" y="4806"/>
                    </a:lnTo>
                    <a:lnTo>
                      <a:pt x="5335" y="4742"/>
                    </a:lnTo>
                    <a:lnTo>
                      <a:pt x="5304" y="4670"/>
                    </a:lnTo>
                    <a:lnTo>
                      <a:pt x="5295" y="4604"/>
                    </a:lnTo>
                    <a:lnTo>
                      <a:pt x="5277" y="4447"/>
                    </a:lnTo>
                    <a:lnTo>
                      <a:pt x="5277" y="1446"/>
                    </a:lnTo>
                    <a:lnTo>
                      <a:pt x="5099" y="1446"/>
                    </a:lnTo>
                    <a:lnTo>
                      <a:pt x="5099" y="749"/>
                    </a:lnTo>
                    <a:lnTo>
                      <a:pt x="4913" y="749"/>
                    </a:lnTo>
                    <a:lnTo>
                      <a:pt x="4913" y="3792"/>
                    </a:lnTo>
                    <a:lnTo>
                      <a:pt x="4911" y="3882"/>
                    </a:lnTo>
                    <a:lnTo>
                      <a:pt x="4911" y="3912"/>
                    </a:lnTo>
                    <a:lnTo>
                      <a:pt x="4889" y="3980"/>
                    </a:lnTo>
                    <a:lnTo>
                      <a:pt x="4854" y="4045"/>
                    </a:lnTo>
                    <a:lnTo>
                      <a:pt x="4796" y="4109"/>
                    </a:lnTo>
                    <a:lnTo>
                      <a:pt x="4719" y="4172"/>
                    </a:lnTo>
                    <a:lnTo>
                      <a:pt x="4612" y="4221"/>
                    </a:lnTo>
                    <a:lnTo>
                      <a:pt x="4505" y="4268"/>
                    </a:lnTo>
                    <a:lnTo>
                      <a:pt x="4371" y="4309"/>
                    </a:lnTo>
                    <a:lnTo>
                      <a:pt x="4236" y="4332"/>
                    </a:lnTo>
                    <a:lnTo>
                      <a:pt x="4083" y="4359"/>
                    </a:lnTo>
                    <a:lnTo>
                      <a:pt x="3925" y="4370"/>
                    </a:lnTo>
                    <a:lnTo>
                      <a:pt x="3780" y="4370"/>
                    </a:lnTo>
                    <a:lnTo>
                      <a:pt x="3621" y="4367"/>
                    </a:lnTo>
                    <a:lnTo>
                      <a:pt x="3471" y="4352"/>
                    </a:lnTo>
                    <a:lnTo>
                      <a:pt x="3333" y="4318"/>
                    </a:lnTo>
                    <a:lnTo>
                      <a:pt x="3190" y="4291"/>
                    </a:lnTo>
                    <a:lnTo>
                      <a:pt x="3065" y="4252"/>
                    </a:lnTo>
                    <a:lnTo>
                      <a:pt x="2965" y="4195"/>
                    </a:lnTo>
                    <a:lnTo>
                      <a:pt x="2880" y="4142"/>
                    </a:lnTo>
                    <a:lnTo>
                      <a:pt x="2803" y="4082"/>
                    </a:lnTo>
                    <a:lnTo>
                      <a:pt x="2750" y="4018"/>
                    </a:lnTo>
                    <a:lnTo>
                      <a:pt x="2722" y="3946"/>
                    </a:lnTo>
                    <a:lnTo>
                      <a:pt x="2715" y="3882"/>
                    </a:lnTo>
                    <a:lnTo>
                      <a:pt x="2732" y="3792"/>
                    </a:lnTo>
                    <a:lnTo>
                      <a:pt x="2732" y="749"/>
                    </a:lnTo>
                    <a:lnTo>
                      <a:pt x="2553" y="749"/>
                    </a:lnTo>
                    <a:lnTo>
                      <a:pt x="2553" y="0"/>
                    </a:lnTo>
                    <a:lnTo>
                      <a:pt x="2363" y="0"/>
                    </a:lnTo>
                    <a:lnTo>
                      <a:pt x="2363" y="3043"/>
                    </a:lnTo>
                    <a:lnTo>
                      <a:pt x="2367" y="3161"/>
                    </a:lnTo>
                    <a:lnTo>
                      <a:pt x="2363" y="3192"/>
                    </a:lnTo>
                    <a:lnTo>
                      <a:pt x="2344" y="3265"/>
                    </a:lnTo>
                    <a:lnTo>
                      <a:pt x="2310" y="3330"/>
                    </a:lnTo>
                    <a:lnTo>
                      <a:pt x="2251" y="3392"/>
                    </a:lnTo>
                    <a:lnTo>
                      <a:pt x="2169" y="3453"/>
                    </a:lnTo>
                    <a:lnTo>
                      <a:pt x="2067" y="3506"/>
                    </a:lnTo>
                    <a:lnTo>
                      <a:pt x="1956" y="3544"/>
                    </a:lnTo>
                    <a:lnTo>
                      <a:pt x="1825" y="3591"/>
                    </a:lnTo>
                    <a:lnTo>
                      <a:pt x="1690" y="3621"/>
                    </a:lnTo>
                    <a:lnTo>
                      <a:pt x="1537" y="3639"/>
                    </a:lnTo>
                    <a:lnTo>
                      <a:pt x="1390" y="3651"/>
                    </a:lnTo>
                    <a:lnTo>
                      <a:pt x="1230" y="3655"/>
                    </a:lnTo>
                    <a:lnTo>
                      <a:pt x="1076" y="3651"/>
                    </a:lnTo>
                    <a:lnTo>
                      <a:pt x="927" y="3635"/>
                    </a:lnTo>
                    <a:lnTo>
                      <a:pt x="784" y="3612"/>
                    </a:lnTo>
                    <a:lnTo>
                      <a:pt x="650" y="3571"/>
                    </a:lnTo>
                    <a:lnTo>
                      <a:pt x="526" y="3530"/>
                    </a:lnTo>
                    <a:lnTo>
                      <a:pt x="415" y="3483"/>
                    </a:lnTo>
                    <a:lnTo>
                      <a:pt x="328" y="3429"/>
                    </a:lnTo>
                    <a:lnTo>
                      <a:pt x="251" y="3353"/>
                    </a:lnTo>
                    <a:lnTo>
                      <a:pt x="205" y="3299"/>
                    </a:lnTo>
                    <a:lnTo>
                      <a:pt x="174" y="3233"/>
                    </a:lnTo>
                    <a:lnTo>
                      <a:pt x="173" y="3161"/>
                    </a:lnTo>
                    <a:lnTo>
                      <a:pt x="173" y="27"/>
                    </a:lnTo>
                    <a:lnTo>
                      <a:pt x="0" y="27"/>
                    </a:lnTo>
                    <a:lnTo>
                      <a:pt x="0" y="11053"/>
                    </a:lnTo>
                    <a:lnTo>
                      <a:pt x="0" y="11125"/>
                    </a:lnTo>
                    <a:lnTo>
                      <a:pt x="35" y="11199"/>
                    </a:lnTo>
                    <a:lnTo>
                      <a:pt x="81" y="11271"/>
                    </a:lnTo>
                    <a:lnTo>
                      <a:pt x="151" y="11341"/>
                    </a:lnTo>
                    <a:lnTo>
                      <a:pt x="243" y="11402"/>
                    </a:lnTo>
                    <a:lnTo>
                      <a:pt x="354" y="11459"/>
                    </a:lnTo>
                    <a:lnTo>
                      <a:pt x="480" y="11513"/>
                    </a:lnTo>
                    <a:lnTo>
                      <a:pt x="614" y="11559"/>
                    </a:lnTo>
                    <a:lnTo>
                      <a:pt x="766" y="11585"/>
                    </a:lnTo>
                    <a:lnTo>
                      <a:pt x="923" y="11612"/>
                    </a:lnTo>
                    <a:lnTo>
                      <a:pt x="1086" y="11632"/>
                    </a:lnTo>
                    <a:lnTo>
                      <a:pt x="1258" y="11636"/>
                    </a:lnTo>
                    <a:lnTo>
                      <a:pt x="1421" y="11632"/>
                    </a:lnTo>
                    <a:lnTo>
                      <a:pt x="1582" y="11616"/>
                    </a:lnTo>
                    <a:lnTo>
                      <a:pt x="1748" y="11593"/>
                    </a:lnTo>
                    <a:lnTo>
                      <a:pt x="1893" y="11562"/>
                    </a:lnTo>
                    <a:lnTo>
                      <a:pt x="2036" y="11524"/>
                    </a:lnTo>
                    <a:lnTo>
                      <a:pt x="2162" y="11473"/>
                    </a:lnTo>
                    <a:lnTo>
                      <a:pt x="2277" y="11423"/>
                    </a:lnTo>
                    <a:lnTo>
                      <a:pt x="2367" y="11348"/>
                    </a:lnTo>
                    <a:lnTo>
                      <a:pt x="2442" y="11283"/>
                    </a:lnTo>
                    <a:lnTo>
                      <a:pt x="2492" y="11210"/>
                    </a:lnTo>
                    <a:lnTo>
                      <a:pt x="2577" y="11199"/>
                    </a:lnTo>
                    <a:lnTo>
                      <a:pt x="2630" y="11271"/>
                    </a:lnTo>
                    <a:lnTo>
                      <a:pt x="2700" y="11341"/>
                    </a:lnTo>
                    <a:lnTo>
                      <a:pt x="2793" y="11402"/>
                    </a:lnTo>
                    <a:lnTo>
                      <a:pt x="2900" y="11459"/>
                    </a:lnTo>
                    <a:lnTo>
                      <a:pt x="3026" y="11513"/>
                    </a:lnTo>
                    <a:lnTo>
                      <a:pt x="3167" y="11559"/>
                    </a:lnTo>
                    <a:lnTo>
                      <a:pt x="3311" y="11585"/>
                    </a:lnTo>
                    <a:lnTo>
                      <a:pt x="3471" y="11612"/>
                    </a:lnTo>
                    <a:lnTo>
                      <a:pt x="3629" y="11632"/>
                    </a:lnTo>
                    <a:lnTo>
                      <a:pt x="3794" y="11636"/>
                    </a:lnTo>
                    <a:lnTo>
                      <a:pt x="3966" y="11632"/>
                    </a:lnTo>
                    <a:lnTo>
                      <a:pt x="4128" y="11616"/>
                    </a:lnTo>
                    <a:lnTo>
                      <a:pt x="4290" y="11593"/>
                    </a:lnTo>
                    <a:lnTo>
                      <a:pt x="4439" y="11562"/>
                    </a:lnTo>
                    <a:lnTo>
                      <a:pt x="4580" y="11524"/>
                    </a:lnTo>
                    <a:lnTo>
                      <a:pt x="4700" y="11473"/>
                    </a:lnTo>
                    <a:lnTo>
                      <a:pt x="4819" y="11423"/>
                    </a:lnTo>
                    <a:lnTo>
                      <a:pt x="4911" y="11348"/>
                    </a:lnTo>
                    <a:lnTo>
                      <a:pt x="4991" y="11283"/>
                    </a:lnTo>
                    <a:lnTo>
                      <a:pt x="5042" y="11210"/>
                    </a:lnTo>
                    <a:lnTo>
                      <a:pt x="5122" y="11199"/>
                    </a:lnTo>
                    <a:lnTo>
                      <a:pt x="5176" y="11271"/>
                    </a:lnTo>
                    <a:lnTo>
                      <a:pt x="5238" y="11341"/>
                    </a:lnTo>
                    <a:lnTo>
                      <a:pt x="5335" y="11402"/>
                    </a:lnTo>
                    <a:lnTo>
                      <a:pt x="5446" y="11459"/>
                    </a:lnTo>
                    <a:lnTo>
                      <a:pt x="5575" y="11513"/>
                    </a:lnTo>
                    <a:lnTo>
                      <a:pt x="5714" y="11559"/>
                    </a:lnTo>
                    <a:lnTo>
                      <a:pt x="5854" y="11585"/>
                    </a:lnTo>
                    <a:lnTo>
                      <a:pt x="6013" y="11612"/>
                    </a:lnTo>
                    <a:lnTo>
                      <a:pt x="6171" y="11632"/>
                    </a:lnTo>
                    <a:lnTo>
                      <a:pt x="6347" y="11636"/>
                    </a:lnTo>
                    <a:lnTo>
                      <a:pt x="6516" y="11632"/>
                    </a:lnTo>
                    <a:lnTo>
                      <a:pt x="6680" y="11616"/>
                    </a:lnTo>
                    <a:lnTo>
                      <a:pt x="6839" y="11593"/>
                    </a:lnTo>
                    <a:lnTo>
                      <a:pt x="6993" y="11562"/>
                    </a:lnTo>
                    <a:lnTo>
                      <a:pt x="7128" y="11524"/>
                    </a:lnTo>
                    <a:lnTo>
                      <a:pt x="7250" y="11473"/>
                    </a:lnTo>
                    <a:lnTo>
                      <a:pt x="7365" y="11423"/>
                    </a:lnTo>
                    <a:lnTo>
                      <a:pt x="7457" y="11348"/>
                    </a:lnTo>
                    <a:lnTo>
                      <a:pt x="7530" y="11283"/>
                    </a:lnTo>
                    <a:lnTo>
                      <a:pt x="7587" y="11210"/>
                    </a:lnTo>
                    <a:lnTo>
                      <a:pt x="7621" y="11138"/>
                    </a:lnTo>
                    <a:lnTo>
                      <a:pt x="7634" y="11067"/>
                    </a:lnTo>
                    <a:lnTo>
                      <a:pt x="7634" y="11053"/>
                    </a:lnTo>
                    <a:lnTo>
                      <a:pt x="7652" y="10915"/>
                    </a:lnTo>
                    <a:lnTo>
                      <a:pt x="7652" y="1446"/>
                    </a:lnTo>
                    <a:lnTo>
                      <a:pt x="7473" y="1446"/>
                    </a:lnTo>
                    <a:lnTo>
                      <a:pt x="7473" y="4447"/>
                    </a:lnTo>
                    <a:lnTo>
                      <a:pt x="7473" y="4604"/>
                    </a:lnTo>
                    <a:close/>
                  </a:path>
                </a:pathLst>
              </a:custGeom>
              <a:solidFill>
                <a:srgbClr val="70230C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51" name="Text Box 56"/>
            <p:cNvSpPr txBox="1">
              <a:spLocks noChangeArrowheads="1"/>
            </p:cNvSpPr>
            <p:nvPr/>
          </p:nvSpPr>
          <p:spPr bwMode="auto">
            <a:xfrm>
              <a:off x="262" y="3419"/>
              <a:ext cx="146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>
                  <a:latin typeface="Benguiat Bk BT" pitchFamily="18" charset="0"/>
                </a:rPr>
                <a:t>Laporan Evaluasi </a:t>
              </a:r>
            </a:p>
            <a:p>
              <a:pPr algn="ctr" eaLnBrk="0" hangingPunct="0"/>
              <a:r>
                <a:rPr lang="en-US" sz="2400">
                  <a:latin typeface="Benguiat Bk BT" pitchFamily="18" charset="0"/>
                </a:rPr>
                <a:t>Diri</a:t>
              </a:r>
            </a:p>
          </p:txBody>
        </p:sp>
      </p:grpSp>
      <p:grpSp>
        <p:nvGrpSpPr>
          <p:cNvPr id="20" name="Group 57"/>
          <p:cNvGrpSpPr>
            <a:grpSpLocks/>
          </p:cNvGrpSpPr>
          <p:nvPr/>
        </p:nvGrpSpPr>
        <p:grpSpPr bwMode="auto">
          <a:xfrm>
            <a:off x="4876800" y="152400"/>
            <a:ext cx="4191000" cy="1752600"/>
            <a:chOff x="1824" y="96"/>
            <a:chExt cx="2640" cy="1680"/>
          </a:xfrm>
        </p:grpSpPr>
        <p:sp>
          <p:nvSpPr>
            <p:cNvPr id="87098" name="Rectangle 58"/>
            <p:cNvSpPr>
              <a:spLocks noChangeArrowheads="1"/>
            </p:cNvSpPr>
            <p:nvPr/>
          </p:nvSpPr>
          <p:spPr bwMode="auto">
            <a:xfrm>
              <a:off x="1824" y="96"/>
              <a:ext cx="2640" cy="1680"/>
            </a:xfrm>
            <a:prstGeom prst="rect">
              <a:avLst/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Rectangle 59"/>
            <p:cNvSpPr>
              <a:spLocks noChangeArrowheads="1"/>
            </p:cNvSpPr>
            <p:nvPr/>
          </p:nvSpPr>
          <p:spPr bwMode="auto">
            <a:xfrm>
              <a:off x="1872" y="144"/>
              <a:ext cx="2544" cy="1584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000000"/>
                </a:buClr>
                <a:buSzPct val="70000"/>
                <a:buFont typeface="Monotype Sorts" pitchFamily="2" charset="2"/>
                <a:buChar char="u"/>
              </a:pPr>
              <a:r>
                <a:rPr kumimoji="1" lang="en-US" sz="1600" b="1">
                  <a:solidFill>
                    <a:schemeClr val="bg1"/>
                  </a:solidFill>
                  <a:latin typeface="Times New Roman" pitchFamily="18" charset="0"/>
                </a:rPr>
                <a:t>Program 1</a:t>
              </a:r>
            </a:p>
            <a:p>
              <a:pPr marL="742950" lvl="1" indent="-28575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000000"/>
                </a:buClr>
                <a:buSzPct val="50000"/>
                <a:buFont typeface="Monotype Sorts" pitchFamily="2" charset="2"/>
                <a:buChar char="l"/>
              </a:pPr>
              <a:r>
                <a:rPr kumimoji="1" lang="en-US" sz="1600">
                  <a:solidFill>
                    <a:schemeClr val="bg1"/>
                  </a:solidFill>
                  <a:latin typeface="Times New Roman" pitchFamily="18" charset="0"/>
                </a:rPr>
                <a:t>Aktivitas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000000"/>
                </a:buClr>
                <a:buSzPct val="70000"/>
                <a:buFont typeface="Monotype Sorts" pitchFamily="2" charset="2"/>
                <a:buChar char="u"/>
              </a:pPr>
              <a:r>
                <a:rPr kumimoji="1" lang="en-US" sz="1600" b="1">
                  <a:solidFill>
                    <a:schemeClr val="bg1"/>
                  </a:solidFill>
                  <a:latin typeface="Times New Roman" pitchFamily="18" charset="0"/>
                </a:rPr>
                <a:t>Program 2</a:t>
              </a:r>
            </a:p>
            <a:p>
              <a:pPr marL="742950" lvl="1" indent="-28575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000000"/>
                </a:buClr>
                <a:buSzPct val="50000"/>
                <a:buFont typeface="Monotype Sorts" pitchFamily="2" charset="2"/>
                <a:buChar char="l"/>
              </a:pPr>
              <a:r>
                <a:rPr kumimoji="1" lang="en-US" sz="1600">
                  <a:solidFill>
                    <a:schemeClr val="bg1"/>
                  </a:solidFill>
                  <a:latin typeface="Times New Roman" pitchFamily="18" charset="0"/>
                </a:rPr>
                <a:t>Aktivitas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000000"/>
                </a:buClr>
                <a:buSzPct val="70000"/>
                <a:buFont typeface="Monotype Sorts" pitchFamily="2" charset="2"/>
                <a:buChar char="u"/>
              </a:pPr>
              <a:r>
                <a:rPr kumimoji="1" lang="en-US" sz="1600" b="1">
                  <a:solidFill>
                    <a:schemeClr val="bg1"/>
                  </a:solidFill>
                  <a:latin typeface="Times New Roman" pitchFamily="18" charset="0"/>
                </a:rPr>
                <a:t>Program n</a:t>
              </a:r>
            </a:p>
            <a:p>
              <a:pPr marL="742950" lvl="1" indent="-285750" eaLnBrk="0" hangingPunct="0">
                <a:lnSpc>
                  <a:spcPct val="90000"/>
                </a:lnSpc>
                <a:spcBef>
                  <a:spcPct val="20000"/>
                </a:spcBef>
                <a:buClr>
                  <a:srgbClr val="000000"/>
                </a:buClr>
                <a:buSzPct val="70000"/>
                <a:buFont typeface="Monotype Sorts" pitchFamily="2" charset="2"/>
                <a:buChar char="u"/>
              </a:pPr>
              <a:r>
                <a:rPr kumimoji="1" lang="en-US" sz="1600" b="1">
                  <a:solidFill>
                    <a:schemeClr val="bg1"/>
                  </a:solidFill>
                  <a:latin typeface="Times New Roman" pitchFamily="18" charset="0"/>
                </a:rPr>
                <a:t>Aktivitas</a:t>
              </a:r>
            </a:p>
          </p:txBody>
        </p:sp>
      </p:grpSp>
      <p:grpSp>
        <p:nvGrpSpPr>
          <p:cNvPr id="21" name="Group 60"/>
          <p:cNvGrpSpPr>
            <a:grpSpLocks/>
          </p:cNvGrpSpPr>
          <p:nvPr/>
        </p:nvGrpSpPr>
        <p:grpSpPr bwMode="auto">
          <a:xfrm>
            <a:off x="5638800" y="1981200"/>
            <a:ext cx="990600" cy="762000"/>
            <a:chOff x="3744" y="1824"/>
            <a:chExt cx="624" cy="480"/>
          </a:xfrm>
        </p:grpSpPr>
        <p:sp>
          <p:nvSpPr>
            <p:cNvPr id="1041" name="Freeform 61"/>
            <p:cNvSpPr>
              <a:spLocks/>
            </p:cNvSpPr>
            <p:nvPr/>
          </p:nvSpPr>
          <p:spPr bwMode="auto">
            <a:xfrm flipV="1">
              <a:off x="3744" y="1987"/>
              <a:ext cx="362" cy="315"/>
            </a:xfrm>
            <a:custGeom>
              <a:avLst/>
              <a:gdLst>
                <a:gd name="T0" fmla="*/ 0 w 952"/>
                <a:gd name="T1" fmla="*/ 0 h 607"/>
                <a:gd name="T2" fmla="*/ 0 w 952"/>
                <a:gd name="T3" fmla="*/ 45 h 607"/>
                <a:gd name="T4" fmla="*/ 69 w 952"/>
                <a:gd name="T5" fmla="*/ 57 h 607"/>
                <a:gd name="T6" fmla="*/ 132 w 952"/>
                <a:gd name="T7" fmla="*/ 72 h 607"/>
                <a:gd name="T8" fmla="*/ 189 w 952"/>
                <a:gd name="T9" fmla="*/ 90 h 607"/>
                <a:gd name="T10" fmla="*/ 248 w 952"/>
                <a:gd name="T11" fmla="*/ 108 h 607"/>
                <a:gd name="T12" fmla="*/ 298 w 952"/>
                <a:gd name="T13" fmla="*/ 126 h 607"/>
                <a:gd name="T14" fmla="*/ 340 w 952"/>
                <a:gd name="T15" fmla="*/ 144 h 607"/>
                <a:gd name="T16" fmla="*/ 379 w 952"/>
                <a:gd name="T17" fmla="*/ 160 h 607"/>
                <a:gd name="T18" fmla="*/ 424 w 952"/>
                <a:gd name="T19" fmla="*/ 181 h 607"/>
                <a:gd name="T20" fmla="*/ 463 w 952"/>
                <a:gd name="T21" fmla="*/ 205 h 607"/>
                <a:gd name="T22" fmla="*/ 508 w 952"/>
                <a:gd name="T23" fmla="*/ 235 h 607"/>
                <a:gd name="T24" fmla="*/ 544 w 952"/>
                <a:gd name="T25" fmla="*/ 262 h 607"/>
                <a:gd name="T26" fmla="*/ 580 w 952"/>
                <a:gd name="T27" fmla="*/ 289 h 607"/>
                <a:gd name="T28" fmla="*/ 613 w 952"/>
                <a:gd name="T29" fmla="*/ 319 h 607"/>
                <a:gd name="T30" fmla="*/ 655 w 952"/>
                <a:gd name="T31" fmla="*/ 355 h 607"/>
                <a:gd name="T32" fmla="*/ 700 w 952"/>
                <a:gd name="T33" fmla="*/ 397 h 607"/>
                <a:gd name="T34" fmla="*/ 726 w 952"/>
                <a:gd name="T35" fmla="*/ 427 h 607"/>
                <a:gd name="T36" fmla="*/ 753 w 952"/>
                <a:gd name="T37" fmla="*/ 459 h 607"/>
                <a:gd name="T38" fmla="*/ 780 w 952"/>
                <a:gd name="T39" fmla="*/ 490 h 607"/>
                <a:gd name="T40" fmla="*/ 804 w 952"/>
                <a:gd name="T41" fmla="*/ 520 h 607"/>
                <a:gd name="T42" fmla="*/ 834 w 952"/>
                <a:gd name="T43" fmla="*/ 568 h 607"/>
                <a:gd name="T44" fmla="*/ 852 w 952"/>
                <a:gd name="T45" fmla="*/ 607 h 607"/>
                <a:gd name="T46" fmla="*/ 952 w 952"/>
                <a:gd name="T47" fmla="*/ 595 h 607"/>
                <a:gd name="T48" fmla="*/ 919 w 952"/>
                <a:gd name="T49" fmla="*/ 529 h 607"/>
                <a:gd name="T50" fmla="*/ 870 w 952"/>
                <a:gd name="T51" fmla="*/ 459 h 607"/>
                <a:gd name="T52" fmla="*/ 819 w 952"/>
                <a:gd name="T53" fmla="*/ 400 h 607"/>
                <a:gd name="T54" fmla="*/ 753 w 952"/>
                <a:gd name="T55" fmla="*/ 337 h 607"/>
                <a:gd name="T56" fmla="*/ 664 w 952"/>
                <a:gd name="T57" fmla="*/ 247 h 607"/>
                <a:gd name="T58" fmla="*/ 565 w 952"/>
                <a:gd name="T59" fmla="*/ 172 h 607"/>
                <a:gd name="T60" fmla="*/ 460 w 952"/>
                <a:gd name="T61" fmla="*/ 108 h 607"/>
                <a:gd name="T62" fmla="*/ 367 w 952"/>
                <a:gd name="T63" fmla="*/ 69 h 607"/>
                <a:gd name="T64" fmla="*/ 251 w 952"/>
                <a:gd name="T65" fmla="*/ 30 h 607"/>
                <a:gd name="T66" fmla="*/ 156 w 952"/>
                <a:gd name="T67" fmla="*/ 15 h 607"/>
                <a:gd name="T68" fmla="*/ 0 w 952"/>
                <a:gd name="T69" fmla="*/ 0 h 6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52"/>
                <a:gd name="T106" fmla="*/ 0 h 607"/>
                <a:gd name="T107" fmla="*/ 952 w 952"/>
                <a:gd name="T108" fmla="*/ 607 h 60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52" h="607">
                  <a:moveTo>
                    <a:pt x="0" y="0"/>
                  </a:moveTo>
                  <a:lnTo>
                    <a:pt x="0" y="45"/>
                  </a:lnTo>
                  <a:lnTo>
                    <a:pt x="69" y="57"/>
                  </a:lnTo>
                  <a:lnTo>
                    <a:pt x="132" y="72"/>
                  </a:lnTo>
                  <a:lnTo>
                    <a:pt x="189" y="90"/>
                  </a:lnTo>
                  <a:lnTo>
                    <a:pt x="248" y="108"/>
                  </a:lnTo>
                  <a:lnTo>
                    <a:pt x="298" y="126"/>
                  </a:lnTo>
                  <a:lnTo>
                    <a:pt x="340" y="144"/>
                  </a:lnTo>
                  <a:lnTo>
                    <a:pt x="379" y="160"/>
                  </a:lnTo>
                  <a:lnTo>
                    <a:pt x="424" y="181"/>
                  </a:lnTo>
                  <a:lnTo>
                    <a:pt x="463" y="205"/>
                  </a:lnTo>
                  <a:lnTo>
                    <a:pt x="508" y="235"/>
                  </a:lnTo>
                  <a:lnTo>
                    <a:pt x="544" y="262"/>
                  </a:lnTo>
                  <a:lnTo>
                    <a:pt x="580" y="289"/>
                  </a:lnTo>
                  <a:lnTo>
                    <a:pt x="613" y="319"/>
                  </a:lnTo>
                  <a:lnTo>
                    <a:pt x="655" y="355"/>
                  </a:lnTo>
                  <a:lnTo>
                    <a:pt x="700" y="397"/>
                  </a:lnTo>
                  <a:lnTo>
                    <a:pt x="726" y="427"/>
                  </a:lnTo>
                  <a:lnTo>
                    <a:pt x="753" y="459"/>
                  </a:lnTo>
                  <a:lnTo>
                    <a:pt x="780" y="490"/>
                  </a:lnTo>
                  <a:lnTo>
                    <a:pt x="804" y="520"/>
                  </a:lnTo>
                  <a:lnTo>
                    <a:pt x="834" y="568"/>
                  </a:lnTo>
                  <a:lnTo>
                    <a:pt x="852" y="607"/>
                  </a:lnTo>
                  <a:lnTo>
                    <a:pt x="952" y="595"/>
                  </a:lnTo>
                  <a:lnTo>
                    <a:pt x="919" y="529"/>
                  </a:lnTo>
                  <a:lnTo>
                    <a:pt x="870" y="459"/>
                  </a:lnTo>
                  <a:lnTo>
                    <a:pt x="819" y="400"/>
                  </a:lnTo>
                  <a:lnTo>
                    <a:pt x="753" y="337"/>
                  </a:lnTo>
                  <a:lnTo>
                    <a:pt x="664" y="247"/>
                  </a:lnTo>
                  <a:lnTo>
                    <a:pt x="565" y="172"/>
                  </a:lnTo>
                  <a:lnTo>
                    <a:pt x="460" y="108"/>
                  </a:lnTo>
                  <a:lnTo>
                    <a:pt x="367" y="69"/>
                  </a:lnTo>
                  <a:lnTo>
                    <a:pt x="251" y="30"/>
                  </a:lnTo>
                  <a:lnTo>
                    <a:pt x="156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62"/>
            <p:cNvSpPr>
              <a:spLocks/>
            </p:cNvSpPr>
            <p:nvPr/>
          </p:nvSpPr>
          <p:spPr bwMode="auto">
            <a:xfrm flipV="1">
              <a:off x="4181" y="1824"/>
              <a:ext cx="187" cy="225"/>
            </a:xfrm>
            <a:custGeom>
              <a:avLst/>
              <a:gdLst>
                <a:gd name="T0" fmla="*/ 0 w 493"/>
                <a:gd name="T1" fmla="*/ 335 h 434"/>
                <a:gd name="T2" fmla="*/ 0 w 493"/>
                <a:gd name="T3" fmla="*/ 434 h 434"/>
                <a:gd name="T4" fmla="*/ 20 w 493"/>
                <a:gd name="T5" fmla="*/ 409 h 434"/>
                <a:gd name="T6" fmla="*/ 42 w 493"/>
                <a:gd name="T7" fmla="*/ 383 h 434"/>
                <a:gd name="T8" fmla="*/ 71 w 493"/>
                <a:gd name="T9" fmla="*/ 356 h 434"/>
                <a:gd name="T10" fmla="*/ 107 w 493"/>
                <a:gd name="T11" fmla="*/ 325 h 434"/>
                <a:gd name="T12" fmla="*/ 142 w 493"/>
                <a:gd name="T13" fmla="*/ 291 h 434"/>
                <a:gd name="T14" fmla="*/ 178 w 493"/>
                <a:gd name="T15" fmla="*/ 259 h 434"/>
                <a:gd name="T16" fmla="*/ 211 w 493"/>
                <a:gd name="T17" fmla="*/ 232 h 434"/>
                <a:gd name="T18" fmla="*/ 241 w 493"/>
                <a:gd name="T19" fmla="*/ 208 h 434"/>
                <a:gd name="T20" fmla="*/ 274 w 493"/>
                <a:gd name="T21" fmla="*/ 186 h 434"/>
                <a:gd name="T22" fmla="*/ 308 w 493"/>
                <a:gd name="T23" fmla="*/ 164 h 434"/>
                <a:gd name="T24" fmla="*/ 348 w 493"/>
                <a:gd name="T25" fmla="*/ 141 h 434"/>
                <a:gd name="T26" fmla="*/ 385 w 493"/>
                <a:gd name="T27" fmla="*/ 123 h 434"/>
                <a:gd name="T28" fmla="*/ 423 w 493"/>
                <a:gd name="T29" fmla="*/ 107 h 434"/>
                <a:gd name="T30" fmla="*/ 463 w 493"/>
                <a:gd name="T31" fmla="*/ 90 h 434"/>
                <a:gd name="T32" fmla="*/ 493 w 493"/>
                <a:gd name="T33" fmla="*/ 76 h 434"/>
                <a:gd name="T34" fmla="*/ 493 w 493"/>
                <a:gd name="T35" fmla="*/ 0 h 434"/>
                <a:gd name="T36" fmla="*/ 439 w 493"/>
                <a:gd name="T37" fmla="*/ 15 h 434"/>
                <a:gd name="T38" fmla="*/ 360 w 493"/>
                <a:gd name="T39" fmla="*/ 49 h 434"/>
                <a:gd name="T40" fmla="*/ 259 w 493"/>
                <a:gd name="T41" fmla="*/ 92 h 434"/>
                <a:gd name="T42" fmla="*/ 185 w 493"/>
                <a:gd name="T43" fmla="*/ 138 h 434"/>
                <a:gd name="T44" fmla="*/ 117 w 493"/>
                <a:gd name="T45" fmla="*/ 204 h 434"/>
                <a:gd name="T46" fmla="*/ 50 w 493"/>
                <a:gd name="T47" fmla="*/ 259 h 434"/>
                <a:gd name="T48" fmla="*/ 0 w 493"/>
                <a:gd name="T49" fmla="*/ 312 h 434"/>
                <a:gd name="T50" fmla="*/ 0 w 493"/>
                <a:gd name="T51" fmla="*/ 433 h 434"/>
                <a:gd name="T52" fmla="*/ 0 w 493"/>
                <a:gd name="T53" fmla="*/ 431 h 434"/>
                <a:gd name="T54" fmla="*/ 0 w 493"/>
                <a:gd name="T55" fmla="*/ 335 h 43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93"/>
                <a:gd name="T85" fmla="*/ 0 h 434"/>
                <a:gd name="T86" fmla="*/ 493 w 493"/>
                <a:gd name="T87" fmla="*/ 434 h 43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93" h="434">
                  <a:moveTo>
                    <a:pt x="0" y="335"/>
                  </a:moveTo>
                  <a:lnTo>
                    <a:pt x="0" y="434"/>
                  </a:lnTo>
                  <a:lnTo>
                    <a:pt x="20" y="409"/>
                  </a:lnTo>
                  <a:lnTo>
                    <a:pt x="42" y="383"/>
                  </a:lnTo>
                  <a:lnTo>
                    <a:pt x="71" y="356"/>
                  </a:lnTo>
                  <a:lnTo>
                    <a:pt x="107" y="325"/>
                  </a:lnTo>
                  <a:lnTo>
                    <a:pt x="142" y="291"/>
                  </a:lnTo>
                  <a:lnTo>
                    <a:pt x="178" y="259"/>
                  </a:lnTo>
                  <a:lnTo>
                    <a:pt x="211" y="232"/>
                  </a:lnTo>
                  <a:lnTo>
                    <a:pt x="241" y="208"/>
                  </a:lnTo>
                  <a:lnTo>
                    <a:pt x="274" y="186"/>
                  </a:lnTo>
                  <a:lnTo>
                    <a:pt x="308" y="164"/>
                  </a:lnTo>
                  <a:lnTo>
                    <a:pt x="348" y="141"/>
                  </a:lnTo>
                  <a:lnTo>
                    <a:pt x="385" y="123"/>
                  </a:lnTo>
                  <a:lnTo>
                    <a:pt x="423" y="107"/>
                  </a:lnTo>
                  <a:lnTo>
                    <a:pt x="463" y="90"/>
                  </a:lnTo>
                  <a:lnTo>
                    <a:pt x="493" y="76"/>
                  </a:lnTo>
                  <a:lnTo>
                    <a:pt x="493" y="0"/>
                  </a:lnTo>
                  <a:lnTo>
                    <a:pt x="439" y="15"/>
                  </a:lnTo>
                  <a:lnTo>
                    <a:pt x="360" y="49"/>
                  </a:lnTo>
                  <a:lnTo>
                    <a:pt x="259" y="92"/>
                  </a:lnTo>
                  <a:lnTo>
                    <a:pt x="185" y="138"/>
                  </a:lnTo>
                  <a:lnTo>
                    <a:pt x="117" y="204"/>
                  </a:lnTo>
                  <a:lnTo>
                    <a:pt x="50" y="259"/>
                  </a:lnTo>
                  <a:lnTo>
                    <a:pt x="0" y="312"/>
                  </a:lnTo>
                  <a:lnTo>
                    <a:pt x="0" y="433"/>
                  </a:lnTo>
                  <a:lnTo>
                    <a:pt x="0" y="431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63"/>
            <p:cNvSpPr>
              <a:spLocks/>
            </p:cNvSpPr>
            <p:nvPr/>
          </p:nvSpPr>
          <p:spPr bwMode="auto">
            <a:xfrm flipV="1">
              <a:off x="3957" y="1825"/>
              <a:ext cx="223" cy="140"/>
            </a:xfrm>
            <a:custGeom>
              <a:avLst/>
              <a:gdLst>
                <a:gd name="T0" fmla="*/ 0 w 589"/>
                <a:gd name="T1" fmla="*/ 0 h 270"/>
                <a:gd name="T2" fmla="*/ 0 w 589"/>
                <a:gd name="T3" fmla="*/ 83 h 270"/>
                <a:gd name="T4" fmla="*/ 38 w 589"/>
                <a:gd name="T5" fmla="*/ 90 h 270"/>
                <a:gd name="T6" fmla="*/ 77 w 589"/>
                <a:gd name="T7" fmla="*/ 97 h 270"/>
                <a:gd name="T8" fmla="*/ 114 w 589"/>
                <a:gd name="T9" fmla="*/ 106 h 270"/>
                <a:gd name="T10" fmla="*/ 152 w 589"/>
                <a:gd name="T11" fmla="*/ 115 h 270"/>
                <a:gd name="T12" fmla="*/ 196 w 589"/>
                <a:gd name="T13" fmla="*/ 126 h 270"/>
                <a:gd name="T14" fmla="*/ 244 w 589"/>
                <a:gd name="T15" fmla="*/ 138 h 270"/>
                <a:gd name="T16" fmla="*/ 304 w 589"/>
                <a:gd name="T17" fmla="*/ 156 h 270"/>
                <a:gd name="T18" fmla="*/ 362 w 589"/>
                <a:gd name="T19" fmla="*/ 172 h 270"/>
                <a:gd name="T20" fmla="*/ 400 w 589"/>
                <a:gd name="T21" fmla="*/ 185 h 270"/>
                <a:gd name="T22" fmla="*/ 445 w 589"/>
                <a:gd name="T23" fmla="*/ 203 h 270"/>
                <a:gd name="T24" fmla="*/ 494 w 589"/>
                <a:gd name="T25" fmla="*/ 223 h 270"/>
                <a:gd name="T26" fmla="*/ 538 w 589"/>
                <a:gd name="T27" fmla="*/ 243 h 270"/>
                <a:gd name="T28" fmla="*/ 570 w 589"/>
                <a:gd name="T29" fmla="*/ 259 h 270"/>
                <a:gd name="T30" fmla="*/ 589 w 589"/>
                <a:gd name="T31" fmla="*/ 270 h 270"/>
                <a:gd name="T32" fmla="*/ 589 w 589"/>
                <a:gd name="T33" fmla="*/ 167 h 270"/>
                <a:gd name="T34" fmla="*/ 552 w 589"/>
                <a:gd name="T35" fmla="*/ 141 h 270"/>
                <a:gd name="T36" fmla="*/ 478 w 589"/>
                <a:gd name="T37" fmla="*/ 105 h 270"/>
                <a:gd name="T38" fmla="*/ 392 w 589"/>
                <a:gd name="T39" fmla="*/ 69 h 270"/>
                <a:gd name="T40" fmla="*/ 315 w 589"/>
                <a:gd name="T41" fmla="*/ 49 h 270"/>
                <a:gd name="T42" fmla="*/ 226 w 589"/>
                <a:gd name="T43" fmla="*/ 24 h 270"/>
                <a:gd name="T44" fmla="*/ 137 w 589"/>
                <a:gd name="T45" fmla="*/ 7 h 270"/>
                <a:gd name="T46" fmla="*/ 74 w 589"/>
                <a:gd name="T47" fmla="*/ 1 h 270"/>
                <a:gd name="T48" fmla="*/ 0 w 589"/>
                <a:gd name="T49" fmla="*/ 0 h 2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9"/>
                <a:gd name="T76" fmla="*/ 0 h 270"/>
                <a:gd name="T77" fmla="*/ 589 w 589"/>
                <a:gd name="T78" fmla="*/ 270 h 2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9" h="270">
                  <a:moveTo>
                    <a:pt x="0" y="0"/>
                  </a:moveTo>
                  <a:lnTo>
                    <a:pt x="0" y="83"/>
                  </a:lnTo>
                  <a:lnTo>
                    <a:pt x="38" y="90"/>
                  </a:lnTo>
                  <a:lnTo>
                    <a:pt x="77" y="97"/>
                  </a:lnTo>
                  <a:lnTo>
                    <a:pt x="114" y="106"/>
                  </a:lnTo>
                  <a:lnTo>
                    <a:pt x="152" y="115"/>
                  </a:lnTo>
                  <a:lnTo>
                    <a:pt x="196" y="126"/>
                  </a:lnTo>
                  <a:lnTo>
                    <a:pt x="244" y="138"/>
                  </a:lnTo>
                  <a:lnTo>
                    <a:pt x="304" y="156"/>
                  </a:lnTo>
                  <a:lnTo>
                    <a:pt x="362" y="172"/>
                  </a:lnTo>
                  <a:lnTo>
                    <a:pt x="400" y="185"/>
                  </a:lnTo>
                  <a:lnTo>
                    <a:pt x="445" y="203"/>
                  </a:lnTo>
                  <a:lnTo>
                    <a:pt x="494" y="223"/>
                  </a:lnTo>
                  <a:lnTo>
                    <a:pt x="538" y="243"/>
                  </a:lnTo>
                  <a:lnTo>
                    <a:pt x="570" y="259"/>
                  </a:lnTo>
                  <a:lnTo>
                    <a:pt x="589" y="270"/>
                  </a:lnTo>
                  <a:lnTo>
                    <a:pt x="589" y="167"/>
                  </a:lnTo>
                  <a:lnTo>
                    <a:pt x="552" y="141"/>
                  </a:lnTo>
                  <a:lnTo>
                    <a:pt x="478" y="105"/>
                  </a:lnTo>
                  <a:lnTo>
                    <a:pt x="392" y="69"/>
                  </a:lnTo>
                  <a:lnTo>
                    <a:pt x="315" y="49"/>
                  </a:lnTo>
                  <a:lnTo>
                    <a:pt x="226" y="24"/>
                  </a:lnTo>
                  <a:lnTo>
                    <a:pt x="137" y="7"/>
                  </a:lnTo>
                  <a:lnTo>
                    <a:pt x="74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64"/>
            <p:cNvSpPr>
              <a:spLocks/>
            </p:cNvSpPr>
            <p:nvPr/>
          </p:nvSpPr>
          <p:spPr bwMode="auto">
            <a:xfrm flipV="1">
              <a:off x="3744" y="1876"/>
              <a:ext cx="624" cy="428"/>
            </a:xfrm>
            <a:custGeom>
              <a:avLst/>
              <a:gdLst>
                <a:gd name="T0" fmla="*/ 90 w 1645"/>
                <a:gd name="T1" fmla="*/ 0 h 823"/>
                <a:gd name="T2" fmla="*/ 189 w 1645"/>
                <a:gd name="T3" fmla="*/ 0 h 823"/>
                <a:gd name="T4" fmla="*/ 291 w 1645"/>
                <a:gd name="T5" fmla="*/ 6 h 823"/>
                <a:gd name="T6" fmla="*/ 386 w 1645"/>
                <a:gd name="T7" fmla="*/ 21 h 823"/>
                <a:gd name="T8" fmla="*/ 496 w 1645"/>
                <a:gd name="T9" fmla="*/ 45 h 823"/>
                <a:gd name="T10" fmla="*/ 601 w 1645"/>
                <a:gd name="T11" fmla="*/ 78 h 823"/>
                <a:gd name="T12" fmla="*/ 712 w 1645"/>
                <a:gd name="T13" fmla="*/ 123 h 823"/>
                <a:gd name="T14" fmla="*/ 811 w 1645"/>
                <a:gd name="T15" fmla="*/ 170 h 823"/>
                <a:gd name="T16" fmla="*/ 905 w 1645"/>
                <a:gd name="T17" fmla="*/ 217 h 823"/>
                <a:gd name="T18" fmla="*/ 1001 w 1645"/>
                <a:gd name="T19" fmla="*/ 271 h 823"/>
                <a:gd name="T20" fmla="*/ 1091 w 1645"/>
                <a:gd name="T21" fmla="*/ 331 h 823"/>
                <a:gd name="T22" fmla="*/ 1178 w 1645"/>
                <a:gd name="T23" fmla="*/ 400 h 823"/>
                <a:gd name="T24" fmla="*/ 1249 w 1645"/>
                <a:gd name="T25" fmla="*/ 469 h 823"/>
                <a:gd name="T26" fmla="*/ 1297 w 1645"/>
                <a:gd name="T27" fmla="*/ 533 h 823"/>
                <a:gd name="T28" fmla="*/ 1596 w 1645"/>
                <a:gd name="T29" fmla="*/ 512 h 823"/>
                <a:gd name="T30" fmla="*/ 1494 w 1645"/>
                <a:gd name="T31" fmla="*/ 557 h 823"/>
                <a:gd name="T32" fmla="*/ 1423 w 1645"/>
                <a:gd name="T33" fmla="*/ 593 h 823"/>
                <a:gd name="T34" fmla="*/ 1364 w 1645"/>
                <a:gd name="T35" fmla="*/ 630 h 823"/>
                <a:gd name="T36" fmla="*/ 1307 w 1645"/>
                <a:gd name="T37" fmla="*/ 676 h 823"/>
                <a:gd name="T38" fmla="*/ 1240 w 1645"/>
                <a:gd name="T39" fmla="*/ 736 h 823"/>
                <a:gd name="T40" fmla="*/ 1178 w 1645"/>
                <a:gd name="T41" fmla="*/ 796 h 823"/>
                <a:gd name="T42" fmla="*/ 1124 w 1645"/>
                <a:gd name="T43" fmla="*/ 811 h 823"/>
                <a:gd name="T44" fmla="*/ 1068 w 1645"/>
                <a:gd name="T45" fmla="*/ 783 h 823"/>
                <a:gd name="T46" fmla="*/ 999 w 1645"/>
                <a:gd name="T47" fmla="*/ 755 h 823"/>
                <a:gd name="T48" fmla="*/ 936 w 1645"/>
                <a:gd name="T49" fmla="*/ 735 h 823"/>
                <a:gd name="T50" fmla="*/ 864 w 1645"/>
                <a:gd name="T51" fmla="*/ 715 h 823"/>
                <a:gd name="T52" fmla="*/ 791 w 1645"/>
                <a:gd name="T53" fmla="*/ 696 h 823"/>
                <a:gd name="T54" fmla="*/ 720 w 1645"/>
                <a:gd name="T55" fmla="*/ 681 h 823"/>
                <a:gd name="T56" fmla="*/ 652 w 1645"/>
                <a:gd name="T57" fmla="*/ 666 h 823"/>
                <a:gd name="T58" fmla="*/ 560 w 1645"/>
                <a:gd name="T59" fmla="*/ 652 h 823"/>
                <a:gd name="T60" fmla="*/ 896 w 1645"/>
                <a:gd name="T61" fmla="*/ 542 h 823"/>
                <a:gd name="T62" fmla="*/ 817 w 1645"/>
                <a:gd name="T63" fmla="*/ 439 h 823"/>
                <a:gd name="T64" fmla="*/ 757 w 1645"/>
                <a:gd name="T65" fmla="*/ 379 h 823"/>
                <a:gd name="T66" fmla="*/ 670 w 1645"/>
                <a:gd name="T67" fmla="*/ 298 h 823"/>
                <a:gd name="T68" fmla="*/ 595 w 1645"/>
                <a:gd name="T69" fmla="*/ 235 h 823"/>
                <a:gd name="T70" fmla="*/ 535 w 1645"/>
                <a:gd name="T71" fmla="*/ 188 h 823"/>
                <a:gd name="T72" fmla="*/ 460 w 1645"/>
                <a:gd name="T73" fmla="*/ 141 h 823"/>
                <a:gd name="T74" fmla="*/ 383 w 1645"/>
                <a:gd name="T75" fmla="*/ 102 h 823"/>
                <a:gd name="T76" fmla="*/ 291 w 1645"/>
                <a:gd name="T77" fmla="*/ 69 h 823"/>
                <a:gd name="T78" fmla="*/ 192 w 1645"/>
                <a:gd name="T79" fmla="*/ 45 h 823"/>
                <a:gd name="T80" fmla="*/ 87 w 1645"/>
                <a:gd name="T81" fmla="*/ 24 h 82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45"/>
                <a:gd name="T124" fmla="*/ 0 h 823"/>
                <a:gd name="T125" fmla="*/ 1645 w 1645"/>
                <a:gd name="T126" fmla="*/ 823 h 82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45" h="823">
                  <a:moveTo>
                    <a:pt x="0" y="6"/>
                  </a:moveTo>
                  <a:lnTo>
                    <a:pt x="90" y="0"/>
                  </a:lnTo>
                  <a:lnTo>
                    <a:pt x="135" y="0"/>
                  </a:lnTo>
                  <a:lnTo>
                    <a:pt x="189" y="0"/>
                  </a:lnTo>
                  <a:lnTo>
                    <a:pt x="240" y="3"/>
                  </a:lnTo>
                  <a:lnTo>
                    <a:pt x="291" y="6"/>
                  </a:lnTo>
                  <a:lnTo>
                    <a:pt x="341" y="12"/>
                  </a:lnTo>
                  <a:lnTo>
                    <a:pt x="386" y="21"/>
                  </a:lnTo>
                  <a:lnTo>
                    <a:pt x="436" y="30"/>
                  </a:lnTo>
                  <a:lnTo>
                    <a:pt x="496" y="45"/>
                  </a:lnTo>
                  <a:lnTo>
                    <a:pt x="550" y="63"/>
                  </a:lnTo>
                  <a:lnTo>
                    <a:pt x="601" y="78"/>
                  </a:lnTo>
                  <a:lnTo>
                    <a:pt x="658" y="99"/>
                  </a:lnTo>
                  <a:lnTo>
                    <a:pt x="712" y="123"/>
                  </a:lnTo>
                  <a:lnTo>
                    <a:pt x="766" y="147"/>
                  </a:lnTo>
                  <a:lnTo>
                    <a:pt x="811" y="170"/>
                  </a:lnTo>
                  <a:lnTo>
                    <a:pt x="862" y="194"/>
                  </a:lnTo>
                  <a:lnTo>
                    <a:pt x="905" y="217"/>
                  </a:lnTo>
                  <a:lnTo>
                    <a:pt x="953" y="244"/>
                  </a:lnTo>
                  <a:lnTo>
                    <a:pt x="1001" y="271"/>
                  </a:lnTo>
                  <a:lnTo>
                    <a:pt x="1049" y="304"/>
                  </a:lnTo>
                  <a:lnTo>
                    <a:pt x="1091" y="331"/>
                  </a:lnTo>
                  <a:lnTo>
                    <a:pt x="1136" y="367"/>
                  </a:lnTo>
                  <a:lnTo>
                    <a:pt x="1178" y="400"/>
                  </a:lnTo>
                  <a:lnTo>
                    <a:pt x="1217" y="433"/>
                  </a:lnTo>
                  <a:lnTo>
                    <a:pt x="1249" y="469"/>
                  </a:lnTo>
                  <a:lnTo>
                    <a:pt x="1276" y="500"/>
                  </a:lnTo>
                  <a:lnTo>
                    <a:pt x="1297" y="533"/>
                  </a:lnTo>
                  <a:lnTo>
                    <a:pt x="1645" y="489"/>
                  </a:lnTo>
                  <a:lnTo>
                    <a:pt x="1596" y="512"/>
                  </a:lnTo>
                  <a:lnTo>
                    <a:pt x="1539" y="536"/>
                  </a:lnTo>
                  <a:lnTo>
                    <a:pt x="1494" y="557"/>
                  </a:lnTo>
                  <a:lnTo>
                    <a:pt x="1460" y="573"/>
                  </a:lnTo>
                  <a:lnTo>
                    <a:pt x="1423" y="593"/>
                  </a:lnTo>
                  <a:lnTo>
                    <a:pt x="1393" y="611"/>
                  </a:lnTo>
                  <a:lnTo>
                    <a:pt x="1364" y="630"/>
                  </a:lnTo>
                  <a:lnTo>
                    <a:pt x="1335" y="653"/>
                  </a:lnTo>
                  <a:lnTo>
                    <a:pt x="1307" y="676"/>
                  </a:lnTo>
                  <a:lnTo>
                    <a:pt x="1273" y="705"/>
                  </a:lnTo>
                  <a:lnTo>
                    <a:pt x="1240" y="736"/>
                  </a:lnTo>
                  <a:lnTo>
                    <a:pt x="1211" y="762"/>
                  </a:lnTo>
                  <a:lnTo>
                    <a:pt x="1178" y="796"/>
                  </a:lnTo>
                  <a:lnTo>
                    <a:pt x="1151" y="823"/>
                  </a:lnTo>
                  <a:lnTo>
                    <a:pt x="1124" y="811"/>
                  </a:lnTo>
                  <a:lnTo>
                    <a:pt x="1097" y="796"/>
                  </a:lnTo>
                  <a:lnTo>
                    <a:pt x="1068" y="783"/>
                  </a:lnTo>
                  <a:lnTo>
                    <a:pt x="1034" y="769"/>
                  </a:lnTo>
                  <a:lnTo>
                    <a:pt x="999" y="755"/>
                  </a:lnTo>
                  <a:lnTo>
                    <a:pt x="967" y="744"/>
                  </a:lnTo>
                  <a:lnTo>
                    <a:pt x="936" y="735"/>
                  </a:lnTo>
                  <a:lnTo>
                    <a:pt x="901" y="724"/>
                  </a:lnTo>
                  <a:lnTo>
                    <a:pt x="864" y="715"/>
                  </a:lnTo>
                  <a:lnTo>
                    <a:pt x="826" y="705"/>
                  </a:lnTo>
                  <a:lnTo>
                    <a:pt x="791" y="696"/>
                  </a:lnTo>
                  <a:lnTo>
                    <a:pt x="757" y="687"/>
                  </a:lnTo>
                  <a:lnTo>
                    <a:pt x="720" y="681"/>
                  </a:lnTo>
                  <a:lnTo>
                    <a:pt x="685" y="673"/>
                  </a:lnTo>
                  <a:lnTo>
                    <a:pt x="652" y="666"/>
                  </a:lnTo>
                  <a:lnTo>
                    <a:pt x="613" y="658"/>
                  </a:lnTo>
                  <a:lnTo>
                    <a:pt x="560" y="652"/>
                  </a:lnTo>
                  <a:lnTo>
                    <a:pt x="920" y="590"/>
                  </a:lnTo>
                  <a:lnTo>
                    <a:pt x="896" y="542"/>
                  </a:lnTo>
                  <a:lnTo>
                    <a:pt x="868" y="506"/>
                  </a:lnTo>
                  <a:lnTo>
                    <a:pt x="817" y="439"/>
                  </a:lnTo>
                  <a:lnTo>
                    <a:pt x="787" y="409"/>
                  </a:lnTo>
                  <a:lnTo>
                    <a:pt x="757" y="379"/>
                  </a:lnTo>
                  <a:lnTo>
                    <a:pt x="703" y="328"/>
                  </a:lnTo>
                  <a:lnTo>
                    <a:pt x="670" y="298"/>
                  </a:lnTo>
                  <a:lnTo>
                    <a:pt x="631" y="262"/>
                  </a:lnTo>
                  <a:lnTo>
                    <a:pt x="595" y="235"/>
                  </a:lnTo>
                  <a:lnTo>
                    <a:pt x="565" y="211"/>
                  </a:lnTo>
                  <a:lnTo>
                    <a:pt x="535" y="188"/>
                  </a:lnTo>
                  <a:lnTo>
                    <a:pt x="499" y="164"/>
                  </a:lnTo>
                  <a:lnTo>
                    <a:pt x="460" y="141"/>
                  </a:lnTo>
                  <a:lnTo>
                    <a:pt x="421" y="123"/>
                  </a:lnTo>
                  <a:lnTo>
                    <a:pt x="383" y="102"/>
                  </a:lnTo>
                  <a:lnTo>
                    <a:pt x="335" y="84"/>
                  </a:lnTo>
                  <a:lnTo>
                    <a:pt x="291" y="69"/>
                  </a:lnTo>
                  <a:lnTo>
                    <a:pt x="240" y="57"/>
                  </a:lnTo>
                  <a:lnTo>
                    <a:pt x="192" y="45"/>
                  </a:lnTo>
                  <a:lnTo>
                    <a:pt x="141" y="33"/>
                  </a:lnTo>
                  <a:lnTo>
                    <a:pt x="87" y="2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EFA9B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7105" name="Text Box 65"/>
          <p:cNvSpPr txBox="1">
            <a:spLocks noChangeArrowheads="1"/>
          </p:cNvSpPr>
          <p:nvPr/>
        </p:nvSpPr>
        <p:spPr bwMode="auto">
          <a:xfrm>
            <a:off x="2819400" y="6019800"/>
            <a:ext cx="3452420" cy="46166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A50021"/>
                </a:solidFill>
                <a:latin typeface="Benguiat Bk BT" pitchFamily="18" charset="0"/>
              </a:rPr>
              <a:t>Program Pengembangan</a:t>
            </a:r>
          </a:p>
        </p:txBody>
      </p:sp>
      <p:sp>
        <p:nvSpPr>
          <p:cNvPr id="87106" name="Rectangle 66"/>
          <p:cNvSpPr>
            <a:spLocks noChangeArrowheads="1"/>
          </p:cNvSpPr>
          <p:nvPr/>
        </p:nvSpPr>
        <p:spPr bwMode="auto">
          <a:xfrm>
            <a:off x="7924800" y="3505200"/>
            <a:ext cx="1143000" cy="1066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latin typeface="Arial" charset="0"/>
              </a:rPr>
              <a:t>PDO</a:t>
            </a:r>
          </a:p>
        </p:txBody>
      </p:sp>
      <p:sp>
        <p:nvSpPr>
          <p:cNvPr id="87107" name="Rectangle 67"/>
          <p:cNvSpPr>
            <a:spLocks noChangeArrowheads="1"/>
          </p:cNvSpPr>
          <p:nvPr/>
        </p:nvSpPr>
        <p:spPr bwMode="auto">
          <a:xfrm>
            <a:off x="6934200" y="3200400"/>
            <a:ext cx="838200" cy="1676400"/>
          </a:xfrm>
          <a:prstGeom prst="rect">
            <a:avLst/>
          </a:prstGeom>
          <a:solidFill>
            <a:srgbClr val="A8F8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</a:rPr>
              <a:t>K</a:t>
            </a:r>
          </a:p>
          <a:p>
            <a:pPr algn="ctr"/>
            <a:r>
              <a:rPr lang="en-US" sz="2800" b="1">
                <a:latin typeface="Arial" charset="0"/>
              </a:rPr>
              <a:t>P</a:t>
            </a:r>
          </a:p>
          <a:p>
            <a:pPr algn="ctr"/>
            <a:r>
              <a:rPr lang="en-US" sz="2800" b="1">
                <a:latin typeface="Arial" charset="0"/>
              </a:rPr>
              <a:t>I</a:t>
            </a:r>
          </a:p>
        </p:txBody>
      </p:sp>
      <p:grpSp>
        <p:nvGrpSpPr>
          <p:cNvPr id="68" name="Group 5"/>
          <p:cNvGrpSpPr>
            <a:grpSpLocks/>
          </p:cNvGrpSpPr>
          <p:nvPr/>
        </p:nvGrpSpPr>
        <p:grpSpPr bwMode="auto">
          <a:xfrm>
            <a:off x="3966031" y="4328892"/>
            <a:ext cx="1672770" cy="828675"/>
            <a:chOff x="2064" y="2016"/>
            <a:chExt cx="1146" cy="1175"/>
          </a:xfrm>
        </p:grpSpPr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2064" y="2016"/>
              <a:ext cx="1146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" name="Group 7"/>
            <p:cNvGrpSpPr>
              <a:grpSpLocks/>
            </p:cNvGrpSpPr>
            <p:nvPr/>
          </p:nvGrpSpPr>
          <p:grpSpPr bwMode="auto">
            <a:xfrm>
              <a:off x="2078" y="2548"/>
              <a:ext cx="923" cy="643"/>
              <a:chOff x="2078" y="2548"/>
              <a:chExt cx="923" cy="643"/>
            </a:xfrm>
          </p:grpSpPr>
          <p:sp>
            <p:nvSpPr>
              <p:cNvPr id="71" name="Text Box 8"/>
              <p:cNvSpPr txBox="1">
                <a:spLocks noChangeArrowheads="1"/>
              </p:cNvSpPr>
              <p:nvPr/>
            </p:nvSpPr>
            <p:spPr bwMode="auto">
              <a:xfrm>
                <a:off x="2078" y="2548"/>
                <a:ext cx="923" cy="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US" sz="2000" b="1" dirty="0" err="1">
                    <a:latin typeface="Tahoma" pitchFamily="34" charset="0"/>
                  </a:rPr>
                  <a:t>Tema</a:t>
                </a:r>
                <a:r>
                  <a:rPr lang="en-US" sz="2000" b="1" dirty="0">
                    <a:latin typeface="Tahoma" pitchFamily="34" charset="0"/>
                  </a:rPr>
                  <a:t> </a:t>
                </a:r>
                <a:r>
                  <a:rPr lang="en-US" sz="2000" b="1" dirty="0" smtClean="0">
                    <a:latin typeface="Tahoma" pitchFamily="34" charset="0"/>
                  </a:rPr>
                  <a:t>D</a:t>
                </a:r>
                <a:endParaRPr lang="en-US" sz="2000" b="1" dirty="0">
                  <a:latin typeface="Tahoma" pitchFamily="34" charset="0"/>
                </a:endParaRPr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2078" y="2802"/>
                <a:ext cx="116" cy="3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1200" b="1">
                  <a:latin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7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105" grpId="0" animBg="1"/>
      <p:bldP spid="87106" grpId="0" animBg="1"/>
      <p:bldP spid="8710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C: T</a:t>
            </a:r>
            <a:r>
              <a:rPr lang="id-ID" smtClean="0"/>
              <a:t>arget Indikator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3505200"/>
          </a:xfrm>
        </p:spPr>
        <p:txBody>
          <a:bodyPr/>
          <a:lstStyle/>
          <a:p>
            <a:pPr eaLnBrk="1"/>
            <a:r>
              <a:rPr lang="en-US" sz="2800" smtClean="0"/>
              <a:t>Peningkatan tingkat kepercayaan/kepuasan Pemda dan/atau Industri kepada perguruan tinggi yang ditandai dengan meningkatnya jumlah dan mutu kegiatan kerjasama;</a:t>
            </a:r>
            <a:endParaRPr lang="id-ID" sz="2800" smtClean="0"/>
          </a:p>
          <a:p>
            <a:pPr eaLnBrk="1"/>
            <a:r>
              <a:rPr lang="en-US" sz="2800" smtClean="0"/>
              <a:t>Peningkatan pendapatan institusi dari hasil kontrak kerjasama (consultancy and services) </a:t>
            </a:r>
            <a:endParaRPr lang="id-ID" sz="2800" smtClean="0"/>
          </a:p>
          <a:p>
            <a:pPr eaLnBrk="1"/>
            <a:r>
              <a:rPr lang="en-US" sz="2800" smtClean="0"/>
              <a:t>Pencapaian ROI/BEP sesuai business plan</a:t>
            </a:r>
            <a:endParaRPr lang="id-ID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 D: </a:t>
            </a:r>
            <a:r>
              <a:rPr lang="id-ID" smtClean="0"/>
              <a:t>Target Indikator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3124200"/>
            <a:ext cx="8229600" cy="3505200"/>
          </a:xfrm>
        </p:spPr>
        <p:txBody>
          <a:bodyPr/>
          <a:lstStyle/>
          <a:p>
            <a:r>
              <a:rPr lang="id-ID" sz="2000" dirty="0" smtClean="0"/>
              <a:t>Contoh:</a:t>
            </a:r>
          </a:p>
          <a:p>
            <a:pPr lvl="1"/>
            <a:r>
              <a:rPr lang="id-ID" sz="2000" dirty="0" smtClean="0"/>
              <a:t>Peningkatan jumlah publikasi staf dalam jurnal internasional.</a:t>
            </a:r>
          </a:p>
          <a:p>
            <a:pPr lvl="1"/>
            <a:r>
              <a:rPr lang="id-ID" sz="2000" dirty="0" smtClean="0"/>
              <a:t>Peningkatan sitasi karya ilmiah staf.</a:t>
            </a:r>
          </a:p>
          <a:p>
            <a:pPr lvl="1"/>
            <a:r>
              <a:rPr lang="id-ID" sz="2000" dirty="0" smtClean="0"/>
              <a:t>Peningkatan jumlah pertukaran dosen dengan PT Luar Negeri</a:t>
            </a:r>
          </a:p>
          <a:p>
            <a:pPr lvl="1"/>
            <a:r>
              <a:rPr lang="id-ID" sz="2000" dirty="0" smtClean="0"/>
              <a:t>Peningkatan jumlah pertukaran mahasiswa dengan PT Luar Negeri</a:t>
            </a:r>
          </a:p>
          <a:p>
            <a:pPr lvl="1"/>
            <a:r>
              <a:rPr lang="id-ID" sz="2000" dirty="0" smtClean="0"/>
              <a:t>Peningkatan kerjasama dan perolehan hibah penelitian dari sumber pendanaan internasional.</a:t>
            </a:r>
          </a:p>
          <a:p>
            <a:pPr lvl="1"/>
            <a:r>
              <a:rPr lang="id-ID" sz="2000" dirty="0" smtClean="0"/>
              <a:t>Perolehan status akreditasi oleh badan akreditasi internasional terkemuka. </a:t>
            </a:r>
          </a:p>
          <a:p>
            <a:pPr eaLnBrk="1" hangingPunct="1"/>
            <a:endParaRPr lang="id-ID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3400" y="1905000"/>
            <a:ext cx="7924800" cy="8302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d-ID" sz="2400" dirty="0">
                <a:solidFill>
                  <a:schemeClr val="bg1"/>
                </a:solidFill>
              </a:rPr>
              <a:t>Disesuaikan dengan program yang diusulkan yang mengarah pada tercapainya daya saing global 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Proposal </a:t>
            </a:r>
            <a:r>
              <a:rPr lang="en-US" dirty="0" err="1" smtClean="0"/>
              <a:t>Awal</a:t>
            </a:r>
            <a:r>
              <a:rPr lang="en-US" dirty="0" smtClean="0"/>
              <a:t> PHK-I SEBELUMNYA</a:t>
            </a:r>
            <a:endParaRPr lang="id-ID" dirty="0" smtClean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smtClean="0"/>
              <a:t>Rancangan Global Program Pengembangan</a:t>
            </a:r>
            <a:endParaRPr lang="id-ID" sz="2400" smtClean="0"/>
          </a:p>
        </p:txBody>
      </p:sp>
      <p:sp>
        <p:nvSpPr>
          <p:cNvPr id="39940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86EA59F-D7FF-465D-B1A3-BDFD99E45BE1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3994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32E82E16-B4D4-445F-BBEC-6C9709B49E72}" type="slidenum">
              <a:rPr lang="id-ID" smtClean="0"/>
              <a:pPr/>
              <a:t>42</a:t>
            </a:fld>
            <a:endParaRPr lang="id-ID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Kesalahan Umum: Pemilihan tema</a:t>
            </a:r>
          </a:p>
        </p:txBody>
      </p:sp>
      <p:sp>
        <p:nvSpPr>
          <p:cNvPr id="4096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Pemilihan tema tidak terkait dengan hasil evaluasi diri</a:t>
            </a:r>
          </a:p>
          <a:p>
            <a:pPr eaLnBrk="1" hangingPunct="1"/>
            <a:r>
              <a:rPr lang="en-US" sz="2800" smtClean="0"/>
              <a:t>Pemaksaan pemilihan tema tertentu, walaupun tidak sesuai dengan masalah yang dihadapi insitusi sebagaimana disampaikan dalam LED</a:t>
            </a:r>
          </a:p>
          <a:p>
            <a:pPr lvl="1" eaLnBrk="1" hangingPunct="1"/>
            <a:r>
              <a:rPr lang="en-US" sz="2500" smtClean="0"/>
              <a:t>Semua masalah dipaksakan dimuarakan pada manajemen untuk mengarah pada tema A</a:t>
            </a:r>
          </a:p>
          <a:p>
            <a:pPr eaLnBrk="1" hangingPunct="1"/>
            <a:r>
              <a:rPr lang="en-US" sz="2800" smtClean="0"/>
              <a:t>Pemilihan tema tidak sesuai dengan kapasitas institusi</a:t>
            </a:r>
          </a:p>
          <a:p>
            <a:pPr lvl="1" eaLnBrk="1" hangingPunct="1"/>
            <a:r>
              <a:rPr lang="en-US" sz="2500" smtClean="0"/>
              <a:t>Track record penelitian dan kerjasama serta kinerja akademik tidak mendukung pemilihan tema C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Kesalahan Umum: Pemilihan unit terkait</a:t>
            </a: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800" dirty="0" err="1" smtClean="0"/>
              <a:t>Pemilihan</a:t>
            </a:r>
            <a:r>
              <a:rPr lang="en-US" sz="2800" dirty="0" smtClean="0"/>
              <a:t> unit </a:t>
            </a:r>
            <a:r>
              <a:rPr lang="en-US" sz="2800" dirty="0" err="1" smtClean="0"/>
              <a:t>terkait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endParaRPr lang="en-US" sz="2800" dirty="0" smtClean="0"/>
          </a:p>
          <a:p>
            <a:pPr lvl="1" eaLnBrk="1" hangingPunct="1"/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disampaikan</a:t>
            </a:r>
            <a:r>
              <a:rPr lang="en-US" sz="2800" dirty="0" smtClean="0"/>
              <a:t> </a:t>
            </a:r>
            <a:r>
              <a:rPr lang="en-US" sz="2800" dirty="0" err="1" smtClean="0"/>
              <a:t>alasan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mengapa</a:t>
            </a:r>
            <a:r>
              <a:rPr lang="en-US" sz="2800" dirty="0" smtClean="0"/>
              <a:t> unit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dipilih</a:t>
            </a:r>
            <a:endParaRPr lang="en-US" sz="2800" dirty="0" smtClean="0"/>
          </a:p>
          <a:p>
            <a:pPr lvl="1" eaLnBrk="1" hangingPunct="1"/>
            <a:r>
              <a:rPr lang="en-US" sz="2800" dirty="0" err="1" smtClean="0"/>
              <a:t>Keragaman</a:t>
            </a:r>
            <a:r>
              <a:rPr lang="en-US" sz="2800" dirty="0" smtClean="0"/>
              <a:t> unit yang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tercermin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endParaRPr lang="en-US" sz="2800" dirty="0" smtClean="0"/>
          </a:p>
          <a:p>
            <a:pPr lvl="2" eaLnBrk="1" hangingPunct="1"/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posisi</a:t>
            </a:r>
            <a:r>
              <a:rPr lang="en-US" sz="2400" dirty="0" smtClean="0"/>
              <a:t> </a:t>
            </a:r>
            <a:r>
              <a:rPr lang="en-US" sz="2400" dirty="0" err="1" smtClean="0"/>
              <a:t>relatif</a:t>
            </a:r>
            <a:r>
              <a:rPr lang="en-US" sz="2400" dirty="0" smtClean="0"/>
              <a:t> PS </a:t>
            </a:r>
          </a:p>
          <a:p>
            <a:pPr eaLnBrk="1" hangingPunct="1"/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prioritas</a:t>
            </a:r>
            <a:r>
              <a:rPr lang="en-US" sz="2800" dirty="0" smtClean="0"/>
              <a:t> unit yang </a:t>
            </a:r>
            <a:r>
              <a:rPr lang="en-US" sz="2800" dirty="0" err="1" smtClean="0"/>
              <a:t>diikutsertakan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mempertimbangkan</a:t>
            </a:r>
            <a:r>
              <a:rPr lang="en-US" sz="2800" dirty="0" smtClean="0"/>
              <a:t> </a:t>
            </a:r>
            <a:r>
              <a:rPr lang="en-US" sz="2800" dirty="0" err="1" smtClean="0"/>
              <a:t>efektifitas</a:t>
            </a:r>
            <a:r>
              <a:rPr lang="en-US" sz="2800" dirty="0" smtClean="0"/>
              <a:t> program </a:t>
            </a:r>
          </a:p>
          <a:p>
            <a:pPr lvl="1" eaLnBrk="1" hangingPunct="1"/>
            <a:r>
              <a:rPr lang="en-US" sz="2800" dirty="0" err="1" smtClean="0"/>
              <a:t>seluruh</a:t>
            </a:r>
            <a:r>
              <a:rPr lang="en-US" sz="2800" dirty="0" smtClean="0"/>
              <a:t> </a:t>
            </a:r>
            <a:r>
              <a:rPr lang="en-US" sz="2800" dirty="0" err="1" smtClean="0"/>
              <a:t>Jurusan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institusi</a:t>
            </a:r>
            <a:r>
              <a:rPr lang="en-US" sz="2800" dirty="0" smtClean="0"/>
              <a:t> </a:t>
            </a:r>
            <a:r>
              <a:rPr lang="en-US" sz="2800" dirty="0" err="1" smtClean="0"/>
              <a:t>ybs</a:t>
            </a:r>
            <a:r>
              <a:rPr lang="en-US" sz="2800" dirty="0" smtClean="0"/>
              <a:t> (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10) </a:t>
            </a:r>
            <a:r>
              <a:rPr lang="en-US" sz="2800" dirty="0" err="1" smtClean="0"/>
              <a:t>dilibatkan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Kesalahan Umum: Deskripsi ringkas program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err="1" smtClean="0"/>
              <a:t>Pemilihan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masing-masing</a:t>
            </a:r>
            <a:r>
              <a:rPr lang="en-US" sz="2800" dirty="0" smtClean="0"/>
              <a:t> </a:t>
            </a:r>
            <a:r>
              <a:rPr lang="en-US" sz="2800" dirty="0" err="1" smtClean="0"/>
              <a:t>tema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relevan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PDO</a:t>
            </a:r>
          </a:p>
          <a:p>
            <a:pPr eaLnBrk="1" hangingPunct="1"/>
            <a:r>
              <a:rPr lang="en-US" sz="2800" dirty="0" err="1" smtClean="0"/>
              <a:t>Pemilihan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didukung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evaluasi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endParaRPr lang="en-US" sz="2800" dirty="0" smtClean="0"/>
          </a:p>
          <a:p>
            <a:pPr eaLnBrk="1" hangingPunct="1"/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jelas</a:t>
            </a:r>
            <a:r>
              <a:rPr lang="en-US" sz="2800" dirty="0" smtClean="0"/>
              <a:t> </a:t>
            </a:r>
            <a:r>
              <a:rPr lang="en-US" sz="2800" dirty="0" err="1" smtClean="0"/>
              <a:t>keterkaitan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program yang </a:t>
            </a:r>
            <a:r>
              <a:rPr lang="en-US" sz="2800" dirty="0" err="1" smtClean="0"/>
              <a:t>diusulkan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program yang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dijalankan</a:t>
            </a:r>
            <a:r>
              <a:rPr lang="en-US" sz="2800" dirty="0" smtClean="0"/>
              <a:t> (</a:t>
            </a:r>
            <a:r>
              <a:rPr lang="en-US" sz="2800" dirty="0" err="1" smtClean="0"/>
              <a:t>terutama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institusi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menjalankan</a:t>
            </a:r>
            <a:r>
              <a:rPr lang="en-US" sz="2800" dirty="0" smtClean="0"/>
              <a:t> PHK lain)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Kesalahan Umum: Deskripsi ringkas program</a:t>
            </a: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smtClean="0"/>
              <a:t>Program yang diusulkan bersifat sangat umum</a:t>
            </a:r>
          </a:p>
          <a:p>
            <a:pPr lvl="1" eaLnBrk="1" hangingPunct="1"/>
            <a:r>
              <a:rPr lang="en-US" sz="2800" smtClean="0"/>
              <a:t>Tidak menyampaikan masalah spesifik yang akan ditangani dan tujuan yang akan dicapai dengan program yang dipilih</a:t>
            </a:r>
          </a:p>
          <a:p>
            <a:pPr eaLnBrk="1" hangingPunct="1"/>
            <a:r>
              <a:rPr lang="en-US" sz="2800" smtClean="0"/>
              <a:t>Tidak mencerminkan bagaimana program itu akan dilaksanakan</a:t>
            </a:r>
          </a:p>
          <a:p>
            <a:pPr lvl="1" eaLnBrk="1" hangingPunct="1"/>
            <a:r>
              <a:rPr lang="en-US" sz="2500" smtClean="0"/>
              <a:t>Hanya daftar program atau aktivitas</a:t>
            </a:r>
          </a:p>
          <a:p>
            <a:pPr lvl="1" eaLnBrk="1" hangingPunct="1"/>
            <a:r>
              <a:rPr lang="en-US" sz="2500" smtClean="0"/>
              <a:t>Hanya menyampaikan masalah</a:t>
            </a:r>
          </a:p>
          <a:p>
            <a:pPr eaLnBrk="1" hangingPunct="1"/>
            <a:r>
              <a:rPr lang="en-US" sz="2800" smtClean="0"/>
              <a:t>Tidak menjelaskan dimana/pada unit apa program tersebut akan dilaksanakan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/>
          <p:cNvSpPr txBox="1">
            <a:spLocks noChangeArrowheads="1"/>
          </p:cNvSpPr>
          <p:nvPr/>
        </p:nvSpPr>
        <p:spPr bwMode="auto">
          <a:xfrm>
            <a:off x="3105150" y="4752975"/>
            <a:ext cx="32988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0000CC"/>
                </a:solidFill>
              </a:rPr>
              <a:t>Selamat Bekerja</a:t>
            </a:r>
          </a:p>
        </p:txBody>
      </p:sp>
      <p:sp>
        <p:nvSpPr>
          <p:cNvPr id="51203" name="Text Box 5"/>
          <p:cNvSpPr txBox="1">
            <a:spLocks noChangeArrowheads="1"/>
          </p:cNvSpPr>
          <p:nvPr/>
        </p:nvSpPr>
        <p:spPr bwMode="auto">
          <a:xfrm>
            <a:off x="3519488" y="5708650"/>
            <a:ext cx="2597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0000CC"/>
                </a:solidFill>
              </a:rPr>
              <a:t>Terimakasih</a:t>
            </a:r>
          </a:p>
        </p:txBody>
      </p:sp>
      <p:pic>
        <p:nvPicPr>
          <p:cNvPr id="5120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8900" y="1417638"/>
            <a:ext cx="6659563" cy="326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04800" y="399144"/>
            <a:ext cx="8686800" cy="838200"/>
          </a:xfrm>
        </p:spPr>
        <p:txBody>
          <a:bodyPr/>
          <a:lstStyle/>
          <a:p>
            <a:pPr eaLnBrk="1" hangingPunct="1"/>
            <a:r>
              <a:rPr lang="en-US" sz="4000" dirty="0" err="1" smtClean="0"/>
              <a:t>Tema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PHK-I </a:t>
            </a:r>
            <a:r>
              <a:rPr lang="en-US" sz="4000" dirty="0" err="1" smtClean="0"/>
              <a:t>tahun</a:t>
            </a:r>
            <a:r>
              <a:rPr lang="en-US" sz="4000" dirty="0" smtClean="0"/>
              <a:t> 2010</a:t>
            </a:r>
            <a:endParaRPr lang="id-ID" sz="40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Tema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en-US" sz="4000" dirty="0" smtClean="0"/>
              <a:t>: </a:t>
            </a:r>
            <a:r>
              <a:rPr lang="en-US" sz="4000" dirty="0" err="1" smtClean="0"/>
              <a:t>Peningkatan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kapasitas</a:t>
            </a:r>
            <a:r>
              <a:rPr lang="en-US" sz="4000" dirty="0" smtClean="0"/>
              <a:t> </a:t>
            </a:r>
            <a:r>
              <a:rPr lang="en-US" sz="4000" dirty="0" err="1" smtClean="0"/>
              <a:t>institusional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mutu</a:t>
            </a:r>
            <a:r>
              <a:rPr lang="en-US" sz="4000" dirty="0" smtClean="0"/>
              <a:t> </a:t>
            </a:r>
            <a:r>
              <a:rPr lang="en-US" sz="4000" dirty="0" err="1" smtClean="0"/>
              <a:t>manajemen</a:t>
            </a:r>
            <a:r>
              <a:rPr lang="en-US" sz="4000" dirty="0" smtClean="0"/>
              <a:t> </a:t>
            </a:r>
            <a:r>
              <a:rPr lang="en-US" sz="4000" dirty="0" err="1" smtClean="0"/>
              <a:t>perguruan</a:t>
            </a:r>
            <a:r>
              <a:rPr lang="en-US" sz="4000" dirty="0" smtClean="0"/>
              <a:t> </a:t>
            </a:r>
            <a:r>
              <a:rPr lang="en-US" sz="4000" dirty="0" err="1" smtClean="0"/>
              <a:t>tinggi</a:t>
            </a:r>
            <a:r>
              <a:rPr lang="en-US" sz="4000" dirty="0" smtClean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Tema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</a:t>
            </a:r>
            <a:r>
              <a:rPr lang="en-US" sz="4000" dirty="0" smtClean="0"/>
              <a:t>: </a:t>
            </a:r>
            <a:r>
              <a:rPr lang="en-US" sz="4000" dirty="0" err="1" smtClean="0"/>
              <a:t>Peningkatan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mutu</a:t>
            </a:r>
            <a:r>
              <a:rPr lang="en-US" sz="4000" dirty="0" smtClean="0"/>
              <a:t>, </a:t>
            </a:r>
            <a:r>
              <a:rPr lang="en-US" sz="4000" dirty="0" err="1" smtClean="0"/>
              <a:t>relevansi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efisiensi</a:t>
            </a:r>
            <a:r>
              <a:rPr lang="en-US" sz="4000" dirty="0" smtClean="0"/>
              <a:t> Program </a:t>
            </a:r>
            <a:r>
              <a:rPr lang="en-US" sz="4000" dirty="0" err="1" smtClean="0"/>
              <a:t>Studi</a:t>
            </a:r>
            <a:r>
              <a:rPr lang="en-US" sz="4000" dirty="0" smtClean="0"/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4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Tema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</a:t>
            </a:r>
            <a:r>
              <a:rPr lang="en-US" sz="4000" dirty="0" smtClean="0"/>
              <a:t>: </a:t>
            </a:r>
            <a:r>
              <a:rPr lang="en-US" sz="4000" dirty="0" err="1" smtClean="0"/>
              <a:t>Pengembangan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Unggulan</a:t>
            </a:r>
            <a:r>
              <a:rPr lang="en-US" sz="4000" dirty="0" smtClean="0"/>
              <a:t> PT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Peningkatan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Daya</a:t>
            </a:r>
            <a:r>
              <a:rPr lang="en-US" sz="4000" dirty="0" smtClean="0"/>
              <a:t> </a:t>
            </a:r>
            <a:r>
              <a:rPr lang="en-US" sz="4000" dirty="0" err="1" smtClean="0"/>
              <a:t>Saing</a:t>
            </a:r>
            <a:r>
              <a:rPr lang="en-US" sz="4000" dirty="0" smtClean="0"/>
              <a:t> Daerah </a:t>
            </a:r>
            <a:r>
              <a:rPr lang="en-US" sz="4000" dirty="0" err="1" smtClean="0"/>
              <a:t>dan</a:t>
            </a:r>
            <a:r>
              <a:rPr lang="en-US" sz="4000" dirty="0" smtClean="0"/>
              <a:t> Pembangunan </a:t>
            </a:r>
            <a:r>
              <a:rPr lang="en-US" sz="4000" dirty="0" err="1" smtClean="0"/>
              <a:t>Nasional</a:t>
            </a:r>
            <a:endParaRPr lang="en-US" sz="4000" dirty="0" smtClean="0"/>
          </a:p>
          <a:p>
            <a:pPr>
              <a:lnSpc>
                <a:spcPct val="90000"/>
              </a:lnSpc>
              <a:defRPr/>
            </a:pPr>
            <a:r>
              <a:rPr lang="en-US" sz="4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Tema</a:t>
            </a:r>
            <a:r>
              <a:rPr lang="en-US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</a:t>
            </a:r>
            <a:r>
              <a:rPr lang="en-US" sz="4000" dirty="0" smtClean="0"/>
              <a:t>: </a:t>
            </a:r>
            <a:r>
              <a:rPr lang="en-US" sz="4000" dirty="0" err="1" smtClean="0"/>
              <a:t>Pengembangan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Unggulan</a:t>
            </a:r>
            <a:r>
              <a:rPr lang="en-US" sz="4000" dirty="0" smtClean="0"/>
              <a:t> PT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Peningkatan</a:t>
            </a:r>
            <a:r>
              <a:rPr lang="en-US" sz="4000" dirty="0" smtClean="0"/>
              <a:t> </a:t>
            </a:r>
            <a:r>
              <a:rPr lang="en-US" sz="4000" dirty="0" err="1" smtClean="0"/>
              <a:t>Daya</a:t>
            </a:r>
            <a:r>
              <a:rPr lang="en-US" sz="4000" dirty="0" smtClean="0"/>
              <a:t> </a:t>
            </a:r>
            <a:r>
              <a:rPr lang="en-US" sz="4000" dirty="0" err="1" smtClean="0"/>
              <a:t>saing</a:t>
            </a:r>
            <a:r>
              <a:rPr lang="en-US" sz="4000" dirty="0" smtClean="0"/>
              <a:t> Global</a:t>
            </a:r>
          </a:p>
        </p:txBody>
      </p:sp>
      <p:sp>
        <p:nvSpPr>
          <p:cNvPr id="22531" name="Date Placeholder 2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F0F4D803-3096-44D3-A03F-17EA26A1E0B4}" type="datetime1">
              <a:rPr lang="en-US" smtClean="0"/>
              <a:pPr/>
              <a:t>12/7/2009</a:t>
            </a:fld>
            <a:endParaRPr lang="id-ID" smtClean="0"/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dirty="0" smtClean="0"/>
              <a:t>PHK Institusi T</a:t>
            </a:r>
            <a:r>
              <a:rPr lang="en-US" dirty="0" err="1" smtClean="0"/>
              <a:t>ahun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id-ID" dirty="0" smtClean="0"/>
              <a:t>-20</a:t>
            </a:r>
            <a:r>
              <a:rPr lang="en-US" dirty="0" smtClean="0"/>
              <a:t>10</a:t>
            </a:r>
            <a:endParaRPr lang="id-ID" dirty="0" smtClean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EB577744-87A8-47F2-AADA-DAB9542A48F5}" type="slidenum">
              <a:rPr lang="id-ID" smtClean="0"/>
              <a:pPr/>
              <a:t>5</a:t>
            </a:fld>
            <a:endParaRPr lang="id-ID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Bagaimana menetapkan tema?</a:t>
            </a: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798513" y="2155825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Oval 5"/>
          <p:cNvSpPr>
            <a:spLocks noChangeArrowheads="1"/>
          </p:cNvSpPr>
          <p:nvPr/>
        </p:nvSpPr>
        <p:spPr bwMode="auto">
          <a:xfrm>
            <a:off x="1603375" y="2606675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Oval 6"/>
          <p:cNvSpPr>
            <a:spLocks noChangeArrowheads="1"/>
          </p:cNvSpPr>
          <p:nvPr/>
        </p:nvSpPr>
        <p:spPr bwMode="auto">
          <a:xfrm>
            <a:off x="1493838" y="207010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Oval 7"/>
          <p:cNvSpPr>
            <a:spLocks noChangeArrowheads="1"/>
          </p:cNvSpPr>
          <p:nvPr/>
        </p:nvSpPr>
        <p:spPr bwMode="auto">
          <a:xfrm>
            <a:off x="1492250" y="351155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8"/>
          <p:cNvSpPr>
            <a:spLocks noChangeArrowheads="1"/>
          </p:cNvSpPr>
          <p:nvPr/>
        </p:nvSpPr>
        <p:spPr bwMode="auto">
          <a:xfrm>
            <a:off x="838200" y="3078163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Oval 9"/>
          <p:cNvSpPr>
            <a:spLocks noChangeArrowheads="1"/>
          </p:cNvSpPr>
          <p:nvPr/>
        </p:nvSpPr>
        <p:spPr bwMode="auto">
          <a:xfrm>
            <a:off x="463550" y="267335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Oval 10"/>
          <p:cNvSpPr>
            <a:spLocks noChangeArrowheads="1"/>
          </p:cNvSpPr>
          <p:nvPr/>
        </p:nvSpPr>
        <p:spPr bwMode="auto">
          <a:xfrm>
            <a:off x="1111250" y="2601913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1"/>
          <p:cNvSpPr>
            <a:spLocks noChangeArrowheads="1"/>
          </p:cNvSpPr>
          <p:nvPr/>
        </p:nvSpPr>
        <p:spPr bwMode="auto">
          <a:xfrm>
            <a:off x="2005013" y="2389188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Oval 12"/>
          <p:cNvSpPr>
            <a:spLocks noChangeArrowheads="1"/>
          </p:cNvSpPr>
          <p:nvPr/>
        </p:nvSpPr>
        <p:spPr bwMode="auto">
          <a:xfrm>
            <a:off x="396875" y="32131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Oval 13"/>
          <p:cNvSpPr>
            <a:spLocks noChangeArrowheads="1"/>
          </p:cNvSpPr>
          <p:nvPr/>
        </p:nvSpPr>
        <p:spPr bwMode="auto">
          <a:xfrm>
            <a:off x="941388" y="3686175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Oval 14"/>
          <p:cNvSpPr>
            <a:spLocks noChangeArrowheads="1"/>
          </p:cNvSpPr>
          <p:nvPr/>
        </p:nvSpPr>
        <p:spPr bwMode="auto">
          <a:xfrm>
            <a:off x="1384300" y="2992438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Oval 15"/>
          <p:cNvSpPr>
            <a:spLocks noChangeArrowheads="1"/>
          </p:cNvSpPr>
          <p:nvPr/>
        </p:nvSpPr>
        <p:spPr bwMode="auto">
          <a:xfrm>
            <a:off x="1357313" y="4100513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Oval 16"/>
          <p:cNvSpPr>
            <a:spLocks noChangeArrowheads="1"/>
          </p:cNvSpPr>
          <p:nvPr/>
        </p:nvSpPr>
        <p:spPr bwMode="auto">
          <a:xfrm>
            <a:off x="365125" y="452755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Oval 17"/>
          <p:cNvSpPr>
            <a:spLocks noChangeArrowheads="1"/>
          </p:cNvSpPr>
          <p:nvPr/>
        </p:nvSpPr>
        <p:spPr bwMode="auto">
          <a:xfrm>
            <a:off x="2497138" y="3400425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Oval 18"/>
          <p:cNvSpPr>
            <a:spLocks noChangeArrowheads="1"/>
          </p:cNvSpPr>
          <p:nvPr/>
        </p:nvSpPr>
        <p:spPr bwMode="auto">
          <a:xfrm>
            <a:off x="428625" y="38227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Oval 19"/>
          <p:cNvSpPr>
            <a:spLocks noChangeArrowheads="1"/>
          </p:cNvSpPr>
          <p:nvPr/>
        </p:nvSpPr>
        <p:spPr bwMode="auto">
          <a:xfrm>
            <a:off x="1914525" y="3197225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Oval 20"/>
          <p:cNvSpPr>
            <a:spLocks noChangeArrowheads="1"/>
          </p:cNvSpPr>
          <p:nvPr/>
        </p:nvSpPr>
        <p:spPr bwMode="auto">
          <a:xfrm>
            <a:off x="1290638" y="46101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Oval 21"/>
          <p:cNvSpPr>
            <a:spLocks noChangeArrowheads="1"/>
          </p:cNvSpPr>
          <p:nvPr/>
        </p:nvSpPr>
        <p:spPr bwMode="auto">
          <a:xfrm>
            <a:off x="2265363" y="2909888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Oval 22"/>
          <p:cNvSpPr>
            <a:spLocks noChangeArrowheads="1"/>
          </p:cNvSpPr>
          <p:nvPr/>
        </p:nvSpPr>
        <p:spPr bwMode="auto">
          <a:xfrm>
            <a:off x="1976438" y="3732213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Oval 23"/>
          <p:cNvSpPr>
            <a:spLocks noChangeArrowheads="1"/>
          </p:cNvSpPr>
          <p:nvPr/>
        </p:nvSpPr>
        <p:spPr bwMode="auto">
          <a:xfrm>
            <a:off x="1911350" y="424180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Oval 24"/>
          <p:cNvSpPr>
            <a:spLocks noChangeArrowheads="1"/>
          </p:cNvSpPr>
          <p:nvPr/>
        </p:nvSpPr>
        <p:spPr bwMode="auto">
          <a:xfrm>
            <a:off x="860425" y="482600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Oval 25"/>
          <p:cNvSpPr>
            <a:spLocks noChangeArrowheads="1"/>
          </p:cNvSpPr>
          <p:nvPr/>
        </p:nvSpPr>
        <p:spPr bwMode="auto">
          <a:xfrm>
            <a:off x="735013" y="4230688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Text Box 26"/>
          <p:cNvSpPr txBox="1">
            <a:spLocks noChangeArrowheads="1"/>
          </p:cNvSpPr>
          <p:nvPr/>
        </p:nvSpPr>
        <p:spPr bwMode="auto">
          <a:xfrm>
            <a:off x="708025" y="1371600"/>
            <a:ext cx="183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Gill Sans MT" pitchFamily="34" charset="0"/>
              </a:rPr>
              <a:t>Akar masalah</a:t>
            </a:r>
          </a:p>
        </p:txBody>
      </p:sp>
      <p:sp>
        <p:nvSpPr>
          <p:cNvPr id="23578" name="Oval 27"/>
          <p:cNvSpPr>
            <a:spLocks noChangeArrowheads="1"/>
          </p:cNvSpPr>
          <p:nvPr/>
        </p:nvSpPr>
        <p:spPr bwMode="auto">
          <a:xfrm>
            <a:off x="4687888" y="1876425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Oval 28"/>
          <p:cNvSpPr>
            <a:spLocks noChangeArrowheads="1"/>
          </p:cNvSpPr>
          <p:nvPr/>
        </p:nvSpPr>
        <p:spPr bwMode="auto">
          <a:xfrm>
            <a:off x="5064125" y="2535238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Oval 29"/>
          <p:cNvSpPr>
            <a:spLocks noChangeArrowheads="1"/>
          </p:cNvSpPr>
          <p:nvPr/>
        </p:nvSpPr>
        <p:spPr bwMode="auto">
          <a:xfrm>
            <a:off x="4808538" y="214630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Oval 30"/>
          <p:cNvSpPr>
            <a:spLocks noChangeArrowheads="1"/>
          </p:cNvSpPr>
          <p:nvPr/>
        </p:nvSpPr>
        <p:spPr bwMode="auto">
          <a:xfrm>
            <a:off x="5248275" y="1993900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Oval 31"/>
          <p:cNvSpPr>
            <a:spLocks noChangeArrowheads="1"/>
          </p:cNvSpPr>
          <p:nvPr/>
        </p:nvSpPr>
        <p:spPr bwMode="auto">
          <a:xfrm>
            <a:off x="4754563" y="2916238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Oval 32"/>
          <p:cNvSpPr>
            <a:spLocks noChangeArrowheads="1"/>
          </p:cNvSpPr>
          <p:nvPr/>
        </p:nvSpPr>
        <p:spPr bwMode="auto">
          <a:xfrm>
            <a:off x="4468813" y="2601913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Oval 33"/>
          <p:cNvSpPr>
            <a:spLocks noChangeArrowheads="1"/>
          </p:cNvSpPr>
          <p:nvPr/>
        </p:nvSpPr>
        <p:spPr bwMode="auto">
          <a:xfrm>
            <a:off x="5264150" y="51054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Oval 34"/>
          <p:cNvSpPr>
            <a:spLocks noChangeArrowheads="1"/>
          </p:cNvSpPr>
          <p:nvPr/>
        </p:nvSpPr>
        <p:spPr bwMode="auto">
          <a:xfrm>
            <a:off x="5030788" y="55880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6" name="Oval 35"/>
          <p:cNvSpPr>
            <a:spLocks noChangeArrowheads="1"/>
          </p:cNvSpPr>
          <p:nvPr/>
        </p:nvSpPr>
        <p:spPr bwMode="auto">
          <a:xfrm>
            <a:off x="3903663" y="436245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Oval 36"/>
          <p:cNvSpPr>
            <a:spLocks noChangeArrowheads="1"/>
          </p:cNvSpPr>
          <p:nvPr/>
        </p:nvSpPr>
        <p:spPr bwMode="auto">
          <a:xfrm>
            <a:off x="4448175" y="4481513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Oval 37"/>
          <p:cNvSpPr>
            <a:spLocks noChangeArrowheads="1"/>
          </p:cNvSpPr>
          <p:nvPr/>
        </p:nvSpPr>
        <p:spPr bwMode="auto">
          <a:xfrm>
            <a:off x="5022850" y="5380038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9" name="Oval 38"/>
          <p:cNvSpPr>
            <a:spLocks noChangeArrowheads="1"/>
          </p:cNvSpPr>
          <p:nvPr/>
        </p:nvSpPr>
        <p:spPr bwMode="auto">
          <a:xfrm>
            <a:off x="5038725" y="462915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Oval 39"/>
          <p:cNvSpPr>
            <a:spLocks noChangeArrowheads="1"/>
          </p:cNvSpPr>
          <p:nvPr/>
        </p:nvSpPr>
        <p:spPr bwMode="auto">
          <a:xfrm>
            <a:off x="4551363" y="49530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Oval 40"/>
          <p:cNvSpPr>
            <a:spLocks noChangeArrowheads="1"/>
          </p:cNvSpPr>
          <p:nvPr/>
        </p:nvSpPr>
        <p:spPr bwMode="auto">
          <a:xfrm>
            <a:off x="3836988" y="5478463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Oval 41"/>
          <p:cNvSpPr>
            <a:spLocks noChangeArrowheads="1"/>
          </p:cNvSpPr>
          <p:nvPr/>
        </p:nvSpPr>
        <p:spPr bwMode="auto">
          <a:xfrm>
            <a:off x="4083050" y="49276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Oval 42"/>
          <p:cNvSpPr>
            <a:spLocks noChangeArrowheads="1"/>
          </p:cNvSpPr>
          <p:nvPr/>
        </p:nvSpPr>
        <p:spPr bwMode="auto">
          <a:xfrm>
            <a:off x="4386263" y="5494338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Oval 43"/>
          <p:cNvSpPr>
            <a:spLocks noChangeArrowheads="1"/>
          </p:cNvSpPr>
          <p:nvPr/>
        </p:nvSpPr>
        <p:spPr bwMode="auto">
          <a:xfrm>
            <a:off x="3571875" y="4902200"/>
            <a:ext cx="603250" cy="619125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Oval 44"/>
          <p:cNvSpPr>
            <a:spLocks noChangeArrowheads="1"/>
          </p:cNvSpPr>
          <p:nvPr/>
        </p:nvSpPr>
        <p:spPr bwMode="auto">
          <a:xfrm>
            <a:off x="4100513" y="2587625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Oval 45"/>
          <p:cNvSpPr>
            <a:spLocks noChangeArrowheads="1"/>
          </p:cNvSpPr>
          <p:nvPr/>
        </p:nvSpPr>
        <p:spPr bwMode="auto">
          <a:xfrm>
            <a:off x="5554663" y="2493963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Oval 46"/>
          <p:cNvSpPr>
            <a:spLocks noChangeArrowheads="1"/>
          </p:cNvSpPr>
          <p:nvPr/>
        </p:nvSpPr>
        <p:spPr bwMode="auto">
          <a:xfrm>
            <a:off x="5283200" y="3063875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Oval 47"/>
          <p:cNvSpPr>
            <a:spLocks noChangeArrowheads="1"/>
          </p:cNvSpPr>
          <p:nvPr/>
        </p:nvSpPr>
        <p:spPr bwMode="auto">
          <a:xfrm>
            <a:off x="3803650" y="2219325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9" name="Oval 48"/>
          <p:cNvSpPr>
            <a:spLocks noChangeArrowheads="1"/>
          </p:cNvSpPr>
          <p:nvPr/>
        </p:nvSpPr>
        <p:spPr bwMode="auto">
          <a:xfrm rot="-2836446">
            <a:off x="4194176" y="2081212"/>
            <a:ext cx="603250" cy="619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0" name="Text Box 49"/>
          <p:cNvSpPr txBox="1">
            <a:spLocks noChangeArrowheads="1"/>
          </p:cNvSpPr>
          <p:nvPr/>
        </p:nvSpPr>
        <p:spPr bwMode="auto">
          <a:xfrm>
            <a:off x="3133725" y="6130925"/>
            <a:ext cx="3832225" cy="528638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Gill Sans MT" pitchFamily="34" charset="0"/>
              </a:rPr>
              <a:t>Masalah kinerja akademik</a:t>
            </a:r>
          </a:p>
        </p:txBody>
      </p:sp>
      <p:sp>
        <p:nvSpPr>
          <p:cNvPr id="23601" name="Text Box 50"/>
          <p:cNvSpPr txBox="1">
            <a:spLocks noChangeArrowheads="1"/>
          </p:cNvSpPr>
          <p:nvPr/>
        </p:nvSpPr>
        <p:spPr bwMode="auto">
          <a:xfrm>
            <a:off x="3748088" y="3575050"/>
            <a:ext cx="3046412" cy="5286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Gill Sans MT" pitchFamily="34" charset="0"/>
              </a:rPr>
              <a:t>Masalah manajemen</a:t>
            </a:r>
          </a:p>
        </p:txBody>
      </p:sp>
      <p:sp>
        <p:nvSpPr>
          <p:cNvPr id="23602" name="AutoShape 51"/>
          <p:cNvSpPr>
            <a:spLocks noChangeArrowheads="1"/>
          </p:cNvSpPr>
          <p:nvPr/>
        </p:nvSpPr>
        <p:spPr bwMode="auto">
          <a:xfrm>
            <a:off x="6281738" y="2582863"/>
            <a:ext cx="649287" cy="604837"/>
          </a:xfrm>
          <a:prstGeom prst="rightArrow">
            <a:avLst>
              <a:gd name="adj1" fmla="val 50000"/>
              <a:gd name="adj2" fmla="val 268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3" name="AutoShape 52"/>
          <p:cNvSpPr>
            <a:spLocks noChangeArrowheads="1"/>
          </p:cNvSpPr>
          <p:nvPr/>
        </p:nvSpPr>
        <p:spPr bwMode="auto">
          <a:xfrm>
            <a:off x="6088063" y="4972050"/>
            <a:ext cx="649287" cy="604838"/>
          </a:xfrm>
          <a:prstGeom prst="rightArrow">
            <a:avLst>
              <a:gd name="adj1" fmla="val 50000"/>
              <a:gd name="adj2" fmla="val 26837"/>
            </a:avLst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4" name="Text Box 53"/>
          <p:cNvSpPr txBox="1">
            <a:spLocks noChangeArrowheads="1"/>
          </p:cNvSpPr>
          <p:nvPr/>
        </p:nvSpPr>
        <p:spPr bwMode="auto">
          <a:xfrm>
            <a:off x="7034213" y="2190750"/>
            <a:ext cx="2081212" cy="83185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Gill Sans MT" pitchFamily="34" charset="0"/>
              </a:rPr>
              <a:t>Program Pengembangan</a:t>
            </a:r>
          </a:p>
        </p:txBody>
      </p:sp>
      <p:sp>
        <p:nvSpPr>
          <p:cNvPr id="23605" name="Text Box 54"/>
          <p:cNvSpPr txBox="1">
            <a:spLocks noChangeArrowheads="1"/>
          </p:cNvSpPr>
          <p:nvPr/>
        </p:nvSpPr>
        <p:spPr bwMode="auto">
          <a:xfrm>
            <a:off x="6938963" y="4481513"/>
            <a:ext cx="2006600" cy="83185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Gill Sans MT" pitchFamily="34" charset="0"/>
              </a:rPr>
              <a:t>Program </a:t>
            </a:r>
          </a:p>
          <a:p>
            <a:r>
              <a:rPr lang="en-US" sz="2400">
                <a:latin typeface="Gill Sans MT" pitchFamily="34" charset="0"/>
              </a:rPr>
              <a:t>Pengembangan</a:t>
            </a:r>
          </a:p>
        </p:txBody>
      </p:sp>
      <p:sp>
        <p:nvSpPr>
          <p:cNvPr id="23606" name="AutoShape 56"/>
          <p:cNvSpPr>
            <a:spLocks noChangeArrowheads="1"/>
          </p:cNvSpPr>
          <p:nvPr/>
        </p:nvSpPr>
        <p:spPr bwMode="auto">
          <a:xfrm>
            <a:off x="3171825" y="2744788"/>
            <a:ext cx="649288" cy="604837"/>
          </a:xfrm>
          <a:prstGeom prst="rightArrow">
            <a:avLst>
              <a:gd name="adj1" fmla="val 50000"/>
              <a:gd name="adj2" fmla="val 2683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7" name="AutoShape 57"/>
          <p:cNvSpPr>
            <a:spLocks noChangeArrowheads="1"/>
          </p:cNvSpPr>
          <p:nvPr/>
        </p:nvSpPr>
        <p:spPr bwMode="auto">
          <a:xfrm>
            <a:off x="2673350" y="4787900"/>
            <a:ext cx="649288" cy="604838"/>
          </a:xfrm>
          <a:prstGeom prst="rightArrow">
            <a:avLst>
              <a:gd name="adj1" fmla="val 50000"/>
              <a:gd name="adj2" fmla="val 26837"/>
            </a:avLst>
          </a:prstGeom>
          <a:solidFill>
            <a:srgbClr val="6600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608" name="Rectangle 60"/>
          <p:cNvSpPr>
            <a:spLocks noChangeArrowheads="1"/>
          </p:cNvSpPr>
          <p:nvPr/>
        </p:nvSpPr>
        <p:spPr bwMode="auto">
          <a:xfrm>
            <a:off x="7005638" y="3067050"/>
            <a:ext cx="2119312" cy="406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chemeClr val="bg1"/>
                </a:solidFill>
                <a:latin typeface="Gill Sans MT" pitchFamily="34" charset="0"/>
              </a:rPr>
              <a:t>Tema A</a:t>
            </a:r>
          </a:p>
        </p:txBody>
      </p:sp>
      <p:sp>
        <p:nvSpPr>
          <p:cNvPr id="23609" name="Text Box 61"/>
          <p:cNvSpPr txBox="1">
            <a:spLocks noChangeArrowheads="1"/>
          </p:cNvSpPr>
          <p:nvPr/>
        </p:nvSpPr>
        <p:spPr bwMode="auto">
          <a:xfrm>
            <a:off x="6918325" y="5330825"/>
            <a:ext cx="2000250" cy="466725"/>
          </a:xfrm>
          <a:prstGeom prst="rect">
            <a:avLst/>
          </a:prstGeom>
          <a:solidFill>
            <a:srgbClr val="660033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Gill Sans MT" pitchFamily="34" charset="0"/>
              </a:rPr>
              <a:t>Tema 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3429000" cy="27432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Excellence: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Penelitian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Layanan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Masyarakat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Track Record: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Kerjasama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5400000">
            <a:off x="1645560" y="4443186"/>
            <a:ext cx="943428" cy="838200"/>
          </a:xfrm>
          <a:prstGeom prst="rightArrow">
            <a:avLst>
              <a:gd name="adj1" fmla="val 50000"/>
              <a:gd name="adj2" fmla="val 56349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09600" y="5406576"/>
            <a:ext cx="2819400" cy="8382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Pembangunan Daerah</a:t>
            </a:r>
          </a:p>
          <a:p>
            <a:pPr algn="ctr"/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Daya</a:t>
            </a:r>
            <a:r>
              <a:rPr lang="en-US" b="1" dirty="0" smtClean="0"/>
              <a:t> </a:t>
            </a:r>
            <a:r>
              <a:rPr lang="en-US" b="1" dirty="0" err="1" smtClean="0"/>
              <a:t>Saing</a:t>
            </a:r>
            <a:r>
              <a:rPr lang="en-US" b="1" dirty="0" smtClean="0"/>
              <a:t>  </a:t>
            </a:r>
            <a:r>
              <a:rPr lang="en-US" b="1" dirty="0" err="1" smtClean="0"/>
              <a:t>Nasional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7" name="Striped Right Arrow 6"/>
          <p:cNvSpPr/>
          <p:nvPr/>
        </p:nvSpPr>
        <p:spPr>
          <a:xfrm>
            <a:off x="4038600" y="2514600"/>
            <a:ext cx="1524000" cy="1219200"/>
          </a:xfrm>
          <a:prstGeom prst="strip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ingle Corner Rectangle 7"/>
          <p:cNvSpPr/>
          <p:nvPr/>
        </p:nvSpPr>
        <p:spPr>
          <a:xfrm>
            <a:off x="5943600" y="2057400"/>
            <a:ext cx="2514600" cy="1143000"/>
          </a:xfrm>
          <a:prstGeom prst="round1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Prioritas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mencapai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Visi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Misi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934200" y="3352800"/>
            <a:ext cx="990600" cy="838200"/>
          </a:xfrm>
          <a:prstGeom prst="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>
            <a:off x="6172200" y="4343400"/>
            <a:ext cx="2438400" cy="1219200"/>
          </a:xfrm>
          <a:prstGeom prst="flowChartDocumen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 algn="ctr">
              <a:buFont typeface="Arial" pitchFamily="34" charset="0"/>
              <a:buChar char="•"/>
              <a:tabLst>
                <a:tab pos="115888" algn="l"/>
              </a:tabLst>
            </a:pPr>
            <a:r>
              <a:rPr lang="en-US" sz="2000" dirty="0" smtClean="0"/>
              <a:t>Program </a:t>
            </a:r>
            <a:r>
              <a:rPr lang="en-US" sz="2000" dirty="0" err="1" smtClean="0"/>
              <a:t>Unggulan</a:t>
            </a:r>
            <a:endParaRPr lang="en-US" sz="2000" dirty="0" smtClean="0"/>
          </a:p>
          <a:p>
            <a:pPr marL="115888" indent="-115888" algn="ctr">
              <a:buFont typeface="Arial" pitchFamily="34" charset="0"/>
              <a:buChar char="•"/>
              <a:tabLst>
                <a:tab pos="115888" algn="l"/>
              </a:tabLst>
            </a:pPr>
            <a:r>
              <a:rPr lang="en-US" sz="2000" dirty="0" smtClean="0"/>
              <a:t>Unit </a:t>
            </a:r>
            <a:r>
              <a:rPr lang="en-US" sz="2000" dirty="0" err="1" smtClean="0"/>
              <a:t>terkait</a:t>
            </a:r>
            <a:r>
              <a:rPr lang="en-US" sz="2000" dirty="0" smtClean="0"/>
              <a:t> PS/ISS</a:t>
            </a:r>
            <a:endParaRPr lang="en-US" sz="2000" dirty="0"/>
          </a:p>
        </p:txBody>
      </p:sp>
      <p:sp>
        <p:nvSpPr>
          <p:cNvPr id="12" name="Chevron 11"/>
          <p:cNvSpPr/>
          <p:nvPr/>
        </p:nvSpPr>
        <p:spPr>
          <a:xfrm rot="10475762">
            <a:off x="4738914" y="5105400"/>
            <a:ext cx="609600" cy="762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0475762">
            <a:off x="4160213" y="5208613"/>
            <a:ext cx="609600" cy="762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 rot="10475762">
            <a:off x="3517952" y="5284812"/>
            <a:ext cx="609600" cy="762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 rot="10475762">
            <a:off x="5350384" y="5056213"/>
            <a:ext cx="609600" cy="76200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06462" y="6074226"/>
            <a:ext cx="23622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TEMA C</a:t>
            </a:r>
            <a:endParaRPr lang="en-US" sz="3200" dirty="0"/>
          </a:p>
        </p:txBody>
      </p:sp>
      <p:sp>
        <p:nvSpPr>
          <p:cNvPr id="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?</a:t>
            </a:r>
          </a:p>
        </p:txBody>
      </p:sp>
      <p:sp>
        <p:nvSpPr>
          <p:cNvPr id="18" name="Notched Right Arrow 17"/>
          <p:cNvSpPr/>
          <p:nvPr/>
        </p:nvSpPr>
        <p:spPr>
          <a:xfrm rot="5400000">
            <a:off x="7202718" y="5551716"/>
            <a:ext cx="457200" cy="457200"/>
          </a:xfrm>
          <a:prstGeom prst="notched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3429000" cy="31089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429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Academic Excellence: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PS/unit </a:t>
                      </a:r>
                      <a:r>
                        <a:rPr lang="en-US" sz="2400" dirty="0" err="1" smtClean="0"/>
                        <a:t>pendukung</a:t>
                      </a:r>
                      <a:r>
                        <a:rPr lang="en-US" sz="2400" dirty="0" smtClean="0"/>
                        <a:t> dg </a:t>
                      </a:r>
                      <a:r>
                        <a:rPr lang="en-US" sz="2400" dirty="0" err="1" smtClean="0"/>
                        <a:t>kinerja</a:t>
                      </a:r>
                      <a:r>
                        <a:rPr lang="en-US" sz="2400" dirty="0" smtClean="0"/>
                        <a:t> yang </a:t>
                      </a:r>
                      <a:r>
                        <a:rPr lang="en-US" sz="2400" dirty="0" err="1" smtClean="0"/>
                        <a:t>unggul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Track Record: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Penelitian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Layanan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Masyarakat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 rot="5400000">
            <a:off x="1660074" y="4686300"/>
            <a:ext cx="914400" cy="838200"/>
          </a:xfrm>
          <a:prstGeom prst="rightArrow">
            <a:avLst>
              <a:gd name="adj1" fmla="val 50000"/>
              <a:gd name="adj2" fmla="val 5634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62000" y="5638800"/>
            <a:ext cx="2420256" cy="838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Daya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Internasional</a:t>
            </a:r>
            <a:endParaRPr lang="en-US" sz="2000" b="1" dirty="0"/>
          </a:p>
        </p:txBody>
      </p:sp>
      <p:sp>
        <p:nvSpPr>
          <p:cNvPr id="7" name="Striped Right Arrow 6"/>
          <p:cNvSpPr/>
          <p:nvPr/>
        </p:nvSpPr>
        <p:spPr>
          <a:xfrm>
            <a:off x="4038600" y="2514600"/>
            <a:ext cx="1524000" cy="1219200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 Single Corner Rectangle 7"/>
          <p:cNvSpPr/>
          <p:nvPr/>
        </p:nvSpPr>
        <p:spPr>
          <a:xfrm>
            <a:off x="5943600" y="2057400"/>
            <a:ext cx="2514600" cy="1143000"/>
          </a:xfrm>
          <a:prstGeom prst="round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</a:rPr>
              <a:t>Prioritas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untuk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mencapai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</a:rPr>
              <a:t>Visi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</a:rPr>
              <a:t>Misi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6934200" y="3352800"/>
            <a:ext cx="990600" cy="838200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>
            <a:off x="6172200" y="4343400"/>
            <a:ext cx="2438400" cy="1219200"/>
          </a:xfrm>
          <a:prstGeom prst="flowChartDocumen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115888" indent="-115888" algn="ctr">
              <a:buFont typeface="Arial" pitchFamily="34" charset="0"/>
              <a:buChar char="•"/>
              <a:tabLst>
                <a:tab pos="115888" algn="l"/>
              </a:tabLst>
            </a:pPr>
            <a:r>
              <a:rPr lang="en-US" sz="2000" dirty="0" smtClean="0">
                <a:solidFill>
                  <a:schemeClr val="bg1"/>
                </a:solidFill>
              </a:rPr>
              <a:t>Program </a:t>
            </a:r>
            <a:r>
              <a:rPr lang="en-US" sz="2000" dirty="0" err="1" smtClean="0">
                <a:solidFill>
                  <a:schemeClr val="bg1"/>
                </a:solidFill>
              </a:rPr>
              <a:t>Unggulan</a:t>
            </a:r>
            <a:endParaRPr lang="en-US" sz="2000" dirty="0" smtClean="0">
              <a:solidFill>
                <a:schemeClr val="bg1"/>
              </a:solidFill>
            </a:endParaRPr>
          </a:p>
          <a:p>
            <a:pPr marL="115888" indent="-115888" algn="ctr">
              <a:buFont typeface="Arial" pitchFamily="34" charset="0"/>
              <a:buChar char="•"/>
              <a:tabLst>
                <a:tab pos="115888" algn="l"/>
              </a:tabLst>
            </a:pPr>
            <a:r>
              <a:rPr lang="en-US" sz="2000" dirty="0" smtClean="0">
                <a:solidFill>
                  <a:schemeClr val="bg1"/>
                </a:solidFill>
              </a:rPr>
              <a:t>Unit </a:t>
            </a:r>
            <a:r>
              <a:rPr lang="en-US" sz="2000" dirty="0" err="1" smtClean="0">
                <a:solidFill>
                  <a:schemeClr val="bg1"/>
                </a:solidFill>
              </a:rPr>
              <a:t>terkait</a:t>
            </a:r>
            <a:r>
              <a:rPr lang="en-US" sz="2000" dirty="0" smtClean="0">
                <a:solidFill>
                  <a:schemeClr val="bg1"/>
                </a:solidFill>
              </a:rPr>
              <a:t> PS/ISS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2" name="Chevron 11"/>
          <p:cNvSpPr/>
          <p:nvPr/>
        </p:nvSpPr>
        <p:spPr>
          <a:xfrm rot="10475762">
            <a:off x="4724400" y="5105400"/>
            <a:ext cx="609600" cy="762000"/>
          </a:xfrm>
          <a:prstGeom prst="chevr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 rot="10475762">
            <a:off x="4073129" y="5208613"/>
            <a:ext cx="609600" cy="762000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 rot="10475762">
            <a:off x="3387326" y="5284812"/>
            <a:ext cx="609600" cy="762000"/>
          </a:xfrm>
          <a:prstGeom prst="chevr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 rot="10475762">
            <a:off x="5292328" y="5056213"/>
            <a:ext cx="609600" cy="762000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06462" y="6074226"/>
            <a:ext cx="2362200" cy="58477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TEMA D</a:t>
            </a:r>
            <a:endParaRPr lang="en-US" sz="3200" dirty="0"/>
          </a:p>
        </p:txBody>
      </p:sp>
      <p:sp>
        <p:nvSpPr>
          <p:cNvPr id="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menetapkan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?</a:t>
            </a:r>
          </a:p>
        </p:txBody>
      </p:sp>
      <p:sp>
        <p:nvSpPr>
          <p:cNvPr id="18" name="Notched Right Arrow 17"/>
          <p:cNvSpPr/>
          <p:nvPr/>
        </p:nvSpPr>
        <p:spPr>
          <a:xfrm rot="5400000">
            <a:off x="7202718" y="5551716"/>
            <a:ext cx="457200" cy="457200"/>
          </a:xfrm>
          <a:prstGeom prst="notched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10" name="Rectangle 66"/>
          <p:cNvSpPr>
            <a:spLocks noChangeArrowheads="1"/>
          </p:cNvSpPr>
          <p:nvPr/>
        </p:nvSpPr>
        <p:spPr bwMode="auto">
          <a:xfrm>
            <a:off x="6253163" y="1039813"/>
            <a:ext cx="944562" cy="4852987"/>
          </a:xfrm>
          <a:prstGeom prst="rect">
            <a:avLst/>
          </a:prstGeom>
          <a:gradFill rotWithShape="1">
            <a:gsLst>
              <a:gs pos="0">
                <a:srgbClr val="76762F"/>
              </a:gs>
              <a:gs pos="50000">
                <a:srgbClr val="FFFF66"/>
              </a:gs>
              <a:gs pos="100000">
                <a:srgbClr val="76762F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8602" name="Line 58"/>
          <p:cNvSpPr>
            <a:spLocks noChangeShapeType="1"/>
          </p:cNvSpPr>
          <p:nvPr/>
        </p:nvSpPr>
        <p:spPr bwMode="auto">
          <a:xfrm>
            <a:off x="4830763" y="3357563"/>
            <a:ext cx="1371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47" name="Freeform 3"/>
          <p:cNvSpPr>
            <a:spLocks/>
          </p:cNvSpPr>
          <p:nvPr/>
        </p:nvSpPr>
        <p:spPr bwMode="auto">
          <a:xfrm>
            <a:off x="2438400" y="1541463"/>
            <a:ext cx="1363663" cy="230187"/>
          </a:xfrm>
          <a:custGeom>
            <a:avLst/>
            <a:gdLst>
              <a:gd name="T0" fmla="*/ 0 w 859"/>
              <a:gd name="T1" fmla="*/ 145 h 145"/>
              <a:gd name="T2" fmla="*/ 386 w 859"/>
              <a:gd name="T3" fmla="*/ 143 h 145"/>
              <a:gd name="T4" fmla="*/ 386 w 859"/>
              <a:gd name="T5" fmla="*/ 0 h 145"/>
              <a:gd name="T6" fmla="*/ 859 w 859"/>
              <a:gd name="T7" fmla="*/ 0 h 145"/>
              <a:gd name="T8" fmla="*/ 0 60000 65536"/>
              <a:gd name="T9" fmla="*/ 0 60000 65536"/>
              <a:gd name="T10" fmla="*/ 0 60000 65536"/>
              <a:gd name="T11" fmla="*/ 0 60000 65536"/>
              <a:gd name="T12" fmla="*/ 0 w 859"/>
              <a:gd name="T13" fmla="*/ 0 h 145"/>
              <a:gd name="T14" fmla="*/ 859 w 859"/>
              <a:gd name="T15" fmla="*/ 145 h 14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59" h="145">
                <a:moveTo>
                  <a:pt x="0" y="145"/>
                </a:moveTo>
                <a:lnTo>
                  <a:pt x="386" y="143"/>
                </a:lnTo>
                <a:lnTo>
                  <a:pt x="386" y="0"/>
                </a:lnTo>
                <a:lnTo>
                  <a:pt x="859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48" name="Freeform 4"/>
          <p:cNvSpPr>
            <a:spLocks/>
          </p:cNvSpPr>
          <p:nvPr/>
        </p:nvSpPr>
        <p:spPr bwMode="auto">
          <a:xfrm>
            <a:off x="2438400" y="1768475"/>
            <a:ext cx="1346200" cy="312738"/>
          </a:xfrm>
          <a:custGeom>
            <a:avLst/>
            <a:gdLst>
              <a:gd name="T0" fmla="*/ 0 w 848"/>
              <a:gd name="T1" fmla="*/ 2 h 197"/>
              <a:gd name="T2" fmla="*/ 386 w 848"/>
              <a:gd name="T3" fmla="*/ 0 h 197"/>
              <a:gd name="T4" fmla="*/ 386 w 848"/>
              <a:gd name="T5" fmla="*/ 197 h 197"/>
              <a:gd name="T6" fmla="*/ 848 w 848"/>
              <a:gd name="T7" fmla="*/ 197 h 197"/>
              <a:gd name="T8" fmla="*/ 0 60000 65536"/>
              <a:gd name="T9" fmla="*/ 0 60000 65536"/>
              <a:gd name="T10" fmla="*/ 0 60000 65536"/>
              <a:gd name="T11" fmla="*/ 0 60000 65536"/>
              <a:gd name="T12" fmla="*/ 0 w 848"/>
              <a:gd name="T13" fmla="*/ 0 h 197"/>
              <a:gd name="T14" fmla="*/ 848 w 848"/>
              <a:gd name="T15" fmla="*/ 197 h 1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8" h="197">
                <a:moveTo>
                  <a:pt x="0" y="2"/>
                </a:moveTo>
                <a:lnTo>
                  <a:pt x="386" y="0"/>
                </a:lnTo>
                <a:lnTo>
                  <a:pt x="386" y="197"/>
                </a:lnTo>
                <a:lnTo>
                  <a:pt x="848" y="19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Freeform 5"/>
          <p:cNvSpPr>
            <a:spLocks/>
          </p:cNvSpPr>
          <p:nvPr/>
        </p:nvSpPr>
        <p:spPr bwMode="auto">
          <a:xfrm>
            <a:off x="2438400" y="2762250"/>
            <a:ext cx="1371600" cy="457200"/>
          </a:xfrm>
          <a:custGeom>
            <a:avLst/>
            <a:gdLst>
              <a:gd name="T0" fmla="*/ 0 w 864"/>
              <a:gd name="T1" fmla="*/ 288 h 288"/>
              <a:gd name="T2" fmla="*/ 386 w 864"/>
              <a:gd name="T3" fmla="*/ 287 h 288"/>
              <a:gd name="T4" fmla="*/ 386 w 864"/>
              <a:gd name="T5" fmla="*/ 1 h 288"/>
              <a:gd name="T6" fmla="*/ 864 w 864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288"/>
              <a:gd name="T14" fmla="*/ 864 w 864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288">
                <a:moveTo>
                  <a:pt x="0" y="288"/>
                </a:moveTo>
                <a:lnTo>
                  <a:pt x="386" y="287"/>
                </a:lnTo>
                <a:lnTo>
                  <a:pt x="386" y="1"/>
                </a:lnTo>
                <a:lnTo>
                  <a:pt x="86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Freeform 6"/>
          <p:cNvSpPr>
            <a:spLocks/>
          </p:cNvSpPr>
          <p:nvPr/>
        </p:nvSpPr>
        <p:spPr bwMode="auto">
          <a:xfrm>
            <a:off x="2438400" y="3217863"/>
            <a:ext cx="1371600" cy="77787"/>
          </a:xfrm>
          <a:custGeom>
            <a:avLst/>
            <a:gdLst>
              <a:gd name="T0" fmla="*/ 0 w 864"/>
              <a:gd name="T1" fmla="*/ 1 h 49"/>
              <a:gd name="T2" fmla="*/ 386 w 864"/>
              <a:gd name="T3" fmla="*/ 0 h 49"/>
              <a:gd name="T4" fmla="*/ 386 w 864"/>
              <a:gd name="T5" fmla="*/ 48 h 49"/>
              <a:gd name="T6" fmla="*/ 864 w 864"/>
              <a:gd name="T7" fmla="*/ 49 h 49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49"/>
              <a:gd name="T14" fmla="*/ 864 w 864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49">
                <a:moveTo>
                  <a:pt x="0" y="1"/>
                </a:moveTo>
                <a:lnTo>
                  <a:pt x="386" y="0"/>
                </a:lnTo>
                <a:lnTo>
                  <a:pt x="386" y="48"/>
                </a:lnTo>
                <a:lnTo>
                  <a:pt x="864" y="49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Freeform 7"/>
          <p:cNvSpPr>
            <a:spLocks/>
          </p:cNvSpPr>
          <p:nvPr/>
        </p:nvSpPr>
        <p:spPr bwMode="auto">
          <a:xfrm>
            <a:off x="2438400" y="3217863"/>
            <a:ext cx="1371600" cy="611187"/>
          </a:xfrm>
          <a:custGeom>
            <a:avLst/>
            <a:gdLst>
              <a:gd name="T0" fmla="*/ 0 w 864"/>
              <a:gd name="T1" fmla="*/ 1 h 385"/>
              <a:gd name="T2" fmla="*/ 386 w 864"/>
              <a:gd name="T3" fmla="*/ 0 h 385"/>
              <a:gd name="T4" fmla="*/ 386 w 864"/>
              <a:gd name="T5" fmla="*/ 383 h 385"/>
              <a:gd name="T6" fmla="*/ 864 w 864"/>
              <a:gd name="T7" fmla="*/ 385 h 385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385"/>
              <a:gd name="T14" fmla="*/ 864 w 864"/>
              <a:gd name="T15" fmla="*/ 385 h 3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385">
                <a:moveTo>
                  <a:pt x="0" y="1"/>
                </a:moveTo>
                <a:lnTo>
                  <a:pt x="386" y="0"/>
                </a:lnTo>
                <a:lnTo>
                  <a:pt x="386" y="383"/>
                </a:lnTo>
                <a:lnTo>
                  <a:pt x="864" y="385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Freeform 8"/>
          <p:cNvSpPr>
            <a:spLocks/>
          </p:cNvSpPr>
          <p:nvPr/>
        </p:nvSpPr>
        <p:spPr bwMode="auto">
          <a:xfrm>
            <a:off x="2438400" y="4438650"/>
            <a:ext cx="1371600" cy="533400"/>
          </a:xfrm>
          <a:custGeom>
            <a:avLst/>
            <a:gdLst>
              <a:gd name="T0" fmla="*/ 0 w 864"/>
              <a:gd name="T1" fmla="*/ 336 h 336"/>
              <a:gd name="T2" fmla="*/ 386 w 864"/>
              <a:gd name="T3" fmla="*/ 336 h 336"/>
              <a:gd name="T4" fmla="*/ 386 w 864"/>
              <a:gd name="T5" fmla="*/ 1 h 336"/>
              <a:gd name="T6" fmla="*/ 864 w 864"/>
              <a:gd name="T7" fmla="*/ 0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336"/>
              <a:gd name="T14" fmla="*/ 864 w 864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336">
                <a:moveTo>
                  <a:pt x="0" y="336"/>
                </a:moveTo>
                <a:lnTo>
                  <a:pt x="386" y="336"/>
                </a:lnTo>
                <a:lnTo>
                  <a:pt x="386" y="1"/>
                </a:lnTo>
                <a:lnTo>
                  <a:pt x="86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3" name="Line 9"/>
          <p:cNvSpPr>
            <a:spLocks noChangeShapeType="1"/>
          </p:cNvSpPr>
          <p:nvPr/>
        </p:nvSpPr>
        <p:spPr bwMode="auto">
          <a:xfrm>
            <a:off x="2438400" y="4972050"/>
            <a:ext cx="1447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4" name="Freeform 10"/>
          <p:cNvSpPr>
            <a:spLocks/>
          </p:cNvSpPr>
          <p:nvPr/>
        </p:nvSpPr>
        <p:spPr bwMode="auto">
          <a:xfrm>
            <a:off x="2438400" y="4972050"/>
            <a:ext cx="1371600" cy="533400"/>
          </a:xfrm>
          <a:custGeom>
            <a:avLst/>
            <a:gdLst>
              <a:gd name="T0" fmla="*/ 0 w 864"/>
              <a:gd name="T1" fmla="*/ 0 h 336"/>
              <a:gd name="T2" fmla="*/ 386 w 864"/>
              <a:gd name="T3" fmla="*/ 0 h 336"/>
              <a:gd name="T4" fmla="*/ 386 w 864"/>
              <a:gd name="T5" fmla="*/ 334 h 336"/>
              <a:gd name="T6" fmla="*/ 864 w 864"/>
              <a:gd name="T7" fmla="*/ 336 h 336"/>
              <a:gd name="T8" fmla="*/ 0 60000 65536"/>
              <a:gd name="T9" fmla="*/ 0 60000 65536"/>
              <a:gd name="T10" fmla="*/ 0 60000 65536"/>
              <a:gd name="T11" fmla="*/ 0 60000 65536"/>
              <a:gd name="T12" fmla="*/ 0 w 864"/>
              <a:gd name="T13" fmla="*/ 0 h 336"/>
              <a:gd name="T14" fmla="*/ 864 w 864"/>
              <a:gd name="T15" fmla="*/ 336 h 3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4" h="336">
                <a:moveTo>
                  <a:pt x="0" y="0"/>
                </a:moveTo>
                <a:lnTo>
                  <a:pt x="386" y="0"/>
                </a:lnTo>
                <a:lnTo>
                  <a:pt x="386" y="334"/>
                </a:lnTo>
                <a:lnTo>
                  <a:pt x="864" y="336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143000" y="1308100"/>
            <a:ext cx="1512888" cy="831850"/>
            <a:chOff x="912" y="1440"/>
            <a:chExt cx="953" cy="288"/>
          </a:xfrm>
        </p:grpSpPr>
        <p:sp>
          <p:nvSpPr>
            <p:cNvPr id="2114" name="Rectangle 12"/>
            <p:cNvSpPr>
              <a:spLocks noChangeArrowheads="1"/>
            </p:cNvSpPr>
            <p:nvPr/>
          </p:nvSpPr>
          <p:spPr bwMode="auto">
            <a:xfrm>
              <a:off x="912" y="1440"/>
              <a:ext cx="912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5" name="Text Box 13"/>
            <p:cNvSpPr txBox="1">
              <a:spLocks noChangeArrowheads="1"/>
            </p:cNvSpPr>
            <p:nvPr/>
          </p:nvSpPr>
          <p:spPr bwMode="auto">
            <a:xfrm>
              <a:off x="950" y="1449"/>
              <a:ext cx="915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</a:rPr>
                <a:t>Masalah </a:t>
              </a:r>
            </a:p>
            <a:p>
              <a:pPr eaLnBrk="0" hangingPunct="0"/>
              <a:r>
                <a:rPr lang="en-US" sz="2000" b="1">
                  <a:latin typeface="Times New Roman" pitchFamily="18" charset="0"/>
                </a:rPr>
                <a:t>manajemen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09588" y="4297146"/>
            <a:ext cx="2395537" cy="1427439"/>
            <a:chOff x="720" y="3456"/>
            <a:chExt cx="1110" cy="359"/>
          </a:xfrm>
        </p:grpSpPr>
        <p:sp>
          <p:nvSpPr>
            <p:cNvPr id="2112" name="Rectangle 15"/>
            <p:cNvSpPr>
              <a:spLocks noChangeArrowheads="1"/>
            </p:cNvSpPr>
            <p:nvPr/>
          </p:nvSpPr>
          <p:spPr bwMode="auto">
            <a:xfrm>
              <a:off x="720" y="3456"/>
              <a:ext cx="1000" cy="35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3" name="Text Box 16"/>
            <p:cNvSpPr txBox="1">
              <a:spLocks noChangeArrowheads="1"/>
            </p:cNvSpPr>
            <p:nvPr/>
          </p:nvSpPr>
          <p:spPr bwMode="auto">
            <a:xfrm>
              <a:off x="758" y="3465"/>
              <a:ext cx="1072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en-US" sz="2000" b="1" dirty="0" smtClean="0">
                  <a:latin typeface="Times New Roman" pitchFamily="18" charset="0"/>
                </a:rPr>
                <a:t>Excellence : </a:t>
              </a:r>
              <a:r>
                <a:rPr lang="en-US" sz="2000" b="1" dirty="0" err="1" smtClean="0">
                  <a:latin typeface="Times New Roman" pitchFamily="18" charset="0"/>
                </a:rPr>
                <a:t>penelitian</a:t>
              </a:r>
              <a:r>
                <a:rPr lang="en-US" sz="2000" b="1" dirty="0" smtClean="0">
                  <a:latin typeface="Times New Roman" pitchFamily="18" charset="0"/>
                </a:rPr>
                <a:t> , </a:t>
              </a:r>
            </a:p>
            <a:p>
              <a:pPr eaLnBrk="0" hangingPunct="0"/>
              <a:r>
                <a:rPr lang="en-US" sz="2000" b="1" dirty="0" err="1" smtClean="0">
                  <a:latin typeface="Times New Roman" pitchFamily="18" charset="0"/>
                </a:rPr>
                <a:t>layanan</a:t>
              </a:r>
              <a:r>
                <a:rPr lang="en-US" sz="2000" b="1" dirty="0" smtClean="0">
                  <a:latin typeface="Times New Roman" pitchFamily="18" charset="0"/>
                </a:rPr>
                <a:t> </a:t>
              </a:r>
              <a:r>
                <a:rPr lang="en-US" sz="2000" b="1" dirty="0" err="1" smtClean="0">
                  <a:latin typeface="Times New Roman" pitchFamily="18" charset="0"/>
                </a:rPr>
                <a:t>masy</a:t>
              </a:r>
              <a:r>
                <a:rPr lang="en-US" sz="2000" b="1" dirty="0" smtClean="0">
                  <a:latin typeface="Times New Roman" pitchFamily="18" charset="0"/>
                </a:rPr>
                <a:t> &amp; </a:t>
              </a:r>
              <a:r>
                <a:rPr lang="en-US" sz="2000" b="1" dirty="0" err="1" smtClean="0">
                  <a:latin typeface="Times New Roman" pitchFamily="18" charset="0"/>
                </a:rPr>
                <a:t>kerjasama</a:t>
              </a:r>
              <a:r>
                <a:rPr lang="en-US" sz="2000" b="1" dirty="0" smtClean="0">
                  <a:latin typeface="Times New Roman" pitchFamily="18" charset="0"/>
                </a:rPr>
                <a:t>.</a:t>
              </a:r>
              <a:endParaRPr lang="en-US" sz="2000" b="1" dirty="0">
                <a:latin typeface="Times New Roman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889000" y="2722563"/>
            <a:ext cx="2092325" cy="1065212"/>
            <a:chOff x="720" y="2352"/>
            <a:chExt cx="1242" cy="288"/>
          </a:xfrm>
        </p:grpSpPr>
        <p:sp>
          <p:nvSpPr>
            <p:cNvPr id="2110" name="Rectangle 18"/>
            <p:cNvSpPr>
              <a:spLocks noChangeArrowheads="1"/>
            </p:cNvSpPr>
            <p:nvPr/>
          </p:nvSpPr>
          <p:spPr bwMode="auto">
            <a:xfrm>
              <a:off x="720" y="2352"/>
              <a:ext cx="912" cy="288"/>
            </a:xfrm>
            <a:prstGeom prst="rect">
              <a:avLst/>
            </a:prstGeom>
            <a:solidFill>
              <a:srgbClr val="B3CED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1" name="Text Box 19"/>
            <p:cNvSpPr txBox="1">
              <a:spLocks noChangeArrowheads="1"/>
            </p:cNvSpPr>
            <p:nvPr/>
          </p:nvSpPr>
          <p:spPr bwMode="auto">
            <a:xfrm>
              <a:off x="758" y="2361"/>
              <a:ext cx="1204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2000" b="1">
                  <a:latin typeface="Times New Roman" pitchFamily="18" charset="0"/>
                </a:rPr>
                <a:t>Masalah </a:t>
              </a:r>
            </a:p>
            <a:p>
              <a:pPr eaLnBrk="0" hangingPunct="0"/>
              <a:r>
                <a:rPr lang="en-US" sz="2000" b="1">
                  <a:latin typeface="Times New Roman" pitchFamily="18" charset="0"/>
                </a:rPr>
                <a:t>kinerja </a:t>
              </a:r>
            </a:p>
            <a:p>
              <a:pPr eaLnBrk="0" hangingPunct="0"/>
              <a:r>
                <a:rPr lang="en-US" sz="2000" b="1">
                  <a:latin typeface="Times New Roman" pitchFamily="18" charset="0"/>
                </a:rPr>
                <a:t>akademik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760788" y="1314450"/>
            <a:ext cx="1573212" cy="457200"/>
            <a:chOff x="2304" y="1296"/>
            <a:chExt cx="833" cy="288"/>
          </a:xfrm>
        </p:grpSpPr>
        <p:sp>
          <p:nvSpPr>
            <p:cNvPr id="2108" name="Rectangle 21"/>
            <p:cNvSpPr>
              <a:spLocks noChangeArrowheads="1"/>
            </p:cNvSpPr>
            <p:nvPr/>
          </p:nvSpPr>
          <p:spPr bwMode="auto">
            <a:xfrm>
              <a:off x="2304" y="1296"/>
              <a:ext cx="672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9" name="Text Box 22"/>
            <p:cNvSpPr txBox="1">
              <a:spLocks noChangeArrowheads="1"/>
            </p:cNvSpPr>
            <p:nvPr/>
          </p:nvSpPr>
          <p:spPr bwMode="auto">
            <a:xfrm>
              <a:off x="2342" y="1335"/>
              <a:ext cx="7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A1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3657600" y="2533650"/>
            <a:ext cx="1604963" cy="457200"/>
            <a:chOff x="2544" y="1824"/>
            <a:chExt cx="826" cy="288"/>
          </a:xfrm>
        </p:grpSpPr>
        <p:sp>
          <p:nvSpPr>
            <p:cNvPr id="2106" name="Rectangle 27"/>
            <p:cNvSpPr>
              <a:spLocks noChangeArrowheads="1"/>
            </p:cNvSpPr>
            <p:nvPr/>
          </p:nvSpPr>
          <p:spPr bwMode="auto">
            <a:xfrm>
              <a:off x="2544" y="1824"/>
              <a:ext cx="672" cy="288"/>
            </a:xfrm>
            <a:prstGeom prst="rect">
              <a:avLst/>
            </a:prstGeom>
            <a:solidFill>
              <a:srgbClr val="B3CED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7" name="Text Box 28"/>
            <p:cNvSpPr txBox="1">
              <a:spLocks noChangeArrowheads="1"/>
            </p:cNvSpPr>
            <p:nvPr/>
          </p:nvSpPr>
          <p:spPr bwMode="auto">
            <a:xfrm>
              <a:off x="2582" y="1863"/>
              <a:ext cx="7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B1</a:t>
              </a: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3657600" y="3067050"/>
            <a:ext cx="1323975" cy="457200"/>
            <a:chOff x="2544" y="1824"/>
            <a:chExt cx="696" cy="288"/>
          </a:xfrm>
        </p:grpSpPr>
        <p:sp>
          <p:nvSpPr>
            <p:cNvPr id="2104" name="Rectangle 30"/>
            <p:cNvSpPr>
              <a:spLocks noChangeArrowheads="1"/>
            </p:cNvSpPr>
            <p:nvPr/>
          </p:nvSpPr>
          <p:spPr bwMode="auto">
            <a:xfrm>
              <a:off x="2544" y="1824"/>
              <a:ext cx="672" cy="288"/>
            </a:xfrm>
            <a:prstGeom prst="rect">
              <a:avLst/>
            </a:prstGeom>
            <a:solidFill>
              <a:srgbClr val="B3CED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5" name="Text Box 31"/>
            <p:cNvSpPr txBox="1">
              <a:spLocks noChangeArrowheads="1"/>
            </p:cNvSpPr>
            <p:nvPr/>
          </p:nvSpPr>
          <p:spPr bwMode="auto">
            <a:xfrm>
              <a:off x="2582" y="1863"/>
              <a:ext cx="65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B2</a:t>
              </a: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3657600" y="4210050"/>
            <a:ext cx="1587500" cy="457200"/>
            <a:chOff x="2304" y="3120"/>
            <a:chExt cx="833" cy="288"/>
          </a:xfrm>
        </p:grpSpPr>
        <p:sp>
          <p:nvSpPr>
            <p:cNvPr id="2102" name="Rectangle 33"/>
            <p:cNvSpPr>
              <a:spLocks noChangeArrowheads="1"/>
            </p:cNvSpPr>
            <p:nvPr/>
          </p:nvSpPr>
          <p:spPr bwMode="auto">
            <a:xfrm>
              <a:off x="2304" y="3120"/>
              <a:ext cx="672" cy="28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Text Box 34"/>
            <p:cNvSpPr txBox="1">
              <a:spLocks noChangeArrowheads="1"/>
            </p:cNvSpPr>
            <p:nvPr/>
          </p:nvSpPr>
          <p:spPr bwMode="auto">
            <a:xfrm>
              <a:off x="2342" y="3159"/>
              <a:ext cx="7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C1</a:t>
              </a: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3657600" y="5276850"/>
            <a:ext cx="1573213" cy="457200"/>
            <a:chOff x="2304" y="3792"/>
            <a:chExt cx="833" cy="288"/>
          </a:xfrm>
        </p:grpSpPr>
        <p:sp>
          <p:nvSpPr>
            <p:cNvPr id="2100" name="Rectangle 39"/>
            <p:cNvSpPr>
              <a:spLocks noChangeArrowheads="1"/>
            </p:cNvSpPr>
            <p:nvPr/>
          </p:nvSpPr>
          <p:spPr bwMode="auto">
            <a:xfrm>
              <a:off x="2304" y="3792"/>
              <a:ext cx="672" cy="28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Text Box 40"/>
            <p:cNvSpPr txBox="1">
              <a:spLocks noChangeArrowheads="1"/>
            </p:cNvSpPr>
            <p:nvPr/>
          </p:nvSpPr>
          <p:spPr bwMode="auto">
            <a:xfrm>
              <a:off x="2342" y="3831"/>
              <a:ext cx="7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C3</a:t>
              </a:r>
            </a:p>
          </p:txBody>
        </p:sp>
      </p:grp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3657600" y="3600450"/>
            <a:ext cx="1560513" cy="457200"/>
            <a:chOff x="2544" y="1824"/>
            <a:chExt cx="826" cy="288"/>
          </a:xfrm>
        </p:grpSpPr>
        <p:sp>
          <p:nvSpPr>
            <p:cNvPr id="2098" name="Rectangle 42"/>
            <p:cNvSpPr>
              <a:spLocks noChangeArrowheads="1"/>
            </p:cNvSpPr>
            <p:nvPr/>
          </p:nvSpPr>
          <p:spPr bwMode="auto">
            <a:xfrm>
              <a:off x="2544" y="1824"/>
              <a:ext cx="672" cy="288"/>
            </a:xfrm>
            <a:prstGeom prst="rect">
              <a:avLst/>
            </a:prstGeom>
            <a:solidFill>
              <a:srgbClr val="B3CED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Text Box 43"/>
            <p:cNvSpPr txBox="1">
              <a:spLocks noChangeArrowheads="1"/>
            </p:cNvSpPr>
            <p:nvPr/>
          </p:nvSpPr>
          <p:spPr bwMode="auto">
            <a:xfrm>
              <a:off x="2582" y="1863"/>
              <a:ext cx="7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B3</a:t>
              </a:r>
            </a:p>
          </p:txBody>
        </p:sp>
      </p:grp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7747000" y="1131888"/>
            <a:ext cx="1225550" cy="995362"/>
            <a:chOff x="3794" y="1248"/>
            <a:chExt cx="772" cy="627"/>
          </a:xfrm>
        </p:grpSpPr>
        <p:graphicFrame>
          <p:nvGraphicFramePr>
            <p:cNvPr id="2052" name="Object 45"/>
            <p:cNvGraphicFramePr>
              <a:graphicFrameLocks noChangeAspect="1"/>
            </p:cNvGraphicFramePr>
            <p:nvPr/>
          </p:nvGraphicFramePr>
          <p:xfrm>
            <a:off x="4006" y="1248"/>
            <a:ext cx="347" cy="432"/>
          </p:xfrm>
          <a:graphic>
            <a:graphicData uri="http://schemas.openxmlformats.org/presentationml/2006/ole">
              <p:oleObj spid="_x0000_s2052" name="Clip" r:id="rId3" imgW="3162240" imgH="3928680" progId="">
                <p:embed/>
              </p:oleObj>
            </a:graphicData>
          </a:graphic>
        </p:graphicFrame>
        <p:sp>
          <p:nvSpPr>
            <p:cNvPr id="2097" name="Text Box 46"/>
            <p:cNvSpPr txBox="1">
              <a:spLocks noChangeArrowheads="1"/>
            </p:cNvSpPr>
            <p:nvPr/>
          </p:nvSpPr>
          <p:spPr bwMode="auto">
            <a:xfrm>
              <a:off x="3794" y="1587"/>
              <a:ext cx="7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latin typeface="Times New Roman" pitchFamily="18" charset="0"/>
                </a:rPr>
                <a:t>Tema A</a:t>
              </a:r>
            </a:p>
          </p:txBody>
        </p:sp>
      </p:grpSp>
      <p:grpSp>
        <p:nvGrpSpPr>
          <p:cNvPr id="12" name="Group 50"/>
          <p:cNvGrpSpPr>
            <a:grpSpLocks/>
          </p:cNvGrpSpPr>
          <p:nvPr/>
        </p:nvGrpSpPr>
        <p:grpSpPr bwMode="auto">
          <a:xfrm>
            <a:off x="7523163" y="2879725"/>
            <a:ext cx="1377950" cy="1006475"/>
            <a:chOff x="3745" y="1248"/>
            <a:chExt cx="868" cy="634"/>
          </a:xfrm>
        </p:grpSpPr>
        <p:graphicFrame>
          <p:nvGraphicFramePr>
            <p:cNvPr id="2051" name="Object 51"/>
            <p:cNvGraphicFramePr>
              <a:graphicFrameLocks noChangeAspect="1"/>
            </p:cNvGraphicFramePr>
            <p:nvPr/>
          </p:nvGraphicFramePr>
          <p:xfrm>
            <a:off x="4006" y="1248"/>
            <a:ext cx="347" cy="432"/>
          </p:xfrm>
          <a:graphic>
            <a:graphicData uri="http://schemas.openxmlformats.org/presentationml/2006/ole">
              <p:oleObj spid="_x0000_s2051" name="Clip" r:id="rId4" imgW="3162240" imgH="3928680" progId="">
                <p:embed/>
              </p:oleObj>
            </a:graphicData>
          </a:graphic>
        </p:graphicFrame>
        <p:sp>
          <p:nvSpPr>
            <p:cNvPr id="2096" name="Text Box 52"/>
            <p:cNvSpPr txBox="1">
              <a:spLocks noChangeArrowheads="1"/>
            </p:cNvSpPr>
            <p:nvPr/>
          </p:nvSpPr>
          <p:spPr bwMode="auto">
            <a:xfrm>
              <a:off x="3745" y="1555"/>
              <a:ext cx="8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b="1">
                  <a:latin typeface="Times New Roman" pitchFamily="18" charset="0"/>
                </a:rPr>
                <a:t>Tema B</a:t>
              </a:r>
            </a:p>
          </p:txBody>
        </p:sp>
      </p:grpSp>
      <p:grpSp>
        <p:nvGrpSpPr>
          <p:cNvPr id="13" name="Group 53"/>
          <p:cNvGrpSpPr>
            <a:grpSpLocks/>
          </p:cNvGrpSpPr>
          <p:nvPr/>
        </p:nvGrpSpPr>
        <p:grpSpPr bwMode="auto">
          <a:xfrm>
            <a:off x="7602538" y="4673600"/>
            <a:ext cx="1398587" cy="1006475"/>
            <a:chOff x="3739" y="1248"/>
            <a:chExt cx="881" cy="634"/>
          </a:xfrm>
        </p:grpSpPr>
        <p:graphicFrame>
          <p:nvGraphicFramePr>
            <p:cNvPr id="2050" name="Object 54"/>
            <p:cNvGraphicFramePr>
              <a:graphicFrameLocks noChangeAspect="1"/>
            </p:cNvGraphicFramePr>
            <p:nvPr/>
          </p:nvGraphicFramePr>
          <p:xfrm>
            <a:off x="4006" y="1248"/>
            <a:ext cx="347" cy="432"/>
          </p:xfrm>
          <a:graphic>
            <a:graphicData uri="http://schemas.openxmlformats.org/presentationml/2006/ole">
              <p:oleObj spid="_x0000_s2050" name="Clip" r:id="rId5" imgW="3162240" imgH="3928680" progId="">
                <p:embed/>
              </p:oleObj>
            </a:graphicData>
          </a:graphic>
        </p:graphicFrame>
        <p:sp>
          <p:nvSpPr>
            <p:cNvPr id="2095" name="Text Box 55"/>
            <p:cNvSpPr txBox="1">
              <a:spLocks noChangeArrowheads="1"/>
            </p:cNvSpPr>
            <p:nvPr/>
          </p:nvSpPr>
          <p:spPr bwMode="auto">
            <a:xfrm>
              <a:off x="3739" y="1555"/>
              <a:ext cx="88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 b="1">
                  <a:latin typeface="Times New Roman" pitchFamily="18" charset="0"/>
                </a:rPr>
                <a:t>Tema C</a:t>
              </a:r>
            </a:p>
          </p:txBody>
        </p:sp>
      </p:grpSp>
      <p:sp>
        <p:nvSpPr>
          <p:cNvPr id="108600" name="Freeform 56"/>
          <p:cNvSpPr>
            <a:spLocks/>
          </p:cNvSpPr>
          <p:nvPr/>
        </p:nvSpPr>
        <p:spPr bwMode="auto">
          <a:xfrm>
            <a:off x="4757738" y="1619250"/>
            <a:ext cx="1447800" cy="457200"/>
          </a:xfrm>
          <a:custGeom>
            <a:avLst/>
            <a:gdLst>
              <a:gd name="T0" fmla="*/ 754 w 754"/>
              <a:gd name="T1" fmla="*/ 20 h 355"/>
              <a:gd name="T2" fmla="*/ 231 w 754"/>
              <a:gd name="T3" fmla="*/ 44 h 355"/>
              <a:gd name="T4" fmla="*/ 341 w 754"/>
              <a:gd name="T5" fmla="*/ 283 h 355"/>
              <a:gd name="T6" fmla="*/ 0 w 754"/>
              <a:gd name="T7" fmla="*/ 333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754"/>
              <a:gd name="T13" fmla="*/ 0 h 355"/>
              <a:gd name="T14" fmla="*/ 754 w 754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4" h="355">
                <a:moveTo>
                  <a:pt x="754" y="20"/>
                </a:moveTo>
                <a:cubicBezTo>
                  <a:pt x="667" y="25"/>
                  <a:pt x="300" y="0"/>
                  <a:pt x="231" y="44"/>
                </a:cubicBezTo>
                <a:cubicBezTo>
                  <a:pt x="202" y="142"/>
                  <a:pt x="403" y="211"/>
                  <a:pt x="341" y="283"/>
                </a:cubicBezTo>
                <a:cubicBezTo>
                  <a:pt x="279" y="355"/>
                  <a:pt x="71" y="323"/>
                  <a:pt x="0" y="33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601" name="Freeform 57"/>
          <p:cNvSpPr>
            <a:spLocks/>
          </p:cNvSpPr>
          <p:nvPr/>
        </p:nvSpPr>
        <p:spPr bwMode="auto">
          <a:xfrm flipV="1">
            <a:off x="4800600" y="4972050"/>
            <a:ext cx="1447800" cy="457200"/>
          </a:xfrm>
          <a:custGeom>
            <a:avLst/>
            <a:gdLst>
              <a:gd name="T0" fmla="*/ 754 w 754"/>
              <a:gd name="T1" fmla="*/ 20 h 355"/>
              <a:gd name="T2" fmla="*/ 231 w 754"/>
              <a:gd name="T3" fmla="*/ 44 h 355"/>
              <a:gd name="T4" fmla="*/ 341 w 754"/>
              <a:gd name="T5" fmla="*/ 283 h 355"/>
              <a:gd name="T6" fmla="*/ 0 w 754"/>
              <a:gd name="T7" fmla="*/ 333 h 355"/>
              <a:gd name="T8" fmla="*/ 0 60000 65536"/>
              <a:gd name="T9" fmla="*/ 0 60000 65536"/>
              <a:gd name="T10" fmla="*/ 0 60000 65536"/>
              <a:gd name="T11" fmla="*/ 0 60000 65536"/>
              <a:gd name="T12" fmla="*/ 0 w 754"/>
              <a:gd name="T13" fmla="*/ 0 h 355"/>
              <a:gd name="T14" fmla="*/ 754 w 754"/>
              <a:gd name="T15" fmla="*/ 355 h 35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4" h="355">
                <a:moveTo>
                  <a:pt x="754" y="20"/>
                </a:moveTo>
                <a:cubicBezTo>
                  <a:pt x="667" y="25"/>
                  <a:pt x="300" y="0"/>
                  <a:pt x="231" y="44"/>
                </a:cubicBezTo>
                <a:cubicBezTo>
                  <a:pt x="202" y="142"/>
                  <a:pt x="403" y="211"/>
                  <a:pt x="341" y="283"/>
                </a:cubicBezTo>
                <a:cubicBezTo>
                  <a:pt x="279" y="355"/>
                  <a:pt x="71" y="323"/>
                  <a:pt x="0" y="333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" name="Group 23"/>
          <p:cNvGrpSpPr>
            <a:grpSpLocks/>
          </p:cNvGrpSpPr>
          <p:nvPr/>
        </p:nvGrpSpPr>
        <p:grpSpPr bwMode="auto">
          <a:xfrm>
            <a:off x="3771900" y="1847850"/>
            <a:ext cx="1571625" cy="457200"/>
            <a:chOff x="2304" y="1632"/>
            <a:chExt cx="833" cy="288"/>
          </a:xfrm>
        </p:grpSpPr>
        <p:sp>
          <p:nvSpPr>
            <p:cNvPr id="2093" name="Rectangle 24"/>
            <p:cNvSpPr>
              <a:spLocks noChangeArrowheads="1"/>
            </p:cNvSpPr>
            <p:nvPr/>
          </p:nvSpPr>
          <p:spPr bwMode="auto">
            <a:xfrm>
              <a:off x="2304" y="1632"/>
              <a:ext cx="672" cy="288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4" name="Text Box 25"/>
            <p:cNvSpPr txBox="1">
              <a:spLocks noChangeArrowheads="1"/>
            </p:cNvSpPr>
            <p:nvPr/>
          </p:nvSpPr>
          <p:spPr bwMode="auto">
            <a:xfrm>
              <a:off x="2342" y="1671"/>
              <a:ext cx="7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A2</a:t>
              </a:r>
            </a:p>
          </p:txBody>
        </p:sp>
      </p:grpSp>
      <p:grpSp>
        <p:nvGrpSpPr>
          <p:cNvPr id="15" name="Group 35"/>
          <p:cNvGrpSpPr>
            <a:grpSpLocks/>
          </p:cNvGrpSpPr>
          <p:nvPr/>
        </p:nvGrpSpPr>
        <p:grpSpPr bwMode="auto">
          <a:xfrm>
            <a:off x="3657600" y="4743450"/>
            <a:ext cx="1601788" cy="457200"/>
            <a:chOff x="2304" y="3456"/>
            <a:chExt cx="833" cy="288"/>
          </a:xfrm>
        </p:grpSpPr>
        <p:sp>
          <p:nvSpPr>
            <p:cNvPr id="2091" name="Rectangle 36"/>
            <p:cNvSpPr>
              <a:spLocks noChangeArrowheads="1"/>
            </p:cNvSpPr>
            <p:nvPr/>
          </p:nvSpPr>
          <p:spPr bwMode="auto">
            <a:xfrm>
              <a:off x="2304" y="3456"/>
              <a:ext cx="672" cy="288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2" name="Text Box 37"/>
            <p:cNvSpPr txBox="1">
              <a:spLocks noChangeArrowheads="1"/>
            </p:cNvSpPr>
            <p:nvPr/>
          </p:nvSpPr>
          <p:spPr bwMode="auto">
            <a:xfrm>
              <a:off x="2342" y="3495"/>
              <a:ext cx="79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US" sz="1600" b="1">
                  <a:latin typeface="Times New Roman" pitchFamily="18" charset="0"/>
                </a:rPr>
                <a:t>Program C2</a:t>
              </a:r>
            </a:p>
          </p:txBody>
        </p:sp>
      </p:grpSp>
      <p:sp>
        <p:nvSpPr>
          <p:cNvPr id="108604" name="Text Box 60"/>
          <p:cNvSpPr txBox="1">
            <a:spLocks noChangeArrowheads="1"/>
          </p:cNvSpPr>
          <p:nvPr/>
        </p:nvSpPr>
        <p:spPr bwMode="auto">
          <a:xfrm>
            <a:off x="6318250" y="1223963"/>
            <a:ext cx="830263" cy="1016000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Unit 1</a:t>
            </a:r>
          </a:p>
          <a:p>
            <a:r>
              <a:rPr lang="en-US" sz="2000" b="1"/>
              <a:t>Unit 2</a:t>
            </a:r>
          </a:p>
          <a:p>
            <a:r>
              <a:rPr lang="en-US" sz="2000" b="1"/>
              <a:t>Unit n</a:t>
            </a:r>
          </a:p>
        </p:txBody>
      </p:sp>
      <p:sp>
        <p:nvSpPr>
          <p:cNvPr id="108606" name="Text Box 62"/>
          <p:cNvSpPr txBox="1">
            <a:spLocks noChangeArrowheads="1"/>
          </p:cNvSpPr>
          <p:nvPr/>
        </p:nvSpPr>
        <p:spPr bwMode="auto">
          <a:xfrm>
            <a:off x="6303963" y="2868613"/>
            <a:ext cx="830262" cy="1016000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Unit 1</a:t>
            </a:r>
          </a:p>
          <a:p>
            <a:r>
              <a:rPr lang="en-US" sz="2000" b="1"/>
              <a:t>Unit 2</a:t>
            </a:r>
          </a:p>
          <a:p>
            <a:r>
              <a:rPr lang="en-US" sz="2000" b="1"/>
              <a:t>Unit n</a:t>
            </a:r>
          </a:p>
        </p:txBody>
      </p:sp>
      <p:sp>
        <p:nvSpPr>
          <p:cNvPr id="108608" name="Text Box 64"/>
          <p:cNvSpPr txBox="1">
            <a:spLocks noChangeArrowheads="1"/>
          </p:cNvSpPr>
          <p:nvPr/>
        </p:nvSpPr>
        <p:spPr bwMode="auto">
          <a:xfrm>
            <a:off x="6327775" y="4716463"/>
            <a:ext cx="830263" cy="1016000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/>
              <a:t>Unit 1</a:t>
            </a:r>
          </a:p>
          <a:p>
            <a:r>
              <a:rPr lang="en-US" sz="2000" b="1" dirty="0"/>
              <a:t>Unit 2</a:t>
            </a:r>
          </a:p>
          <a:p>
            <a:r>
              <a:rPr lang="en-US" sz="2000" b="1" dirty="0"/>
              <a:t>Unit n</a:t>
            </a:r>
          </a:p>
        </p:txBody>
      </p:sp>
      <p:grpSp>
        <p:nvGrpSpPr>
          <p:cNvPr id="16" name="Group 71"/>
          <p:cNvGrpSpPr>
            <a:grpSpLocks/>
          </p:cNvGrpSpPr>
          <p:nvPr/>
        </p:nvGrpSpPr>
        <p:grpSpPr bwMode="auto">
          <a:xfrm>
            <a:off x="7242175" y="1601788"/>
            <a:ext cx="449263" cy="3681412"/>
            <a:chOff x="4562" y="1009"/>
            <a:chExt cx="283" cy="2319"/>
          </a:xfrm>
        </p:grpSpPr>
        <p:sp>
          <p:nvSpPr>
            <p:cNvPr id="2088" name="AutoShape 61"/>
            <p:cNvSpPr>
              <a:spLocks noChangeArrowheads="1"/>
            </p:cNvSpPr>
            <p:nvPr/>
          </p:nvSpPr>
          <p:spPr bwMode="auto">
            <a:xfrm>
              <a:off x="4580" y="1009"/>
              <a:ext cx="260" cy="149"/>
            </a:xfrm>
            <a:prstGeom prst="rightArrow">
              <a:avLst>
                <a:gd name="adj1" fmla="val 50000"/>
                <a:gd name="adj2" fmla="val 43624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" name="AutoShape 63"/>
            <p:cNvSpPr>
              <a:spLocks noChangeArrowheads="1"/>
            </p:cNvSpPr>
            <p:nvPr/>
          </p:nvSpPr>
          <p:spPr bwMode="auto">
            <a:xfrm>
              <a:off x="4562" y="2027"/>
              <a:ext cx="260" cy="149"/>
            </a:xfrm>
            <a:prstGeom prst="rightArrow">
              <a:avLst>
                <a:gd name="adj1" fmla="val 50000"/>
                <a:gd name="adj2" fmla="val 43624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0" name="AutoShape 65"/>
            <p:cNvSpPr>
              <a:spLocks noChangeArrowheads="1"/>
            </p:cNvSpPr>
            <p:nvPr/>
          </p:nvSpPr>
          <p:spPr bwMode="auto">
            <a:xfrm>
              <a:off x="4585" y="3179"/>
              <a:ext cx="260" cy="149"/>
            </a:xfrm>
            <a:prstGeom prst="rightArrow">
              <a:avLst>
                <a:gd name="adj1" fmla="val 50000"/>
                <a:gd name="adj2" fmla="val 43624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70"/>
          <p:cNvGrpSpPr>
            <a:grpSpLocks/>
          </p:cNvGrpSpPr>
          <p:nvPr/>
        </p:nvGrpSpPr>
        <p:grpSpPr bwMode="auto">
          <a:xfrm>
            <a:off x="762125" y="5811834"/>
            <a:ext cx="8372351" cy="895350"/>
            <a:chOff x="925" y="3661"/>
            <a:chExt cx="4541" cy="564"/>
          </a:xfrm>
        </p:grpSpPr>
        <p:sp>
          <p:nvSpPr>
            <p:cNvPr id="2085" name="Text Box 67"/>
            <p:cNvSpPr txBox="1">
              <a:spLocks noChangeArrowheads="1"/>
            </p:cNvSpPr>
            <p:nvPr/>
          </p:nvSpPr>
          <p:spPr bwMode="auto">
            <a:xfrm>
              <a:off x="925" y="3937"/>
              <a:ext cx="4541" cy="288"/>
            </a:xfrm>
            <a:prstGeom prst="rect">
              <a:avLst/>
            </a:prstGeom>
            <a:solidFill>
              <a:srgbClr val="CC00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 err="1">
                  <a:solidFill>
                    <a:schemeClr val="bg1"/>
                  </a:solidFill>
                </a:rPr>
                <a:t>Ditetapkan</a:t>
              </a: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</a:rPr>
                <a:t>berdasarkan</a:t>
              </a:r>
              <a:r>
                <a:rPr lang="en-US" sz="2400" dirty="0">
                  <a:solidFill>
                    <a:schemeClr val="bg1"/>
                  </a:solidFill>
                </a:rPr>
                <a:t> ED </a:t>
              </a:r>
              <a:r>
                <a:rPr lang="en-US" sz="2400" dirty="0" err="1">
                  <a:solidFill>
                    <a:schemeClr val="bg1"/>
                  </a:solidFill>
                </a:rPr>
                <a:t>dan</a:t>
              </a: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</a:rPr>
                <a:t>prioritas</a:t>
              </a: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</a:rPr>
                <a:t>untuk</a:t>
              </a: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</a:rPr>
                <a:t>mencapai</a:t>
              </a:r>
              <a:r>
                <a:rPr lang="en-US" sz="2400" dirty="0">
                  <a:solidFill>
                    <a:schemeClr val="bg1"/>
                  </a:solidFill>
                </a:rPr>
                <a:t> </a:t>
              </a:r>
              <a:r>
                <a:rPr lang="en-US" sz="2400" dirty="0" err="1">
                  <a:solidFill>
                    <a:schemeClr val="bg1"/>
                  </a:solidFill>
                </a:rPr>
                <a:t>visi</a:t>
              </a:r>
              <a:r>
                <a:rPr lang="en-US" sz="2400" dirty="0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2086" name="AutoShape 68"/>
            <p:cNvSpPr>
              <a:spLocks noChangeArrowheads="1"/>
            </p:cNvSpPr>
            <p:nvPr/>
          </p:nvSpPr>
          <p:spPr bwMode="auto">
            <a:xfrm>
              <a:off x="4117" y="3702"/>
              <a:ext cx="242" cy="204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6600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2087" name="AutoShape 69"/>
            <p:cNvSpPr>
              <a:spLocks noChangeArrowheads="1"/>
            </p:cNvSpPr>
            <p:nvPr/>
          </p:nvSpPr>
          <p:spPr bwMode="auto">
            <a:xfrm>
              <a:off x="2744" y="3661"/>
              <a:ext cx="242" cy="269"/>
            </a:xfrm>
            <a:prstGeom prst="upArrow">
              <a:avLst>
                <a:gd name="adj1" fmla="val 50000"/>
                <a:gd name="adj2" fmla="val 27789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68" name="Title 67"/>
          <p:cNvSpPr>
            <a:spLocks noGrp="1"/>
          </p:cNvSpPr>
          <p:nvPr>
            <p:ph type="title"/>
          </p:nvPr>
        </p:nvSpPr>
        <p:spPr>
          <a:xfrm>
            <a:off x="304800" y="21046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, program </a:t>
            </a:r>
            <a:r>
              <a:rPr lang="en-US" dirty="0" err="1" smtClean="0"/>
              <a:t>dan</a:t>
            </a:r>
            <a:r>
              <a:rPr lang="en-US" dirty="0" smtClean="0"/>
              <a:t> unit </a:t>
            </a:r>
            <a:r>
              <a:rPr lang="en-US" dirty="0" err="1" smtClean="0"/>
              <a:t>terkait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500"/>
                                        <p:tgtEl>
                                          <p:spTgt spid="10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00"/>
                            </p:stCondLst>
                            <p:childTnLst>
                              <p:par>
                                <p:cTn id="1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10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610" grpId="0" animBg="1"/>
      <p:bldP spid="108602" grpId="0" animBg="1"/>
      <p:bldP spid="108547" grpId="0" animBg="1"/>
      <p:bldP spid="108548" grpId="0" animBg="1"/>
      <p:bldP spid="108549" grpId="0" animBg="1"/>
      <p:bldP spid="108550" grpId="0" animBg="1"/>
      <p:bldP spid="108551" grpId="0" animBg="1"/>
      <p:bldP spid="108552" grpId="0" animBg="1"/>
      <p:bldP spid="108553" grpId="0" animBg="1"/>
      <p:bldP spid="108554" grpId="0" animBg="1"/>
      <p:bldP spid="108600" grpId="0" animBg="1"/>
      <p:bldP spid="10860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212</TotalTime>
  <Words>2166</Words>
  <Application>Microsoft Office PowerPoint</Application>
  <PresentationFormat>On-screen Show (4:3)</PresentationFormat>
  <Paragraphs>480</Paragraphs>
  <Slides>47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Trek</vt:lpstr>
      <vt:lpstr>Worksheet</vt:lpstr>
      <vt:lpstr>Clip</vt:lpstr>
      <vt:lpstr>Pengembangan Program dan Penentuan Indikator</vt:lpstr>
      <vt:lpstr>Topik:</vt:lpstr>
      <vt:lpstr>Penetapan Tema dan Pengembangan Program/Aktivitas</vt:lpstr>
      <vt:lpstr>Slide 4</vt:lpstr>
      <vt:lpstr>Tema dalam PHK-I tahun 2010</vt:lpstr>
      <vt:lpstr>Bagaimana menetapkan tema?</vt:lpstr>
      <vt:lpstr>Bagaimana menetapkan tema?</vt:lpstr>
      <vt:lpstr>Bagaimana menetapkan tema?</vt:lpstr>
      <vt:lpstr>Penetapan tema, program dan unit terkait</vt:lpstr>
      <vt:lpstr>Pengembangan program dan aktivitas</vt:lpstr>
      <vt:lpstr>Aspek Pengembangan Tema A</vt:lpstr>
      <vt:lpstr>Contoh Tema A</vt:lpstr>
      <vt:lpstr>Aspek Pengembangan Tema B</vt:lpstr>
      <vt:lpstr>Contoh Tema B</vt:lpstr>
      <vt:lpstr>Contoh Tema C</vt:lpstr>
      <vt:lpstr>Contoh Tema D</vt:lpstr>
      <vt:lpstr>Penyusunan Rancangan Global Program Pengembangan Pada Proposal Awal</vt:lpstr>
      <vt:lpstr>Konsep Penyusunan Proposal Awal</vt:lpstr>
      <vt:lpstr>Format Proposal Awal</vt:lpstr>
      <vt:lpstr>Bab 3. Rancangan global program pengembangan</vt:lpstr>
      <vt:lpstr>Bab 3. Rancangan global program pengembangan</vt:lpstr>
      <vt:lpstr>Bab 3. Rancangan global program pengembangan</vt:lpstr>
      <vt:lpstr>Bab 3. Rancangan global program pengembangan</vt:lpstr>
      <vt:lpstr>Apa yang belum perlu disampaikan pada Bab 3 Proposal Awal?</vt:lpstr>
      <vt:lpstr>Penyusunan Usulan Program Pengembangan Pada  Proposal Lengkap</vt:lpstr>
      <vt:lpstr>Konsep Penyusunan Proposal Lengkap</vt:lpstr>
      <vt:lpstr>Struktur Proposal Lengkap</vt:lpstr>
      <vt:lpstr>Bab 5: Usulan Program Pengembangan</vt:lpstr>
      <vt:lpstr>Struktur Usulan Program Pengembangan Pada Proposal Lengkap</vt:lpstr>
      <vt:lpstr>Rincian Aktivitas</vt:lpstr>
      <vt:lpstr>PENENTUAN INDIKATOR KINERJA</vt:lpstr>
      <vt:lpstr>Indikator Kinerja</vt:lpstr>
      <vt:lpstr>Slide 33</vt:lpstr>
      <vt:lpstr>Indikator Kinerja</vt:lpstr>
      <vt:lpstr>Keterkaitan antara indikator kinerja utama dan indikator aktivitas</vt:lpstr>
      <vt:lpstr>Indikator Kinerja (Tema A)</vt:lpstr>
      <vt:lpstr>Program A: Target Indikator</vt:lpstr>
      <vt:lpstr>Program B: Target Indikator </vt:lpstr>
      <vt:lpstr>Indikator Kinerja (Tema B)</vt:lpstr>
      <vt:lpstr>Program C: Target Indikator</vt:lpstr>
      <vt:lpstr>Program D: Target Indikator</vt:lpstr>
      <vt:lpstr>Pelajaran dari Proposal Awal PHK-I SEBELUMNYA</vt:lpstr>
      <vt:lpstr>Kesalahan Umum: Pemilihan tema</vt:lpstr>
      <vt:lpstr>Kesalahan Umum: Pemilihan unit terkait</vt:lpstr>
      <vt:lpstr>Kesalahan Umum: Deskripsi ringkas program</vt:lpstr>
      <vt:lpstr>Kesalahan Umum: Deskripsi ringkas program</vt:lpstr>
      <vt:lpstr>Slide 47</vt:lpstr>
    </vt:vector>
  </TitlesOfParts>
  <Company>Airlangga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Program dan Penentuan Indikator</dc:title>
  <dc:creator>Tjitjik Srie Tjahjandarie</dc:creator>
  <cp:lastModifiedBy>Tjitjik Srie Tjahjandarie</cp:lastModifiedBy>
  <cp:revision>8</cp:revision>
  <dcterms:created xsi:type="dcterms:W3CDTF">2009-11-25T06:16:13Z</dcterms:created>
  <dcterms:modified xsi:type="dcterms:W3CDTF">2009-12-07T00:55:32Z</dcterms:modified>
</cp:coreProperties>
</file>