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38"/>
  </p:notesMasterIdLst>
  <p:handoutMasterIdLst>
    <p:handoutMasterId r:id="rId39"/>
  </p:handoutMasterIdLst>
  <p:sldIdLst>
    <p:sldId id="256" r:id="rId2"/>
    <p:sldId id="294" r:id="rId3"/>
    <p:sldId id="357" r:id="rId4"/>
    <p:sldId id="358" r:id="rId5"/>
    <p:sldId id="463" r:id="rId6"/>
    <p:sldId id="464" r:id="rId7"/>
    <p:sldId id="462" r:id="rId8"/>
    <p:sldId id="372" r:id="rId9"/>
    <p:sldId id="337" r:id="rId10"/>
    <p:sldId id="338" r:id="rId11"/>
    <p:sldId id="448" r:id="rId12"/>
    <p:sldId id="449" r:id="rId13"/>
    <p:sldId id="457" r:id="rId14"/>
    <p:sldId id="453" r:id="rId15"/>
    <p:sldId id="454" r:id="rId16"/>
    <p:sldId id="450" r:id="rId17"/>
    <p:sldId id="451" r:id="rId18"/>
    <p:sldId id="452" r:id="rId19"/>
    <p:sldId id="461" r:id="rId20"/>
    <p:sldId id="319" r:id="rId21"/>
    <p:sldId id="301" r:id="rId22"/>
    <p:sldId id="302" r:id="rId23"/>
    <p:sldId id="303" r:id="rId24"/>
    <p:sldId id="320" r:id="rId25"/>
    <p:sldId id="321" r:id="rId26"/>
    <p:sldId id="322" r:id="rId27"/>
    <p:sldId id="323" r:id="rId28"/>
    <p:sldId id="424" r:id="rId29"/>
    <p:sldId id="425" r:id="rId30"/>
    <p:sldId id="427" r:id="rId31"/>
    <p:sldId id="429" r:id="rId32"/>
    <p:sldId id="428" r:id="rId33"/>
    <p:sldId id="420" r:id="rId34"/>
    <p:sldId id="465" r:id="rId35"/>
    <p:sldId id="466" r:id="rId36"/>
    <p:sldId id="370" r:id="rId3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8908" autoAdjust="0"/>
  </p:normalViewPr>
  <p:slideViewPr>
    <p:cSldViewPr>
      <p:cViewPr varScale="1">
        <p:scale>
          <a:sx n="71" d="100"/>
          <a:sy n="71" d="100"/>
        </p:scale>
        <p:origin x="-4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0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d-ID"/>
  <c:chart>
    <c:title>
      <c:tx>
        <c:rich>
          <a:bodyPr/>
          <a:lstStyle/>
          <a:p>
            <a:pPr>
              <a:defRPr/>
            </a:pPr>
            <a:r>
              <a:rPr lang="id-ID" dirty="0" smtClean="0"/>
              <a:t>Student Enrollment</a:t>
            </a:r>
            <a:r>
              <a:rPr lang="id-ID" baseline="0" dirty="0" smtClean="0"/>
              <a:t> (%)</a:t>
            </a:r>
            <a:endParaRPr lang="en-US" dirty="0"/>
          </a:p>
        </c:rich>
      </c:tx>
      <c:layout/>
    </c:title>
    <c:view3D>
      <c:rAngAx val="1"/>
    </c:view3D>
    <c:sideWall>
      <c:spPr>
        <a:solidFill>
          <a:srgbClr val="72A376">
            <a:lumMod val="60000"/>
            <a:lumOff val="40000"/>
          </a:srgbClr>
        </a:solidFill>
      </c:spPr>
    </c:sideWall>
    <c:backWall>
      <c:spPr>
        <a:solidFill>
          <a:srgbClr val="72A376">
            <a:lumMod val="60000"/>
            <a:lumOff val="40000"/>
          </a:srgb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Sheet1!$A$25</c:f>
              <c:strCache>
                <c:ptCount val="1"/>
                <c:pt idx="0">
                  <c:v>Higher Education</c:v>
                </c:pt>
              </c:strCache>
            </c:strRef>
          </c:tx>
          <c:dLbls>
            <c:txPr>
              <a:bodyPr/>
              <a:lstStyle/>
              <a:p>
                <a:pPr>
                  <a:defRPr sz="2400" b="1">
                    <a:solidFill>
                      <a:srgbClr val="FF0000"/>
                    </a:solidFill>
                  </a:defRPr>
                </a:pPr>
                <a:endParaRPr lang="id-ID"/>
              </a:p>
            </c:txPr>
            <c:showVal val="1"/>
          </c:dLbls>
          <c:cat>
            <c:strRef>
              <c:f>Sheet1!$B$24:$F$24</c:f>
              <c:strCache>
                <c:ptCount val="5"/>
                <c:pt idx="0">
                  <c:v>Q1 (poor) </c:v>
                </c:pt>
                <c:pt idx="1">
                  <c:v>Q2 </c:v>
                </c:pt>
                <c:pt idx="2">
                  <c:v>Q3 </c:v>
                </c:pt>
                <c:pt idx="3">
                  <c:v>Q4 </c:v>
                </c:pt>
                <c:pt idx="4">
                  <c:v>Q5 (rich) </c:v>
                </c:pt>
              </c:strCache>
            </c:strRef>
          </c:cat>
          <c:val>
            <c:numRef>
              <c:f>Sheet1!$B$25:$F$25</c:f>
              <c:numCache>
                <c:formatCode>General</c:formatCode>
                <c:ptCount val="5"/>
                <c:pt idx="0">
                  <c:v>3.3</c:v>
                </c:pt>
                <c:pt idx="1">
                  <c:v>4.8</c:v>
                </c:pt>
                <c:pt idx="2">
                  <c:v>7.5</c:v>
                </c:pt>
                <c:pt idx="3">
                  <c:v>12.5</c:v>
                </c:pt>
                <c:pt idx="4">
                  <c:v>30.9</c:v>
                </c:pt>
              </c:numCache>
            </c:numRef>
          </c:val>
        </c:ser>
        <c:shape val="box"/>
        <c:axId val="307459200"/>
        <c:axId val="307460736"/>
        <c:axId val="0"/>
      </c:bar3DChart>
      <c:catAx>
        <c:axId val="307459200"/>
        <c:scaling>
          <c:orientation val="minMax"/>
        </c:scaling>
        <c:axPos val="b"/>
        <c:tickLblPos val="nextTo"/>
        <c:crossAx val="307460736"/>
        <c:crosses val="autoZero"/>
        <c:auto val="1"/>
        <c:lblAlgn val="ctr"/>
        <c:lblOffset val="100"/>
      </c:catAx>
      <c:valAx>
        <c:axId val="307460736"/>
        <c:scaling>
          <c:orientation val="minMax"/>
        </c:scaling>
        <c:axPos val="l"/>
        <c:majorGridlines/>
        <c:numFmt formatCode="General" sourceLinked="1"/>
        <c:tickLblPos val="nextTo"/>
        <c:crossAx val="30745920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id-ID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d-ID"/>
  <c:style val="35"/>
  <c:chart>
    <c:view3D>
      <c:rAngAx val="1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Q1&amp;Q2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etal">
              <a:contourClr>
                <a:srgbClr val="000000"/>
              </a:contourClr>
            </a:sp3d>
          </c:spPr>
          <c:cat>
            <c:strRef>
              <c:f>Sheet1!$A$2:$A$6</c:f>
              <c:strCache>
                <c:ptCount val="5"/>
                <c:pt idx="0">
                  <c:v>Spain</c:v>
                </c:pt>
                <c:pt idx="1">
                  <c:v>Indonesia</c:v>
                </c:pt>
                <c:pt idx="2">
                  <c:v>Peru</c:v>
                </c:pt>
                <c:pt idx="3">
                  <c:v>Mexico</c:v>
                </c:pt>
                <c:pt idx="4">
                  <c:v>Brazil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23</c:v>
                </c:pt>
                <c:pt idx="1">
                  <c:v>13</c:v>
                </c:pt>
                <c:pt idx="2">
                  <c:v>10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Q3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etal">
              <a:contourClr>
                <a:srgbClr val="000000"/>
              </a:contourClr>
            </a:sp3d>
          </c:spPr>
          <c:cat>
            <c:strRef>
              <c:f>Sheet1!$A$2:$A$6</c:f>
              <c:strCache>
                <c:ptCount val="5"/>
                <c:pt idx="0">
                  <c:v>Spain</c:v>
                </c:pt>
                <c:pt idx="1">
                  <c:v>Indonesia</c:v>
                </c:pt>
                <c:pt idx="2">
                  <c:v>Peru</c:v>
                </c:pt>
                <c:pt idx="3">
                  <c:v>Mexico</c:v>
                </c:pt>
                <c:pt idx="4">
                  <c:v>Brazil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19</c:v>
                </c:pt>
                <c:pt idx="1">
                  <c:v>13</c:v>
                </c:pt>
                <c:pt idx="2">
                  <c:v>15</c:v>
                </c:pt>
                <c:pt idx="3">
                  <c:v>12</c:v>
                </c:pt>
                <c:pt idx="4">
                  <c:v>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Q4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etal">
              <a:contourClr>
                <a:srgbClr val="000000"/>
              </a:contourClr>
            </a:sp3d>
          </c:spPr>
          <c:cat>
            <c:strRef>
              <c:f>Sheet1!$A$2:$A$6</c:f>
              <c:strCache>
                <c:ptCount val="5"/>
                <c:pt idx="0">
                  <c:v>Spain</c:v>
                </c:pt>
                <c:pt idx="1">
                  <c:v>Indonesia</c:v>
                </c:pt>
                <c:pt idx="2">
                  <c:v>Peru</c:v>
                </c:pt>
                <c:pt idx="3">
                  <c:v>Mexico</c:v>
                </c:pt>
                <c:pt idx="4">
                  <c:v>Brazil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25</c:v>
                </c:pt>
                <c:pt idx="1">
                  <c:v>22</c:v>
                </c:pt>
                <c:pt idx="2">
                  <c:v>21</c:v>
                </c:pt>
                <c:pt idx="3">
                  <c:v>28</c:v>
                </c:pt>
                <c:pt idx="4">
                  <c:v>18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Q5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etal">
              <a:contourClr>
                <a:srgbClr val="000000"/>
              </a:contourClr>
            </a:sp3d>
          </c:spPr>
          <c:cat>
            <c:strRef>
              <c:f>Sheet1!$A$2:$A$6</c:f>
              <c:strCache>
                <c:ptCount val="5"/>
                <c:pt idx="0">
                  <c:v>Spain</c:v>
                </c:pt>
                <c:pt idx="1">
                  <c:v>Indonesia</c:v>
                </c:pt>
                <c:pt idx="2">
                  <c:v>Peru</c:v>
                </c:pt>
                <c:pt idx="3">
                  <c:v>Mexico</c:v>
                </c:pt>
                <c:pt idx="4">
                  <c:v>Brazil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33</c:v>
                </c:pt>
                <c:pt idx="1">
                  <c:v>52</c:v>
                </c:pt>
                <c:pt idx="2">
                  <c:v>54</c:v>
                </c:pt>
                <c:pt idx="3">
                  <c:v>56</c:v>
                </c:pt>
                <c:pt idx="4">
                  <c:v>72</c:v>
                </c:pt>
              </c:numCache>
            </c:numRef>
          </c:val>
        </c:ser>
        <c:gapWidth val="61"/>
        <c:gapDepth val="56"/>
        <c:shape val="cylinder"/>
        <c:axId val="307622656"/>
        <c:axId val="307624192"/>
        <c:axId val="0"/>
      </c:bar3DChart>
      <c:catAx>
        <c:axId val="307622656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 b="1"/>
            </a:pPr>
            <a:endParaRPr lang="id-ID"/>
          </a:p>
        </c:txPr>
        <c:crossAx val="307624192"/>
        <c:crosses val="autoZero"/>
        <c:auto val="1"/>
        <c:lblAlgn val="ctr"/>
        <c:lblOffset val="100"/>
      </c:catAx>
      <c:valAx>
        <c:axId val="307624192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sz="1600"/>
            </a:pPr>
            <a:endParaRPr lang="id-ID"/>
          </a:p>
        </c:txPr>
        <c:crossAx val="3076226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283257995528329"/>
          <c:y val="0.24699163470845947"/>
          <c:w val="0.11790816078545739"/>
          <c:h val="0.56774922817531126"/>
        </c:manualLayout>
      </c:layout>
      <c:txPr>
        <a:bodyPr/>
        <a:lstStyle/>
        <a:p>
          <a:pPr>
            <a:defRPr sz="1600"/>
          </a:pPr>
          <a:endParaRPr lang="id-ID"/>
        </a:p>
      </c:txPr>
    </c:legend>
    <c:plotVisOnly val="1"/>
  </c:chart>
  <c:spPr>
    <a:ln>
      <a:noFill/>
    </a:ln>
  </c:sp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ED9391F-CF3E-457C-B750-4929A09977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6A62F26-92CE-4EA4-AB2C-7CA55A9656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3A0826-6175-4EB8-9866-4184C858B077}" type="slidenum">
              <a:rPr lang="en-US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DEF418-AE88-446B-9F3A-93829D224047}" type="slidenum">
              <a:rPr lang="en-US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id-ID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32707E-B85C-4C2C-8E30-DD74DA48BA45}" type="slidenum">
              <a:rPr lang="id-ID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id-ID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id-ID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392652-5AC6-4696-A41B-1B733A953F91}" type="slidenum">
              <a:rPr lang="id-ID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id-ID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A279E7-F30E-4BCE-9B5F-B50730B516ED}" type="slidenum">
              <a:rPr lang="en-US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id-ID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A56BAF-3EEA-4ED0-9D23-3E0B51C82D66}" type="slidenum">
              <a:rPr lang="id-ID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id-ID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id-ID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740D74-AC5C-473C-81C3-6A62A49C5BFA}" type="slidenum">
              <a:rPr lang="id-ID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id-ID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id-ID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119DA7-5B53-4347-B02E-749A0D095147}" type="slidenum">
              <a:rPr lang="id-ID" smtClean="0">
                <a:latin typeface="Arial" pitchFamily="34" charset="0"/>
                <a:cs typeface="Arial" pitchFamily="34" charset="0"/>
              </a:rPr>
              <a:pPr/>
              <a:t>16</a:t>
            </a:fld>
            <a:endParaRPr lang="id-ID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id-ID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9506DB-A153-4895-A9BD-C896A76C82A7}" type="slidenum">
              <a:rPr lang="id-ID" smtClean="0">
                <a:latin typeface="Arial" pitchFamily="34" charset="0"/>
                <a:cs typeface="Arial" pitchFamily="34" charset="0"/>
              </a:rPr>
              <a:pPr/>
              <a:t>17</a:t>
            </a:fld>
            <a:endParaRPr lang="id-ID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id-ID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E33C1B-F47C-40EF-BD55-17C77086EB38}" type="slidenum">
              <a:rPr lang="id-ID" smtClean="0">
                <a:latin typeface="Arial" pitchFamily="34" charset="0"/>
                <a:cs typeface="Arial" pitchFamily="34" charset="0"/>
              </a:rPr>
              <a:pPr/>
              <a:t>18</a:t>
            </a:fld>
            <a:endParaRPr lang="id-ID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8A8C64-7624-4C40-857E-8AA82891C10D}" type="slidenum">
              <a:rPr lang="en-GB" smtClean="0">
                <a:latin typeface="Arial" pitchFamily="34" charset="0"/>
                <a:cs typeface="Arial" pitchFamily="34" charset="0"/>
              </a:rPr>
              <a:pPr/>
              <a:t>19</a:t>
            </a:fld>
            <a:endParaRPr lang="en-GB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13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5713" y="720725"/>
            <a:ext cx="4803775" cy="3602038"/>
          </a:xfrm>
          <a:ln/>
        </p:spPr>
      </p:sp>
      <p:sp>
        <p:nvSpPr>
          <p:cNvPr id="1013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24350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id-ID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7EE438-DD25-4811-8F66-464F98310D7E}" type="slidenum">
              <a:rPr lang="en-US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C1F583-3670-497D-84DD-96B26AB854FA}" type="slidenum">
              <a:rPr lang="en-US" smtClean="0">
                <a:latin typeface="Arial" pitchFamily="34" charset="0"/>
                <a:cs typeface="Arial" pitchFamily="34" charset="0"/>
              </a:rPr>
              <a:pPr/>
              <a:t>20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F2E491-8BFB-406B-B3EC-C1A4E60CCFAC}" type="slidenum">
              <a:rPr lang="en-US" smtClean="0">
                <a:latin typeface="Arial" pitchFamily="34" charset="0"/>
                <a:cs typeface="Arial" pitchFamily="34" charset="0"/>
              </a:rPr>
              <a:pPr/>
              <a:t>21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FC597A-5843-4D3E-979D-7BC6D6220042}" type="slidenum">
              <a:rPr lang="en-US" smtClean="0">
                <a:latin typeface="Arial" pitchFamily="34" charset="0"/>
                <a:cs typeface="Arial" pitchFamily="34" charset="0"/>
              </a:rPr>
              <a:pPr/>
              <a:t>22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1218E5-3EFC-41B2-9436-CB2E57A5318B}" type="slidenum">
              <a:rPr lang="en-US" smtClean="0">
                <a:latin typeface="Arial" pitchFamily="34" charset="0"/>
                <a:cs typeface="Arial" pitchFamily="34" charset="0"/>
              </a:rPr>
              <a:pPr/>
              <a:t>23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FFC611-2CAE-4C0B-9C09-4871F266AB55}" type="slidenum">
              <a:rPr lang="en-US" smtClean="0">
                <a:latin typeface="Arial" pitchFamily="34" charset="0"/>
                <a:cs typeface="Arial" pitchFamily="34" charset="0"/>
              </a:rPr>
              <a:pPr/>
              <a:t>24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DA1FCB-3F0A-4AE3-BDDF-8DD09AA47D97}" type="slidenum">
              <a:rPr lang="en-US" smtClean="0">
                <a:latin typeface="Arial" pitchFamily="34" charset="0"/>
                <a:cs typeface="Arial" pitchFamily="34" charset="0"/>
              </a:rPr>
              <a:pPr/>
              <a:t>25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580666-5425-4782-A3A7-C8CE4A553570}" type="slidenum">
              <a:rPr lang="en-US" smtClean="0">
                <a:latin typeface="Arial" pitchFamily="34" charset="0"/>
                <a:cs typeface="Arial" pitchFamily="34" charset="0"/>
              </a:rPr>
              <a:pPr/>
              <a:t>26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4AA9E8-BE12-4175-A29C-5BAA3FA43CAE}" type="slidenum">
              <a:rPr lang="en-US" smtClean="0">
                <a:latin typeface="Arial" pitchFamily="34" charset="0"/>
                <a:cs typeface="Arial" pitchFamily="34" charset="0"/>
              </a:rPr>
              <a:pPr/>
              <a:t>27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AC7BE1-07AB-4CC6-91D7-E30EB23472F4}" type="slidenum">
              <a:rPr lang="en-US" smtClean="0">
                <a:latin typeface="Arial" pitchFamily="34" charset="0"/>
                <a:cs typeface="Arial" pitchFamily="34" charset="0"/>
              </a:rPr>
              <a:pPr/>
              <a:t>28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5CAD8E-A435-427E-9A5F-49FF13E965B8}" type="slidenum">
              <a:rPr lang="en-US" smtClean="0">
                <a:latin typeface="Arial" pitchFamily="34" charset="0"/>
                <a:cs typeface="Arial" pitchFamily="34" charset="0"/>
              </a:rPr>
              <a:pPr/>
              <a:t>29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1ECA2E-60C1-4CC4-96CB-7656C9C20D3B}" type="slidenum">
              <a:rPr lang="en-US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6A65AF-128D-48AC-81AC-F8E84085D245}" type="slidenum">
              <a:rPr lang="en-US" smtClean="0">
                <a:latin typeface="Arial" pitchFamily="34" charset="0"/>
                <a:cs typeface="Arial" pitchFamily="34" charset="0"/>
              </a:rPr>
              <a:pPr/>
              <a:t>30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6D85EF-FA8B-46C2-B6FB-BD1BDE757D06}" type="slidenum">
              <a:rPr lang="en-US" smtClean="0">
                <a:latin typeface="Arial" pitchFamily="34" charset="0"/>
                <a:cs typeface="Arial" pitchFamily="34" charset="0"/>
              </a:rPr>
              <a:pPr/>
              <a:t>31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DB4F39-5D94-4665-9490-E50593B0C713}" type="slidenum">
              <a:rPr lang="en-US" smtClean="0">
                <a:latin typeface="Arial" pitchFamily="34" charset="0"/>
                <a:cs typeface="Arial" pitchFamily="34" charset="0"/>
              </a:rPr>
              <a:pPr/>
              <a:t>32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ext Box 1"/>
          <p:cNvSpPr txBox="1">
            <a:spLocks noChangeArrowheads="1"/>
          </p:cNvSpPr>
          <p:nvPr/>
        </p:nvSpPr>
        <p:spPr bwMode="auto">
          <a:xfrm>
            <a:off x="0" y="-6886575"/>
            <a:ext cx="1588" cy="152320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endParaRPr lang="id-ID"/>
          </a:p>
        </p:txBody>
      </p:sp>
      <p:sp>
        <p:nvSpPr>
          <p:cNvPr id="116739" name="Rectangle 2"/>
          <p:cNvSpPr>
            <a:spLocks noGrp="1" noChangeArrowheads="1"/>
          </p:cNvSpPr>
          <p:nvPr>
            <p:ph type="body"/>
          </p:nvPr>
        </p:nvSpPr>
        <p:spPr>
          <a:xfrm>
            <a:off x="731838" y="4560888"/>
            <a:ext cx="5846762" cy="4319587"/>
          </a:xfrm>
          <a:noFill/>
          <a:ln/>
        </p:spPr>
        <p:txBody>
          <a:bodyPr wrap="none" anchor="ctr"/>
          <a:lstStyle/>
          <a:p>
            <a:endParaRPr lang="id-ID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A62F26-92CE-4EA4-AB2C-7CA55A96566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A62F26-92CE-4EA4-AB2C-7CA55A96566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15E9A7-E8D4-495D-A491-11F6990600D1}" type="slidenum">
              <a:rPr lang="en-US" smtClean="0">
                <a:latin typeface="Arial" pitchFamily="34" charset="0"/>
                <a:cs typeface="Arial" pitchFamily="34" charset="0"/>
              </a:rPr>
              <a:pPr/>
              <a:t>36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7BBC1C-8333-406C-89BE-7704D4DB616E}" type="slidenum">
              <a:rPr lang="en-US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2073CA-1640-4942-AD8A-5E4605DADCD5}" type="slidenum">
              <a:rPr lang="id-ID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id-ID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803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139" tIns="49472" rIns="95139" bIns="49472" anchor="b"/>
          <a:lstStyle/>
          <a:p>
            <a:pPr algn="r">
              <a:tabLst>
                <a:tab pos="0" algn="l"/>
                <a:tab pos="965200" algn="l"/>
                <a:tab pos="1931988" algn="l"/>
                <a:tab pos="2898775" algn="l"/>
                <a:tab pos="3865563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4700" algn="l"/>
                <a:tab pos="10631488" algn="l"/>
              </a:tabLst>
            </a:pPr>
            <a:fld id="{68CE9341-9F04-4896-9E0B-A6C711381582}" type="slidenum">
              <a:rPr lang="en-GB" sz="1300">
                <a:solidFill>
                  <a:srgbClr val="000000"/>
                </a:solidFill>
                <a:latin typeface="Calibri" pitchFamily="34" charset="0"/>
              </a:rPr>
              <a:pPr algn="r">
                <a:tabLst>
                  <a:tab pos="0" algn="l"/>
                  <a:tab pos="965200" algn="l"/>
                  <a:tab pos="1931988" algn="l"/>
                  <a:tab pos="2898775" algn="l"/>
                  <a:tab pos="3865563" algn="l"/>
                  <a:tab pos="4832350" algn="l"/>
                  <a:tab pos="5799138" algn="l"/>
                  <a:tab pos="6765925" algn="l"/>
                  <a:tab pos="7732713" algn="l"/>
                  <a:tab pos="8699500" algn="l"/>
                  <a:tab pos="9664700" algn="l"/>
                  <a:tab pos="10631488" algn="l"/>
                </a:tabLst>
              </a:pPr>
              <a:t>5</a:t>
            </a:fld>
            <a:endParaRPr lang="en-GB" sz="13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6804" name="Text Box 2"/>
          <p:cNvSpPr txBox="1">
            <a:spLocks noChangeArrowheads="1"/>
          </p:cNvSpPr>
          <p:nvPr/>
        </p:nvSpPr>
        <p:spPr bwMode="auto">
          <a:xfrm>
            <a:off x="1219200" y="720725"/>
            <a:ext cx="4875213" cy="3602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endParaRPr lang="id-ID"/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/>
          </p:nvPr>
        </p:nvSpPr>
        <p:spPr>
          <a:noFill/>
          <a:ln/>
        </p:spPr>
        <p:txBody>
          <a:bodyPr wrap="none" anchor="ctr"/>
          <a:lstStyle/>
          <a:p>
            <a:endParaRPr lang="id-ID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8725DC-69CE-4294-BB2A-EE9C206F5C17}" type="slidenum">
              <a:rPr lang="en-US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DCA3CE-CD3B-41E3-B99D-149BF2C1F49E}" type="slidenum">
              <a:rPr lang="en-GB" smtClean="0">
                <a:latin typeface="Arial" pitchFamily="34" charset="0"/>
                <a:cs typeface="Arial" pitchFamily="34" charset="0"/>
              </a:rPr>
              <a:pPr/>
              <a:t>7</a:t>
            </a:fld>
            <a:endParaRPr lang="en-GB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98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0725"/>
            <a:ext cx="4813300" cy="3609975"/>
          </a:xfrm>
          <a:ln/>
        </p:spPr>
      </p:sp>
      <p:sp>
        <p:nvSpPr>
          <p:cNvPr id="798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5013" y="4570413"/>
            <a:ext cx="5875337" cy="4333875"/>
          </a:xfrm>
          <a:noFill/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id-ID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714E0B-1D48-4E0A-AA3C-76B819A3AF20}" type="slidenum">
              <a:rPr lang="en-US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3CD53D-054B-461C-9879-EDA80D868ECA}" type="slidenum">
              <a:rPr lang="en-US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27BAAF04-E237-4C13-987B-585E609834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ED19AE81-EE66-4A64-B0DA-44E2E6C87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5B27E-BE50-4B2A-AB71-0C0A5D687B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E28B7-ADBB-44C8-BAAE-EB6FE54EE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0DD02-896C-4C6F-84A5-0E94C1954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97134-62D3-46D4-BAF3-12680A94EC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609600"/>
            <a:ext cx="7713133" cy="11418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157817" y="1981200"/>
            <a:ext cx="7789333" cy="4113610"/>
          </a:xfrm>
        </p:spPr>
        <p:txBody>
          <a:bodyPr rtlCol="0">
            <a:normAutofit/>
          </a:bodyPr>
          <a:lstStyle/>
          <a:p>
            <a:pPr lvl="0"/>
            <a:endParaRPr lang="id-ID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9E21810-74B7-445D-AC4E-49FC1A5937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8394BD5-4685-4687-984E-158869FA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BD87753D-94FF-4085-9314-2590051CB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37385B9F-4CF8-4AF6-9E3F-CDB1102C0B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B2A0C17-A524-4036-85E6-FAB5B0B2D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F4062A-B88A-4A4A-A7DB-2A7B48A56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217FC41-E26F-45A1-9FF7-A414A4656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078D09-6E9C-42E0-9E66-C68AE3215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AD1E92D-9B07-4768-9CAF-976E34D81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D17E1C-2D4D-425B-BA9A-146B0D5B53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2C8B7-27B0-46CF-9533-72DA08FCC5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701DC-1A34-4CFC-80C6-1A9A74856C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71386492-0D94-42DD-8A6C-0BCB8FF58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747CCC0D-DA28-466E-B38F-A6EB241E3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32FCE1E9-9767-43B7-9F1A-0C91AD724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DF0443B0-52E5-4074-9C39-CAFD0862FD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04187B48-279D-415F-9759-CD4EF9984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6D65696A-E87D-47C8-8FC0-B3394E978D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8128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17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" name="Rounded Rectangle 7"/>
          <p:cNvSpPr/>
          <p:nvPr userDrawn="1"/>
        </p:nvSpPr>
        <p:spPr>
          <a:xfrm>
            <a:off x="4038600" y="990600"/>
            <a:ext cx="5105400" cy="1524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9" name="Rounded Rectangle 8"/>
          <p:cNvSpPr/>
          <p:nvPr userDrawn="1"/>
        </p:nvSpPr>
        <p:spPr>
          <a:xfrm>
            <a:off x="0" y="6248400"/>
            <a:ext cx="5105400" cy="1524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</p:sldLayoutIdLst>
  <p:transition>
    <p:fade/>
  </p:transition>
  <p:hf sldNum="0" hdr="0" dt="0"/>
  <p:txStyles>
    <p:titleStyle>
      <a:lvl1pPr marL="53975" indent="-53975" algn="r" rtl="0" eaLnBrk="0" fontAlgn="base" hangingPunct="0">
        <a:spcBef>
          <a:spcPct val="0"/>
        </a:spcBef>
        <a:spcAft>
          <a:spcPct val="0"/>
        </a:spcAft>
        <a:defRPr sz="4600" kern="1200">
          <a:solidFill>
            <a:srgbClr val="E7EACB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2pPr>
      <a:lvl3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3pPr>
      <a:lvl4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4pPr>
      <a:lvl5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5pPr>
      <a:lvl6pPr marL="5111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6pPr>
      <a:lvl7pPr marL="9683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7pPr>
      <a:lvl8pPr marL="14255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8pPr>
      <a:lvl9pPr marL="18827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9pPr>
      <a:extLst/>
    </p:titleStyle>
    <p:bodyStyle>
      <a:lvl1pPr marL="292100" indent="-292100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1.xls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Excel_97-2003_Worksheet2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05000"/>
            <a:ext cx="8001000" cy="1470025"/>
          </a:xfrm>
        </p:spPr>
        <p:txBody>
          <a:bodyPr/>
          <a:lstStyle/>
          <a:p>
            <a:pPr indent="0" eaLnBrk="1" fontAlgn="auto" hangingPunct="1">
              <a:spcAft>
                <a:spcPts val="0"/>
              </a:spcAft>
              <a:defRPr/>
            </a:pPr>
            <a:r>
              <a:rPr lang="id-ID" sz="3200" b="1" dirty="0" smtClean="0">
                <a:solidFill>
                  <a:schemeClr val="tx1"/>
                </a:solidFill>
              </a:rPr>
              <a:t>Peran Perguruan Tinggi</a:t>
            </a:r>
            <a:endParaRPr lang="en-US" sz="3200" b="1" dirty="0" smtClean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24000" y="3276600"/>
            <a:ext cx="6934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spcBef>
                <a:spcPct val="20000"/>
              </a:spcBef>
              <a:defRPr/>
            </a:pPr>
            <a:r>
              <a:rPr lang="id-ID" sz="2800" kern="0" dirty="0">
                <a:solidFill>
                  <a:schemeClr val="tx2">
                    <a:lumMod val="90000"/>
                  </a:schemeClr>
                </a:solidFill>
                <a:latin typeface="+mn-lt"/>
                <a:cs typeface="+mn-cs"/>
              </a:rPr>
              <a:t>Dalam </a:t>
            </a:r>
          </a:p>
          <a:p>
            <a:pPr algn="r">
              <a:spcBef>
                <a:spcPct val="20000"/>
              </a:spcBef>
              <a:defRPr/>
            </a:pPr>
            <a:r>
              <a:rPr lang="id-ID" sz="2800" kern="0" dirty="0">
                <a:solidFill>
                  <a:schemeClr val="tx2">
                    <a:lumMod val="90000"/>
                  </a:schemeClr>
                </a:solidFill>
                <a:latin typeface="+mn-lt"/>
                <a:cs typeface="+mn-cs"/>
              </a:rPr>
              <a:t>Membangun Daya Saing Bangsa</a:t>
            </a:r>
          </a:p>
          <a:p>
            <a:pPr algn="r">
              <a:spcBef>
                <a:spcPct val="20000"/>
              </a:spcBef>
              <a:defRPr/>
            </a:pPr>
            <a:endParaRPr lang="id-ID" sz="2800" kern="0" dirty="0">
              <a:latin typeface="+mn-lt"/>
              <a:cs typeface="+mn-cs"/>
            </a:endParaRPr>
          </a:p>
          <a:p>
            <a:pPr algn="r">
              <a:spcBef>
                <a:spcPct val="20000"/>
              </a:spcBef>
              <a:defRPr/>
            </a:pPr>
            <a:r>
              <a:rPr lang="id-ID" sz="2800" kern="0" dirty="0">
                <a:latin typeface="+mn-lt"/>
                <a:cs typeface="+mn-cs"/>
              </a:rPr>
              <a:t>Nizam</a:t>
            </a:r>
          </a:p>
          <a:p>
            <a:pPr algn="r">
              <a:spcBef>
                <a:spcPct val="20000"/>
              </a:spcBef>
              <a:defRPr/>
            </a:pPr>
            <a:r>
              <a:rPr lang="id-ID" sz="2000" kern="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Sekretaris Dewan Pendidikan Tinggi</a:t>
            </a:r>
            <a:endParaRPr lang="en-US" sz="2000" kern="0" dirty="0">
              <a:solidFill>
                <a:schemeClr val="accent1">
                  <a:lumMod val="40000"/>
                  <a:lumOff val="6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-28575"/>
            <a:ext cx="9156700" cy="167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Oval 12"/>
          <p:cNvSpPr>
            <a:spLocks noChangeArrowheads="1"/>
          </p:cNvSpPr>
          <p:nvPr/>
        </p:nvSpPr>
        <p:spPr bwMode="auto">
          <a:xfrm>
            <a:off x="381000" y="2725738"/>
            <a:ext cx="1884363" cy="19970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d-ID">
              <a:latin typeface="+mn-lt"/>
              <a:cs typeface="+mn-cs"/>
            </a:endParaRPr>
          </a:p>
        </p:txBody>
      </p:sp>
      <p:graphicFrame>
        <p:nvGraphicFramePr>
          <p:cNvPr id="1026" name="Object 10"/>
          <p:cNvGraphicFramePr>
            <a:graphicFrameLocks noChangeAspect="1"/>
          </p:cNvGraphicFramePr>
          <p:nvPr/>
        </p:nvGraphicFramePr>
        <p:xfrm>
          <a:off x="228600" y="2590800"/>
          <a:ext cx="2224088" cy="2209800"/>
        </p:xfrm>
        <a:graphic>
          <a:graphicData uri="http://schemas.openxmlformats.org/presentationml/2006/ole">
            <p:oleObj spid="_x0000_s1026" r:id="rId5" imgW="6596510" imgH="6508205" progId="">
              <p:embed/>
            </p:oleObj>
          </a:graphicData>
        </a:graphic>
      </p:graphicFrame>
      <p:grpSp>
        <p:nvGrpSpPr>
          <p:cNvPr id="1031" name="Group 14"/>
          <p:cNvGrpSpPr>
            <a:grpSpLocks/>
          </p:cNvGrpSpPr>
          <p:nvPr/>
        </p:nvGrpSpPr>
        <p:grpSpPr bwMode="auto">
          <a:xfrm>
            <a:off x="0" y="5791200"/>
            <a:ext cx="9144000" cy="1066800"/>
            <a:chOff x="0" y="5791200"/>
            <a:chExt cx="9144000" cy="1066800"/>
          </a:xfrm>
        </p:grpSpPr>
        <p:pic>
          <p:nvPicPr>
            <p:cNvPr id="13" name="Picture 184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rcRect l="44167" t="60307"/>
            <a:stretch>
              <a:fillRect/>
            </a:stretch>
          </p:blipFill>
          <p:spPr bwMode="auto">
            <a:xfrm>
              <a:off x="4038600" y="5791200"/>
              <a:ext cx="5105400" cy="1066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4" name="Picture 205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>
            <a:xfrm>
              <a:off x="0" y="5791200"/>
              <a:ext cx="4038600" cy="10668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041864"/>
          </a:xfrm>
        </p:spPr>
        <p:txBody>
          <a:bodyPr>
            <a:noAutofit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id-ID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Perbandingan kesenjangan sosial dgn negara lain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1524000"/>
          <a:ext cx="9144000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4495800" y="1219200"/>
            <a:ext cx="5105400" cy="1524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7" name="Rounded Rectangle 6"/>
          <p:cNvSpPr/>
          <p:nvPr/>
        </p:nvSpPr>
        <p:spPr>
          <a:xfrm>
            <a:off x="0" y="6477000"/>
            <a:ext cx="5105400" cy="1524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mtClean="0"/>
              <a:t>Peringkat </a:t>
            </a:r>
            <a:r>
              <a:rPr lang="id-ID" smtClean="0"/>
              <a:t>daya saing </a:t>
            </a:r>
            <a:r>
              <a:rPr lang="en-US" smtClean="0"/>
              <a:t>Indonesia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" y="1905000"/>
          <a:ext cx="8763000" cy="3886200"/>
        </p:xfrm>
        <a:graphic>
          <a:graphicData uri="http://schemas.openxmlformats.org/drawingml/2006/table">
            <a:tbl>
              <a:tblPr/>
              <a:tblGrid>
                <a:gridCol w="881293"/>
                <a:gridCol w="2472946"/>
                <a:gridCol w="1887086"/>
                <a:gridCol w="1956486"/>
                <a:gridCol w="1565189"/>
              </a:tblGrid>
              <a:tr h="43180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</a:t>
                      </a:r>
                      <a:endParaRPr lang="id-ID" sz="2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Negara</a:t>
                      </a:r>
                      <a:endParaRPr lang="id-ID" sz="2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GCI 2005</a:t>
                      </a:r>
                      <a:endParaRPr lang="id-ID" sz="2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GCI 2008</a:t>
                      </a:r>
                      <a:endParaRPr lang="id-ID" sz="2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3180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Peringkat</a:t>
                      </a:r>
                      <a:endParaRPr lang="id-ID" sz="2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Peringkat</a:t>
                      </a:r>
                      <a:endParaRPr lang="id-ID" sz="24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Score</a:t>
                      </a:r>
                      <a:endParaRPr lang="id-ID" sz="2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Singapore</a:t>
                      </a: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id-ID" sz="24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5.53</a:t>
                      </a: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Malaysia</a:t>
                      </a: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25</a:t>
                      </a:r>
                      <a:endParaRPr lang="id-ID" sz="2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</a:t>
                      </a: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5.04</a:t>
                      </a: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id-ID" sz="24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China</a:t>
                      </a:r>
                      <a:endParaRPr lang="id-ID" sz="24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48</a:t>
                      </a:r>
                      <a:endParaRPr lang="id-ID" sz="24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</a:t>
                      </a:r>
                      <a:endParaRPr lang="id-ID" sz="24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4.70</a:t>
                      </a:r>
                      <a:endParaRPr lang="id-ID" sz="24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id-ID" sz="2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Thailand</a:t>
                      </a: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33</a:t>
                      </a:r>
                      <a:endParaRPr lang="id-ID" sz="2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34</a:t>
                      </a: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4.60</a:t>
                      </a: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id-ID" sz="24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Indonesia</a:t>
                      </a:r>
                      <a:endParaRPr lang="id-ID" sz="24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69</a:t>
                      </a:r>
                      <a:endParaRPr lang="id-ID" sz="24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55</a:t>
                      </a:r>
                      <a:endParaRPr lang="id-ID" sz="24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4.25</a:t>
                      </a:r>
                      <a:endParaRPr lang="id-ID" sz="24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id-ID" sz="2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Phillippines</a:t>
                      </a: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73</a:t>
                      </a:r>
                      <a:endParaRPr lang="id-ID" sz="2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71</a:t>
                      </a: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4.09</a:t>
                      </a: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  <a:endParaRPr lang="id-ID" sz="24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Vietnam</a:t>
                      </a: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81</a:t>
                      </a: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70</a:t>
                      </a: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4.10</a:t>
                      </a:r>
                    </a:p>
                  </a:txBody>
                  <a:tcPr marL="62493" marR="62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3854" name="TextBox 6"/>
          <p:cNvSpPr txBox="1">
            <a:spLocks noChangeArrowheads="1"/>
          </p:cNvSpPr>
          <p:nvPr/>
        </p:nvSpPr>
        <p:spPr bwMode="auto">
          <a:xfrm>
            <a:off x="3352800" y="5867400"/>
            <a:ext cx="548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id-ID"/>
              <a:t>Global Competitiveness Report (th 2005 dan 2008)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/>
              <a:t>Kondisi d</a:t>
            </a:r>
            <a:r>
              <a:rPr lang="en-US" dirty="0" err="1" smtClean="0"/>
              <a:t>aya</a:t>
            </a:r>
            <a:r>
              <a:rPr lang="en-US" dirty="0" smtClean="0"/>
              <a:t> </a:t>
            </a:r>
            <a:r>
              <a:rPr lang="en-US" dirty="0" err="1" smtClean="0"/>
              <a:t>saing</a:t>
            </a:r>
            <a:r>
              <a:rPr lang="en-US" dirty="0" smtClean="0"/>
              <a:t> Indonesia</a:t>
            </a:r>
          </a:p>
        </p:txBody>
      </p:sp>
      <p:pic>
        <p:nvPicPr>
          <p:cNvPr id="3481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852488"/>
            <a:ext cx="9144000" cy="6005512"/>
          </a:xfrm>
          <a:noFill/>
        </p:spPr>
      </p:pic>
      <p:sp>
        <p:nvSpPr>
          <p:cNvPr id="34820" name="TextBox 7"/>
          <p:cNvSpPr txBox="1">
            <a:spLocks noChangeArrowheads="1"/>
          </p:cNvSpPr>
          <p:nvPr/>
        </p:nvSpPr>
        <p:spPr bwMode="auto">
          <a:xfrm>
            <a:off x="228600" y="6172200"/>
            <a:ext cx="5486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1600"/>
              <a:t>Global Competitiveness Report 2008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736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d-ID" dirty="0" smtClean="0"/>
              <a:t>Faktor produktivitas</a:t>
            </a:r>
            <a:endParaRPr lang="id-ID" dirty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400"/>
          </a:xfrm>
        </p:spPr>
        <p:txBody>
          <a:bodyPr/>
          <a:lstStyle/>
          <a:p>
            <a:r>
              <a:rPr lang="id-ID" smtClean="0"/>
              <a:t>Dulu: (industrial economy)</a:t>
            </a:r>
          </a:p>
          <a:p>
            <a:pPr lvl="1"/>
            <a:r>
              <a:rPr lang="id-ID" smtClean="0"/>
              <a:t>Sumberdaya alam</a:t>
            </a:r>
          </a:p>
          <a:p>
            <a:pPr lvl="1"/>
            <a:r>
              <a:rPr lang="id-ID" smtClean="0"/>
              <a:t>Modal</a:t>
            </a:r>
          </a:p>
          <a:p>
            <a:pPr lvl="1"/>
            <a:r>
              <a:rPr lang="id-ID" smtClean="0"/>
              <a:t>Teknologi</a:t>
            </a:r>
          </a:p>
          <a:p>
            <a:pPr lvl="1"/>
            <a:r>
              <a:rPr lang="id-ID" smtClean="0"/>
              <a:t>Sumberdaya manusia (buruh)</a:t>
            </a:r>
          </a:p>
          <a:p>
            <a:r>
              <a:rPr lang="id-ID" smtClean="0"/>
              <a:t>Sekarang</a:t>
            </a:r>
          </a:p>
          <a:p>
            <a:pPr lvl="1"/>
            <a:r>
              <a:rPr lang="id-ID" smtClean="0"/>
              <a:t>Yang dominan adalah modal insani &amp; informasi </a:t>
            </a:r>
            <a:r>
              <a:rPr lang="id-ID" smtClean="0">
                <a:sym typeface="Wingdings" pitchFamily="2" charset="2"/>
              </a:rPr>
              <a:t> knowledge economy</a:t>
            </a:r>
            <a:endParaRPr lang="id-ID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1813DFA4-D043-45D2-B019-839E590EFC6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sz="2800" dirty="0" smtClean="0"/>
              <a:t>Perbedaan Produktivitas Pekerja</a:t>
            </a:r>
            <a:br>
              <a:rPr lang="id-ID" sz="2800" dirty="0" smtClean="0"/>
            </a:br>
            <a:r>
              <a:rPr lang="id-ID" sz="2800" dirty="0" smtClean="0"/>
              <a:t>Indonesia-Thailand</a:t>
            </a:r>
          </a:p>
        </p:txBody>
      </p:sp>
      <p:pic>
        <p:nvPicPr>
          <p:cNvPr id="37891" name="Chart Placeholder 3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" y="1371600"/>
            <a:ext cx="8153400" cy="4953000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sz="2800" dirty="0" smtClean="0"/>
              <a:t>Perbandingan Produktivitas Pekerja </a:t>
            </a:r>
            <a:br>
              <a:rPr lang="id-ID" sz="2800" dirty="0" smtClean="0"/>
            </a:br>
            <a:r>
              <a:rPr lang="id-ID" sz="2800" dirty="0" smtClean="0"/>
              <a:t>di 5 Negara ASEAN</a:t>
            </a:r>
          </a:p>
        </p:txBody>
      </p:sp>
      <p:pic>
        <p:nvPicPr>
          <p:cNvPr id="3891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85775" y="1143000"/>
            <a:ext cx="8201025" cy="5459413"/>
          </a:xfrm>
          <a:noFill/>
        </p:spPr>
      </p:pic>
      <p:sp>
        <p:nvSpPr>
          <p:cNvPr id="38916" name="TextBox 4"/>
          <p:cNvSpPr txBox="1">
            <a:spLocks noChangeArrowheads="1"/>
          </p:cNvSpPr>
          <p:nvPr/>
        </p:nvSpPr>
        <p:spPr bwMode="auto">
          <a:xfrm>
            <a:off x="6629400" y="6473825"/>
            <a:ext cx="19478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d-ID" sz="1400"/>
              <a:t>Diolah dari ADB, 2007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181100" y="609601"/>
            <a:ext cx="7713663" cy="381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d-ID" dirty="0" smtClean="0"/>
              <a:t>Human Development Index</a:t>
            </a:r>
          </a:p>
        </p:txBody>
      </p:sp>
      <p:pic>
        <p:nvPicPr>
          <p:cNvPr id="39939" name="Picture 2"/>
          <p:cNvPicPr>
            <a:picLocks noGrp="1" noChangeAspect="1" noChangeArrowheads="1"/>
          </p:cNvPicPr>
          <p:nvPr>
            <p:ph type="chart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39700" y="2286000"/>
            <a:ext cx="8921750" cy="2767013"/>
          </a:xfr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d-ID" smtClean="0"/>
              <a:t>Posisi HDI Indonesia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2855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11430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 smtClean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Perkt</a:t>
                      </a:r>
                      <a:endParaRPr lang="id-ID" sz="36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Negara</a:t>
                      </a:r>
                      <a:endParaRPr lang="id-ID" sz="36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HDI</a:t>
                      </a:r>
                      <a:endParaRPr lang="id-ID" sz="36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Life </a:t>
                      </a:r>
                      <a:r>
                        <a:rPr lang="id-ID" sz="1800" b="1" dirty="0" smtClean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expect</a:t>
                      </a:r>
                      <a:endParaRPr lang="id-ID" sz="36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Adult Literacy</a:t>
                      </a:r>
                      <a:endParaRPr lang="id-ID" sz="36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GER</a:t>
                      </a:r>
                      <a:endParaRPr lang="id-ID" sz="36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GDP per cap PPP</a:t>
                      </a:r>
                      <a:endParaRPr lang="id-ID" sz="36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Life </a:t>
                      </a:r>
                      <a:r>
                        <a:rPr lang="id-ID" sz="1800" b="1" dirty="0" smtClean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exp. index</a:t>
                      </a:r>
                      <a:endParaRPr lang="id-ID" sz="36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 smtClean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Educa.</a:t>
                      </a:r>
                      <a:br>
                        <a:rPr lang="id-ID" sz="1800" b="1" dirty="0" smtClean="0">
                          <a:latin typeface="Arial Narrow" pitchFamily="34" charset="0"/>
                          <a:ea typeface="Calibri"/>
                          <a:cs typeface="HelveticaNeue-LightCond"/>
                        </a:rPr>
                      </a:br>
                      <a:r>
                        <a:rPr lang="id-ID" sz="1800" b="1" dirty="0" smtClean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index</a:t>
                      </a:r>
                      <a:endParaRPr lang="id-ID" sz="36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GDP index</a:t>
                      </a:r>
                      <a:endParaRPr lang="id-ID" sz="36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28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Singapore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0.918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79.9</a:t>
                      </a:r>
                      <a:endParaRPr lang="id-ID" sz="36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94.2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64.4</a:t>
                      </a:r>
                      <a:endParaRPr lang="id-ID" sz="36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47,426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0.911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0.834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1.00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63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Malaysia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0.823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73.9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91.5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71.5</a:t>
                      </a:r>
                      <a:endParaRPr lang="id-ID" sz="36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12,536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0.815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0.848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0.806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81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Thailand</a:t>
                      </a:r>
                      <a:endParaRPr lang="id-ID" sz="36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0.786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70.0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93.9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78.0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7,613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0.750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0.886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0.723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102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Philippines</a:t>
                      </a:r>
                      <a:endParaRPr lang="id-ID" sz="36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0.745</a:t>
                      </a:r>
                      <a:endParaRPr lang="id-ID" sz="36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71.3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93.3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79.6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3,153</a:t>
                      </a:r>
                      <a:endParaRPr lang="id-ID" sz="36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0.772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0.887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0.576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107</a:t>
                      </a:r>
                      <a:endParaRPr lang="id-ID" sz="36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Indonesia</a:t>
                      </a:r>
                      <a:endParaRPr lang="id-ID" sz="36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0.726</a:t>
                      </a:r>
                      <a:endParaRPr lang="id-ID" sz="36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70.1</a:t>
                      </a:r>
                      <a:endParaRPr lang="id-ID" sz="36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91.0</a:t>
                      </a:r>
                      <a:endParaRPr lang="id-ID" sz="36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68.2</a:t>
                      </a:r>
                      <a:endParaRPr lang="id-ID" sz="36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3,455</a:t>
                      </a:r>
                      <a:endParaRPr lang="id-ID" sz="36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0.752</a:t>
                      </a:r>
                      <a:endParaRPr lang="id-ID" sz="36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0.834</a:t>
                      </a:r>
                      <a:endParaRPr lang="id-ID" sz="36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0.591</a:t>
                      </a:r>
                      <a:endParaRPr lang="id-ID" sz="36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114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Vietnam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0.718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74.0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90.3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latin typeface="Arial Narrow" pitchFamily="34" charset="0"/>
                          <a:ea typeface="Calibri"/>
                          <a:cs typeface="HelveticaNeue-LightCond"/>
                        </a:rPr>
                        <a:t>62.3</a:t>
                      </a:r>
                      <a:endParaRPr lang="id-ID" sz="36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2,363</a:t>
                      </a:r>
                      <a:endParaRPr lang="id-ID" sz="36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0.816</a:t>
                      </a:r>
                      <a:endParaRPr lang="id-ID" sz="36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0.810</a:t>
                      </a:r>
                      <a:endParaRPr lang="id-ID" sz="36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latin typeface="Arial Narrow" pitchFamily="34" charset="0"/>
                          <a:ea typeface="Calibri"/>
                          <a:cs typeface="HelveticaNeue-LightCond"/>
                        </a:rPr>
                        <a:t>0.528</a:t>
                      </a:r>
                      <a:endParaRPr lang="id-ID" sz="36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1053" name="TextBox 6"/>
          <p:cNvSpPr txBox="1">
            <a:spLocks noChangeArrowheads="1"/>
          </p:cNvSpPr>
          <p:nvPr/>
        </p:nvSpPr>
        <p:spPr bwMode="auto">
          <a:xfrm>
            <a:off x="228600" y="4648200"/>
            <a:ext cx="8915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1400" b="1"/>
              <a:t>World Bank, </a:t>
            </a:r>
            <a:r>
              <a:rPr lang="id-ID" sz="1400"/>
              <a:t>2008, </a:t>
            </a:r>
            <a:r>
              <a:rPr lang="id-ID" sz="1400" i="1"/>
              <a:t>World Development Indicators 2008</a:t>
            </a:r>
            <a:r>
              <a:rPr lang="id-ID" sz="1400"/>
              <a:t>. September 2008, update, Washington, D.C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d-ID" sz="3600" smtClean="0"/>
              <a:t>Komposisi Tenaga Kerja di Indonesia</a:t>
            </a:r>
            <a:br>
              <a:rPr lang="id-ID" sz="3600" smtClean="0"/>
            </a:br>
            <a:r>
              <a:rPr lang="id-ID" sz="3600" smtClean="0"/>
              <a:t>berdasar Pendidikan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33400" y="1676400"/>
          <a:ext cx="8153400" cy="4206240"/>
        </p:xfrm>
        <a:graphic>
          <a:graphicData uri="http://schemas.openxmlformats.org/drawingml/2006/table">
            <a:tbl>
              <a:tblPr/>
              <a:tblGrid>
                <a:gridCol w="3537705"/>
                <a:gridCol w="1120314"/>
                <a:gridCol w="1120314"/>
                <a:gridCol w="1120314"/>
                <a:gridCol w="1254753"/>
              </a:tblGrid>
              <a:tr h="4038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i="1" dirty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Tingkat Pendidikan</a:t>
                      </a:r>
                      <a:endParaRPr lang="id-ID" sz="24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id-ID" sz="24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id-ID" sz="24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id-ID" sz="24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id-ID" sz="24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FF"/>
                    </a:solidFill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latin typeface="Calibri"/>
                          <a:ea typeface="Calibri"/>
                          <a:cs typeface="Times New Roman"/>
                        </a:rPr>
                        <a:t>Tidak sekolah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7.1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4.9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latin typeface="Calibri"/>
                          <a:ea typeface="Calibri"/>
                          <a:cs typeface="Times New Roman"/>
                        </a:rPr>
                        <a:t>Pendidikan Dasar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55.9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51.1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50.7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50.2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latin typeface="Calibri"/>
                          <a:ea typeface="Calibri"/>
                          <a:cs typeface="Times New Roman"/>
                        </a:rPr>
                        <a:t>SMP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16.2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18.9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latin typeface="Calibri"/>
                          <a:ea typeface="Calibri"/>
                          <a:cs typeface="Times New Roman"/>
                        </a:rPr>
                        <a:t>SMP Kejuruan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1.5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1.4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1.8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1.3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latin typeface="Calibri"/>
                          <a:ea typeface="Calibri"/>
                          <a:cs typeface="Times New Roman"/>
                        </a:rPr>
                        <a:t>SMA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10.3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12.1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12.7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12.7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latin typeface="Calibri"/>
                          <a:ea typeface="Calibri"/>
                          <a:cs typeface="Times New Roman"/>
                        </a:rPr>
                        <a:t>SMK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5.5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6.2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5.9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6.2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Diploma 2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0.7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0.9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1.0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1.0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Diploma 3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0.9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1.2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1.4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1.2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0" i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Universitas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1.8</a:t>
                      </a:r>
                      <a:endParaRPr lang="id-ID" sz="2400" b="0" i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3.0</a:t>
                      </a:r>
                      <a:endParaRPr lang="id-ID" sz="2400" b="0" i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id-ID" sz="2400" b="0" i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id-ID" sz="2400" b="0" i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2038" name="TextBox 6"/>
          <p:cNvSpPr txBox="1">
            <a:spLocks noChangeArrowheads="1"/>
          </p:cNvSpPr>
          <p:nvPr/>
        </p:nvSpPr>
        <p:spPr bwMode="auto">
          <a:xfrm>
            <a:off x="533400" y="5878513"/>
            <a:ext cx="5029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/>
              <a:t>Sumber</a:t>
            </a:r>
            <a:r>
              <a:rPr lang="en-US"/>
              <a:t>: SAKERNAS </a:t>
            </a:r>
            <a:r>
              <a:rPr lang="id-ID"/>
              <a:t>berbagai tahun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685800" y="261938"/>
            <a:ext cx="8231188" cy="920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840" tIns="48240" rIns="96840" bIns="48240">
            <a:spAutoFit/>
          </a:bodyPr>
          <a:lstStyle/>
          <a:p>
            <a:pPr>
              <a:spcBef>
                <a:spcPts val="1688"/>
              </a:spcBef>
              <a:buFont typeface="Trebuchet MS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700" b="1">
                <a:solidFill>
                  <a:srgbClr val="000000"/>
                </a:solidFill>
                <a:latin typeface="Trebuchet MS" pitchFamily="34" charset="0"/>
              </a:rPr>
              <a:t>Makin Tinggi Pendidikan, Makin Rendah Kemandirian dan Semangat Kewirausahaannya</a:t>
            </a:r>
            <a:r>
              <a:rPr lang="id-ID" sz="2700" b="1">
                <a:solidFill>
                  <a:srgbClr val="000000"/>
                </a:solidFill>
                <a:latin typeface="Trebuchet MS" pitchFamily="34" charset="0"/>
              </a:rPr>
              <a:t>?</a:t>
            </a:r>
            <a:endParaRPr lang="en-GB" sz="2700" b="1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33400" y="6399213"/>
            <a:ext cx="4344988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840" tIns="48240" rIns="96840" bIns="48240">
            <a:spAutoFit/>
          </a:bodyPr>
          <a:lstStyle/>
          <a:p>
            <a:pPr>
              <a:spcBef>
                <a:spcPts val="1063"/>
              </a:spcBef>
              <a:buFont typeface="Comic Sans MS" pitchFamily="6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700" b="1" i="1">
                <a:solidFill>
                  <a:srgbClr val="FFFFFF"/>
                </a:solidFill>
                <a:latin typeface="Comic Sans MS" pitchFamily="66" charset="0"/>
              </a:rPr>
              <a:t>Sumber : BPS, Sakernas 2003</a:t>
            </a:r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76200" y="1089025"/>
          <a:ext cx="9010650" cy="5157788"/>
        </p:xfrm>
        <a:graphic>
          <a:graphicData uri="http://schemas.openxmlformats.org/presentationml/2006/ole">
            <p:oleObj spid="_x0000_s5122" r:id="rId4" imgW="9020175" imgH="4933950" progId="MSGraph.Chart.8">
              <p:embed/>
            </p:oleObj>
          </a:graphicData>
        </a:graphic>
      </p:graphicFrame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tx2">
                    <a:satMod val="130000"/>
                  </a:schemeClr>
                </a:solidFill>
              </a:rPr>
              <a:t>Topik</a:t>
            </a:r>
            <a:endParaRPr lang="en-US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505200"/>
          </a:xfrm>
        </p:spPr>
        <p:txBody>
          <a:bodyPr/>
          <a:lstStyle/>
          <a:p>
            <a:pPr algn="r" eaLnBrk="1" hangingPunct="1">
              <a:buClr>
                <a:schemeClr val="bg2">
                  <a:lumMod val="20000"/>
                  <a:lumOff val="80000"/>
                </a:schemeClr>
              </a:buClr>
              <a:defRPr/>
            </a:pPr>
            <a:r>
              <a:rPr lang="id-ID" dirty="0" smtClean="0"/>
              <a:t>Tantangan globalisasi</a:t>
            </a:r>
            <a:endParaRPr lang="en-US" dirty="0" smtClean="0"/>
          </a:p>
          <a:p>
            <a:pPr algn="r" eaLnBrk="1" hangingPunct="1">
              <a:buClr>
                <a:schemeClr val="bg2">
                  <a:lumMod val="20000"/>
                  <a:lumOff val="80000"/>
                </a:schemeClr>
              </a:buClr>
              <a:defRPr/>
            </a:pPr>
            <a:r>
              <a:rPr lang="id-ID" dirty="0" smtClean="0"/>
              <a:t>Daya saing bangsa &amp; peran modal insani</a:t>
            </a:r>
            <a:endParaRPr lang="en-US" dirty="0" smtClean="0"/>
          </a:p>
          <a:p>
            <a:pPr algn="r" eaLnBrk="1" hangingPunct="1">
              <a:buClr>
                <a:schemeClr val="bg2">
                  <a:lumMod val="20000"/>
                  <a:lumOff val="80000"/>
                </a:schemeClr>
              </a:buClr>
              <a:defRPr/>
            </a:pPr>
            <a:r>
              <a:rPr lang="en-US" dirty="0" smtClean="0"/>
              <a:t>HELTS 2003-2010</a:t>
            </a:r>
          </a:p>
          <a:p>
            <a:pPr algn="r" eaLnBrk="1" hangingPunct="1">
              <a:buClr>
                <a:schemeClr val="bg2">
                  <a:lumMod val="20000"/>
                  <a:lumOff val="80000"/>
                </a:schemeClr>
              </a:buClr>
              <a:defRPr/>
            </a:pPr>
            <a:r>
              <a:rPr lang="id-ID" dirty="0" smtClean="0"/>
              <a:t>Reformasi PT</a:t>
            </a:r>
          </a:p>
          <a:p>
            <a:pPr algn="r" eaLnBrk="1" hangingPunct="1">
              <a:buClr>
                <a:schemeClr val="bg2">
                  <a:lumMod val="20000"/>
                  <a:lumOff val="80000"/>
                </a:schemeClr>
              </a:buClr>
              <a:defRPr/>
            </a:pPr>
            <a:r>
              <a:rPr lang="id-ID" dirty="0" smtClean="0"/>
              <a:t>Kebijakan Dikti</a:t>
            </a:r>
            <a:endParaRPr lang="en-US" dirty="0" smtClean="0"/>
          </a:p>
          <a:p>
            <a:pPr algn="r" eaLnBrk="1" hangingPunct="1">
              <a:defRPr/>
            </a:pPr>
            <a:endParaRPr lang="en-US" dirty="0" smtClean="0"/>
          </a:p>
          <a:p>
            <a:pPr algn="r" eaLnBrk="1" hangingPunct="1">
              <a:defRPr/>
            </a:pPr>
            <a:endParaRPr lang="en-US" dirty="0" smtClean="0"/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3EED2D3B-1A66-42EE-ABD0-B9ECDC1FBB5A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600200" y="990600"/>
            <a:ext cx="4114800" cy="1524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grpSp>
        <p:nvGrpSpPr>
          <p:cNvPr id="20488" name="Group 6"/>
          <p:cNvGrpSpPr>
            <a:grpSpLocks/>
          </p:cNvGrpSpPr>
          <p:nvPr/>
        </p:nvGrpSpPr>
        <p:grpSpPr bwMode="auto">
          <a:xfrm>
            <a:off x="0" y="5791200"/>
            <a:ext cx="9144000" cy="1066800"/>
            <a:chOff x="0" y="5791200"/>
            <a:chExt cx="9144000" cy="1066800"/>
          </a:xfrm>
        </p:grpSpPr>
        <p:pic>
          <p:nvPicPr>
            <p:cNvPr id="8" name="Picture 184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 l="44167" t="60307"/>
            <a:stretch>
              <a:fillRect/>
            </a:stretch>
          </p:blipFill>
          <p:spPr bwMode="auto">
            <a:xfrm>
              <a:off x="4038600" y="5791200"/>
              <a:ext cx="5105400" cy="1066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9" name="Picture 205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>
            <a:xfrm>
              <a:off x="0" y="5791200"/>
              <a:ext cx="4038600" cy="10668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86800" cy="10668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id-ID" sz="3200" b="1" dirty="0" smtClean="0">
                <a:solidFill>
                  <a:schemeClr val="tx1"/>
                </a:solidFill>
              </a:rPr>
              <a:t>HELTS - </a:t>
            </a:r>
            <a:r>
              <a:rPr lang="en-US" sz="2800" b="1" i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2003-2010</a:t>
            </a:r>
            <a:endParaRPr lang="en-US" sz="36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Improving </a:t>
            </a:r>
            <a:r>
              <a:rPr lang="en-US" sz="2400" b="1" smtClean="0">
                <a:solidFill>
                  <a:srgbClr val="FFFF00"/>
                </a:solidFill>
              </a:rPr>
              <a:t>Nation’s competitiveness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Improving quality and relevance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Improving public funding as well as private </a:t>
            </a:r>
            <a:r>
              <a:rPr lang="id-ID" sz="1800" smtClean="0"/>
              <a:t>participation</a:t>
            </a:r>
            <a:endParaRPr lang="en-US" sz="18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Autonomy and decentralization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Providing wider autonomy while demanding more direct accountability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Diversity and complexity of the system (development stages, regional relevance, sizes, capacity) demand decentralization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Improving networking, cooperation and resource sharing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Providing safety net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Healthy organization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Good university governance as a prerequisite of autonomy, accountability, quality &amp; relevance improvement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To develop HEI as a credible moral force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038600" y="990600"/>
            <a:ext cx="5105400" cy="1524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6" name="Rounded Rectangle 5"/>
          <p:cNvSpPr/>
          <p:nvPr/>
        </p:nvSpPr>
        <p:spPr>
          <a:xfrm>
            <a:off x="0" y="5715000"/>
            <a:ext cx="5105400" cy="1524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8438"/>
            <a:ext cx="8934450" cy="792162"/>
          </a:xfrm>
        </p:spPr>
        <p:txBody>
          <a:bodyPr>
            <a:noAutofit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id-ID" sz="28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Peran PT dalam meningkatkan</a:t>
            </a:r>
            <a:br>
              <a:rPr lang="id-ID" sz="28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id-ID" sz="28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Kemandirian &amp; daya saing bangsa</a:t>
            </a:r>
            <a:endParaRPr lang="en-US" sz="28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686800" cy="4114800"/>
          </a:xfrm>
        </p:spPr>
        <p:txBody>
          <a:bodyPr/>
          <a:lstStyle/>
          <a:p>
            <a:pPr eaLnBrk="1" hangingPunct="1">
              <a:buClr>
                <a:schemeClr val="accent1">
                  <a:lumMod val="40000"/>
                  <a:lumOff val="60000"/>
                </a:schemeClr>
              </a:buClr>
              <a:defRPr/>
            </a:pPr>
            <a:r>
              <a:rPr lang="id-ID" sz="2800" dirty="0" smtClean="0"/>
              <a:t>Persatuan bangsa, pembentukan karakter, </a:t>
            </a:r>
            <a:br>
              <a:rPr lang="id-ID" sz="2800" dirty="0" smtClean="0"/>
            </a:br>
            <a:r>
              <a:rPr lang="id-ID" sz="2800" dirty="0" smtClean="0"/>
              <a:t>kohesi sosial</a:t>
            </a:r>
            <a:endParaRPr lang="en-US" sz="2800" dirty="0" smtClean="0"/>
          </a:p>
          <a:p>
            <a:pPr eaLnBrk="1" hangingPunct="1">
              <a:buClr>
                <a:schemeClr val="accent1">
                  <a:lumMod val="40000"/>
                  <a:lumOff val="60000"/>
                </a:schemeClr>
              </a:buClr>
              <a:defRPr/>
            </a:pPr>
            <a:r>
              <a:rPr lang="id-ID" sz="2800" dirty="0" smtClean="0"/>
              <a:t>Lulusan dan riset yang relevan dan kompetitif</a:t>
            </a:r>
            <a:endParaRPr lang="en-US" sz="2800" dirty="0" smtClean="0"/>
          </a:p>
          <a:p>
            <a:pPr eaLnBrk="1" hangingPunct="1">
              <a:buClr>
                <a:schemeClr val="accent1">
                  <a:lumMod val="40000"/>
                  <a:lumOff val="60000"/>
                </a:schemeClr>
              </a:buClr>
              <a:defRPr/>
            </a:pPr>
            <a:r>
              <a:rPr lang="id-ID" sz="2800" dirty="0" smtClean="0"/>
              <a:t>Berkontribusi pada pembangunan sosial-ekonomi daerah</a:t>
            </a:r>
            <a:endParaRPr lang="en-US" sz="2800" dirty="0" smtClean="0"/>
          </a:p>
          <a:p>
            <a:pPr eaLnBrk="1" hangingPunct="1">
              <a:buClr>
                <a:schemeClr val="accent1">
                  <a:lumMod val="40000"/>
                  <a:lumOff val="60000"/>
                </a:schemeClr>
              </a:buClr>
              <a:defRPr/>
            </a:pPr>
            <a:r>
              <a:rPr lang="id-ID" sz="2800" dirty="0" smtClean="0"/>
              <a:t>Keragaman misi (Mission differentiation)</a:t>
            </a:r>
            <a:endParaRPr lang="en-US" sz="2800" dirty="0" smtClean="0"/>
          </a:p>
          <a:p>
            <a:pPr eaLnBrk="1" hangingPunct="1">
              <a:buClr>
                <a:schemeClr val="accent1">
                  <a:lumMod val="40000"/>
                  <a:lumOff val="60000"/>
                </a:schemeClr>
              </a:buClr>
              <a:defRPr/>
            </a:pPr>
            <a:r>
              <a:rPr lang="id-ID" sz="2800" dirty="0" smtClean="0"/>
              <a:t>Peningkatan akses dan kesetaraan</a:t>
            </a:r>
            <a:endParaRPr lang="en-US" sz="2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331AEEAF-1EF0-4E3B-BF94-70155DA947A7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038600" y="990600"/>
            <a:ext cx="5105400" cy="1524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6" name="Rounded Rectangle 5"/>
          <p:cNvSpPr/>
          <p:nvPr/>
        </p:nvSpPr>
        <p:spPr>
          <a:xfrm>
            <a:off x="0" y="6248400"/>
            <a:ext cx="5105400" cy="1524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44562"/>
          </a:xfrm>
        </p:spPr>
        <p:txBody>
          <a:bodyPr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Otonomi dan desentralisasi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324850" cy="4800600"/>
          </a:xfrm>
        </p:spPr>
        <p:txBody>
          <a:bodyPr/>
          <a:lstStyle/>
          <a:p>
            <a:pPr eaLnBrk="1" hangingPunct="1"/>
            <a:r>
              <a:rPr lang="id-ID" dirty="0" smtClean="0"/>
              <a:t>Pergeseran peran</a:t>
            </a:r>
            <a:endParaRPr lang="en-US" dirty="0" smtClean="0"/>
          </a:p>
          <a:p>
            <a:pPr lvl="1" eaLnBrk="1" hangingPunct="1"/>
            <a:r>
              <a:rPr lang="id-ID" dirty="0" smtClean="0"/>
              <a:t>Dikti</a:t>
            </a:r>
            <a:r>
              <a:rPr lang="en-US" dirty="0" smtClean="0"/>
              <a:t>: </a:t>
            </a:r>
            <a:r>
              <a:rPr lang="id-ID" dirty="0" smtClean="0"/>
              <a:t>dari </a:t>
            </a:r>
            <a:r>
              <a:rPr lang="en-US" dirty="0" smtClean="0"/>
              <a:t>regulator </a:t>
            </a:r>
            <a:r>
              <a:rPr lang="id-ID" dirty="0" smtClean="0"/>
              <a:t>penuh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id-ID" dirty="0" smtClean="0">
                <a:sym typeface="Wingdings" pitchFamily="2" charset="2"/>
              </a:rPr>
              <a:t>facilitator (</a:t>
            </a:r>
            <a:r>
              <a:rPr lang="en-US" dirty="0" smtClean="0">
                <a:sym typeface="Wingdings" pitchFamily="2" charset="2"/>
              </a:rPr>
              <a:t>facilitating, empowering, enabling</a:t>
            </a:r>
            <a:r>
              <a:rPr lang="id-ID" dirty="0" smtClean="0">
                <a:sym typeface="Wingdings" pitchFamily="2" charset="2"/>
              </a:rPr>
              <a:t>, aligning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lvl="1" eaLnBrk="1" hangingPunct="1"/>
            <a:r>
              <a:rPr lang="id-ID" dirty="0" smtClean="0">
                <a:sym typeface="Wingdings" pitchFamily="2" charset="2"/>
              </a:rPr>
              <a:t>PT</a:t>
            </a:r>
            <a:r>
              <a:rPr lang="en-US" dirty="0" smtClean="0">
                <a:sym typeface="Wingdings" pitchFamily="2" charset="2"/>
              </a:rPr>
              <a:t>: </a:t>
            </a:r>
            <a:r>
              <a:rPr lang="id-ID" dirty="0" smtClean="0">
                <a:sym typeface="Wingdings" pitchFamily="2" charset="2"/>
              </a:rPr>
              <a:t>lebih otonom, akuntabel, kendali diri</a:t>
            </a:r>
            <a:endParaRPr lang="en-US" dirty="0" smtClean="0">
              <a:sym typeface="Wingdings" pitchFamily="2" charset="2"/>
            </a:endParaRPr>
          </a:p>
          <a:p>
            <a:pPr eaLnBrk="1" hangingPunct="1"/>
            <a:r>
              <a:rPr lang="id-ID" dirty="0" smtClean="0">
                <a:sym typeface="Wingdings" pitchFamily="2" charset="2"/>
              </a:rPr>
              <a:t>Tanggung jawab sosial</a:t>
            </a:r>
          </a:p>
          <a:p>
            <a:pPr eaLnBrk="1" hangingPunct="1"/>
            <a:r>
              <a:rPr lang="id-ID" dirty="0" smtClean="0">
                <a:sym typeface="Wingdings" pitchFamily="2" charset="2"/>
              </a:rPr>
              <a:t>Relevansi pembangunan regional</a:t>
            </a:r>
            <a:endParaRPr lang="en-US" dirty="0" smtClean="0">
              <a:sym typeface="Wingdings" pitchFamily="2" charset="2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51B8A3C9-942B-41A4-A2B3-7A5AC2BF48B7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038600" y="1219200"/>
            <a:ext cx="5105400" cy="1524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7" name="Rounded Rectangle 6"/>
          <p:cNvSpPr/>
          <p:nvPr/>
        </p:nvSpPr>
        <p:spPr>
          <a:xfrm>
            <a:off x="0" y="5867400"/>
            <a:ext cx="5105400" cy="1524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965664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Kesehatan organisasi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/>
          <a:lstStyle/>
          <a:p>
            <a:pPr eaLnBrk="1" hangingPunct="1"/>
            <a:r>
              <a:rPr lang="id-ID" smtClean="0"/>
              <a:t>Pengembangan kapasitas institusi</a:t>
            </a:r>
          </a:p>
          <a:p>
            <a:pPr lvl="1" eaLnBrk="1" hangingPunct="1"/>
            <a:r>
              <a:rPr lang="id-ID" smtClean="0"/>
              <a:t>Peningkatan mutu berkelanjutan</a:t>
            </a:r>
            <a:endParaRPr lang="en-US" smtClean="0"/>
          </a:p>
          <a:p>
            <a:pPr lvl="1" eaLnBrk="1" hangingPunct="1"/>
            <a:r>
              <a:rPr lang="id-ID" smtClean="0"/>
              <a:t>Pengelolaan sumberdaya secara efisien</a:t>
            </a:r>
            <a:endParaRPr lang="en-US" smtClean="0"/>
          </a:p>
          <a:p>
            <a:pPr lvl="1" eaLnBrk="1" hangingPunct="1"/>
            <a:r>
              <a:rPr lang="id-ID" smtClean="0"/>
              <a:t>Transparency, accountability dan credibility</a:t>
            </a:r>
            <a:endParaRPr lang="en-US" smtClean="0"/>
          </a:p>
          <a:p>
            <a:pPr eaLnBrk="1" hangingPunct="1"/>
            <a:r>
              <a:rPr lang="id-ID" smtClean="0"/>
              <a:t>Peningkatan tata kelola</a:t>
            </a:r>
          </a:p>
          <a:p>
            <a:pPr lvl="1" eaLnBrk="1" hangingPunct="1"/>
            <a:r>
              <a:rPr lang="id-ID" smtClean="0"/>
              <a:t>Kebebasan akademik</a:t>
            </a:r>
            <a:endParaRPr lang="en-US" smtClean="0"/>
          </a:p>
          <a:p>
            <a:pPr lvl="1" eaLnBrk="1" hangingPunct="1"/>
            <a:r>
              <a:rPr lang="id-ID" smtClean="0"/>
              <a:t>Meritocratic system</a:t>
            </a:r>
            <a:endParaRPr lang="en-US" smtClean="0"/>
          </a:p>
          <a:p>
            <a:pPr eaLnBrk="1" hangingPunct="1"/>
            <a:r>
              <a:rPr lang="id-ID" smtClean="0"/>
              <a:t>Penjaminan mutu</a:t>
            </a:r>
          </a:p>
          <a:p>
            <a:pPr eaLnBrk="1" hangingPunct="1"/>
            <a:r>
              <a:rPr lang="id-ID" smtClean="0"/>
              <a:t>Pencitraan publik</a:t>
            </a:r>
            <a:endParaRPr lang="en-US" smtClean="0"/>
          </a:p>
          <a:p>
            <a:pPr lvl="1" eaLnBrk="1" hangingPunct="1"/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E7ABB91B-65E7-4986-B1F4-D3166EB49A36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038600" y="1219200"/>
            <a:ext cx="5105400" cy="1524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7" name="Rounded Rectangle 6"/>
          <p:cNvSpPr/>
          <p:nvPr/>
        </p:nvSpPr>
        <p:spPr>
          <a:xfrm>
            <a:off x="0" y="5791200"/>
            <a:ext cx="5105400" cy="1524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52400"/>
            <a:ext cx="7334250" cy="9906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Dari mana memulai?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077200" cy="4225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d-ID" sz="2800" smtClean="0"/>
              <a:t>Kesehatan organisasi</a:t>
            </a:r>
            <a:endParaRPr lang="en-US" sz="2800" smtClean="0"/>
          </a:p>
          <a:p>
            <a:pPr lvl="1" eaLnBrk="1" hangingPunct="1">
              <a:lnSpc>
                <a:spcPct val="80000"/>
              </a:lnSpc>
            </a:pPr>
            <a:r>
              <a:rPr lang="id-ID" sz="2000" b="1" smtClean="0">
                <a:solidFill>
                  <a:srgbClr val="FFFF00"/>
                </a:solidFill>
              </a:rPr>
              <a:t>PTN</a:t>
            </a:r>
            <a:r>
              <a:rPr lang="id-ID" sz="2000" smtClean="0"/>
              <a:t>:  semula bagian dari birokrasi pemerintah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000" b="1" smtClean="0">
                <a:solidFill>
                  <a:srgbClr val="FFFF00"/>
                </a:solidFill>
              </a:rPr>
              <a:t>PTS</a:t>
            </a:r>
            <a:r>
              <a:rPr lang="id-ID" sz="2000" smtClean="0"/>
              <a:t>:  aparat dari Yayasan</a:t>
            </a:r>
            <a:endParaRPr lang="en-US" sz="2000" smtClean="0"/>
          </a:p>
          <a:p>
            <a:pPr lvl="1" eaLnBrk="1" hangingPunct="1">
              <a:lnSpc>
                <a:spcPct val="80000"/>
              </a:lnSpc>
            </a:pPr>
            <a:r>
              <a:rPr lang="id-ID" sz="2000" smtClean="0"/>
              <a:t>Akuntabel pada atasan langsung, kurang berorientasi pada mahasiswa/masyarakat</a:t>
            </a:r>
            <a:endParaRPr lang="en-US" sz="2000" smtClean="0"/>
          </a:p>
          <a:p>
            <a:pPr lvl="1" eaLnBrk="1" hangingPunct="1">
              <a:lnSpc>
                <a:spcPct val="80000"/>
              </a:lnSpc>
            </a:pPr>
            <a:r>
              <a:rPr lang="id-ID" sz="2000" smtClean="0"/>
              <a:t>Initiatif atas dorongan dari luar</a:t>
            </a: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id-ID" sz="2800" smtClean="0"/>
              <a:t>Otonomi dan desentralisasi</a:t>
            </a:r>
            <a:endParaRPr lang="en-US" sz="2800" smtClean="0"/>
          </a:p>
          <a:p>
            <a:pPr lvl="1" eaLnBrk="1" hangingPunct="1">
              <a:lnSpc>
                <a:spcPct val="80000"/>
              </a:lnSpc>
            </a:pPr>
            <a:r>
              <a:rPr lang="id-ID" sz="2000" smtClean="0"/>
              <a:t>Dikti tidak mungkin mengatur seluruh sistem dengan permasalahan yang kompleks dan besar</a:t>
            </a:r>
            <a:endParaRPr lang="en-US" sz="2000" smtClean="0"/>
          </a:p>
          <a:p>
            <a:pPr lvl="1" eaLnBrk="1" hangingPunct="1">
              <a:lnSpc>
                <a:spcPct val="80000"/>
              </a:lnSpc>
            </a:pPr>
            <a:r>
              <a:rPr lang="id-ID" sz="2000" smtClean="0"/>
              <a:t>Tiap institusi harus akuntabel pada para pemangku kepentingannya</a:t>
            </a:r>
            <a:endParaRPr lang="en-US" sz="2000" smtClean="0"/>
          </a:p>
          <a:p>
            <a:pPr lvl="1" eaLnBrk="1" hangingPunct="1">
              <a:lnSpc>
                <a:spcPct val="80000"/>
              </a:lnSpc>
            </a:pPr>
            <a:r>
              <a:rPr lang="id-ID" sz="2000" smtClean="0"/>
              <a:t>Perlu penjaminan mutu eksternal (akreditasi)</a:t>
            </a:r>
            <a:endParaRPr lang="en-US" sz="2000" smtClean="0"/>
          </a:p>
          <a:p>
            <a:pPr lvl="1" eaLnBrk="1" hangingPunct="1">
              <a:lnSpc>
                <a:spcPct val="80000"/>
              </a:lnSpc>
            </a:pPr>
            <a:r>
              <a:rPr lang="id-ID" sz="2000" smtClean="0"/>
              <a:t>Budaya mutu harus dibangun dari dalam (</a:t>
            </a:r>
            <a:r>
              <a:rPr lang="en-US" sz="2000" smtClean="0"/>
              <a:t>internally driven</a:t>
            </a:r>
            <a:r>
              <a:rPr lang="id-ID" sz="2000" smtClean="0"/>
              <a:t>)</a:t>
            </a:r>
            <a:endParaRPr lang="en-US" sz="2000" smtClean="0"/>
          </a:p>
        </p:txBody>
      </p:sp>
      <p:sp>
        <p:nvSpPr>
          <p:cNvPr id="4" name="Rounded Rectangle 3"/>
          <p:cNvSpPr/>
          <p:nvPr/>
        </p:nvSpPr>
        <p:spPr>
          <a:xfrm>
            <a:off x="4038600" y="1219200"/>
            <a:ext cx="5105400" cy="1524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6" name="Rounded Rectangle 5"/>
          <p:cNvSpPr/>
          <p:nvPr/>
        </p:nvSpPr>
        <p:spPr>
          <a:xfrm>
            <a:off x="0" y="5867400"/>
            <a:ext cx="5105400" cy="1524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965664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Bagaimana memulai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? </a:t>
            </a:r>
            <a:r>
              <a:rPr lang="en-US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(1)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371600"/>
            <a:ext cx="8229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d-ID" dirty="0" smtClean="0"/>
              <a:t>Memberikan otonomi yang luas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id-ID" sz="2400" dirty="0" smtClean="0"/>
              <a:t>Otonomi dalam tata kelola, pengembangan program, keuangan, ketenagaan, </a:t>
            </a:r>
            <a:r>
              <a:rPr lang="en-US" sz="2400" dirty="0" smtClean="0"/>
              <a:t>revenue generation</a:t>
            </a:r>
          </a:p>
          <a:p>
            <a:pPr lvl="1" eaLnBrk="1" hangingPunct="1">
              <a:lnSpc>
                <a:spcPct val="90000"/>
              </a:lnSpc>
            </a:pPr>
            <a:r>
              <a:rPr lang="id-ID" sz="2400" dirty="0" smtClean="0"/>
              <a:t>Pendanaan sistem hibah blok (b</a:t>
            </a:r>
            <a:r>
              <a:rPr lang="en-US" sz="2400" dirty="0" smtClean="0"/>
              <a:t>lock grant</a:t>
            </a:r>
            <a:r>
              <a:rPr lang="id-ID" sz="2400" dirty="0" smtClean="0"/>
              <a:t>) memberi fleksibilitas pada PT dan akuntabilitas yg tinggi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id-ID" sz="2400" dirty="0" smtClean="0"/>
              <a:t>Penggunaan sistem post </a:t>
            </a:r>
            <a:r>
              <a:rPr lang="en-US" sz="2400" dirty="0" smtClean="0"/>
              <a:t>audit</a:t>
            </a:r>
          </a:p>
          <a:p>
            <a:pPr eaLnBrk="1" hangingPunct="1">
              <a:lnSpc>
                <a:spcPct val="90000"/>
              </a:lnSpc>
            </a:pPr>
            <a:r>
              <a:rPr lang="id-ID" dirty="0" smtClean="0"/>
              <a:t>Menata ulang cara pendanaan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id-ID" sz="2400" dirty="0" smtClean="0"/>
              <a:t>Evaluasi diri sebagai awal siklus perencanaan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id-ID" sz="2400" dirty="0" smtClean="0"/>
              <a:t>Berbasis </a:t>
            </a:r>
            <a:r>
              <a:rPr lang="en-US" sz="2400" dirty="0" smtClean="0"/>
              <a:t>Proposal, </a:t>
            </a:r>
            <a:r>
              <a:rPr lang="id-ID" sz="2400" b="1" dirty="0" smtClean="0"/>
              <a:t>kompetisi berjenjang</a:t>
            </a:r>
            <a:r>
              <a:rPr lang="en-US" sz="2400" dirty="0" smtClean="0"/>
              <a:t>, </a:t>
            </a:r>
            <a:r>
              <a:rPr lang="id-ID" sz="2400" dirty="0" smtClean="0"/>
              <a:t>memusatkan konsentrasi pada inti mandat</a:t>
            </a:r>
            <a:r>
              <a:rPr lang="en-US" sz="2400" dirty="0" smtClean="0"/>
              <a:t>: </a:t>
            </a:r>
            <a:r>
              <a:rPr lang="id-ID" sz="2400" dirty="0" smtClean="0"/>
              <a:t>pendidikan S1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id-ID" sz="2400" dirty="0" smtClean="0"/>
              <a:t>Anggaran operasional berbasis rumus (f</a:t>
            </a:r>
            <a:r>
              <a:rPr lang="en-US" sz="2400" dirty="0" err="1" smtClean="0"/>
              <a:t>ormula</a:t>
            </a:r>
            <a:r>
              <a:rPr lang="en-US" sz="2400" dirty="0" smtClean="0"/>
              <a:t>-based</a:t>
            </a:r>
            <a:r>
              <a:rPr lang="id-ID" sz="2400" dirty="0" smtClean="0"/>
              <a:t>)</a:t>
            </a:r>
            <a:endParaRPr lang="en-US" sz="2400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4038600" y="1219200"/>
            <a:ext cx="5105400" cy="1524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6" name="Rounded Rectangle 5"/>
          <p:cNvSpPr/>
          <p:nvPr/>
        </p:nvSpPr>
        <p:spPr>
          <a:xfrm>
            <a:off x="0" y="6248400"/>
            <a:ext cx="5105400" cy="1524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965664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Bagaimana memulai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? </a:t>
            </a:r>
            <a:r>
              <a:rPr lang="en-US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(2)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pPr eaLnBrk="1" hangingPunct="1"/>
            <a:r>
              <a:rPr lang="id-ID" sz="2800" smtClean="0"/>
              <a:t>Meminta akuntabilitas yang lebih langsung</a:t>
            </a:r>
            <a:endParaRPr lang="en-US" sz="2800" smtClean="0"/>
          </a:p>
          <a:p>
            <a:pPr lvl="1" eaLnBrk="1" hangingPunct="1"/>
            <a:r>
              <a:rPr lang="id-ID" sz="2000" smtClean="0"/>
              <a:t>Mahasiswa &amp; orangtua </a:t>
            </a:r>
            <a:r>
              <a:rPr lang="en-US" sz="2000" smtClean="0"/>
              <a:t>(</a:t>
            </a:r>
            <a:r>
              <a:rPr lang="id-ID" sz="2000" smtClean="0"/>
              <a:t>layanan pembelajaran</a:t>
            </a:r>
            <a:r>
              <a:rPr lang="en-US" sz="2000" smtClean="0"/>
              <a:t>)</a:t>
            </a:r>
          </a:p>
          <a:p>
            <a:pPr lvl="1" eaLnBrk="1" hangingPunct="1"/>
            <a:r>
              <a:rPr lang="en-US" sz="2000" smtClean="0"/>
              <a:t>Industries </a:t>
            </a:r>
            <a:r>
              <a:rPr lang="id-ID" sz="2000" smtClean="0"/>
              <a:t>&amp; </a:t>
            </a:r>
            <a:r>
              <a:rPr lang="en-US" sz="2000" smtClean="0"/>
              <a:t>businesses (employability, responsiveness)</a:t>
            </a:r>
          </a:p>
          <a:p>
            <a:pPr lvl="1" eaLnBrk="1" hangingPunct="1"/>
            <a:r>
              <a:rPr lang="en-US" sz="2000" smtClean="0"/>
              <a:t>Public (</a:t>
            </a:r>
            <a:r>
              <a:rPr lang="id-ID" sz="2000" smtClean="0"/>
              <a:t>karena menggunakan uang rakyat</a:t>
            </a:r>
            <a:r>
              <a:rPr lang="en-US" sz="2000" smtClean="0"/>
              <a:t>)</a:t>
            </a:r>
          </a:p>
          <a:p>
            <a:pPr lvl="1" eaLnBrk="1" hangingPunct="1"/>
            <a:r>
              <a:rPr lang="id-ID" sz="2000" smtClean="0"/>
              <a:t>Pemerintah </a:t>
            </a:r>
            <a:r>
              <a:rPr lang="en-US" sz="2000" smtClean="0"/>
              <a:t>(</a:t>
            </a:r>
            <a:r>
              <a:rPr lang="id-ID" sz="2000" smtClean="0"/>
              <a:t>kepentingan nasional</a:t>
            </a:r>
            <a:r>
              <a:rPr lang="en-US" sz="2000" smtClean="0"/>
              <a:t>, </a:t>
            </a:r>
            <a:r>
              <a:rPr lang="id-ID" sz="2000" smtClean="0"/>
              <a:t>daya saing bangsa</a:t>
            </a:r>
            <a:r>
              <a:rPr lang="en-US" sz="2000" smtClean="0"/>
              <a:t>)</a:t>
            </a:r>
          </a:p>
          <a:p>
            <a:pPr eaLnBrk="1" hangingPunct="1"/>
            <a:r>
              <a:rPr lang="id-ID" sz="2800" smtClean="0"/>
              <a:t>Evaluasi eksternal</a:t>
            </a:r>
            <a:endParaRPr lang="en-US" sz="2800" smtClean="0"/>
          </a:p>
          <a:p>
            <a:pPr lvl="1" eaLnBrk="1" hangingPunct="1"/>
            <a:r>
              <a:rPr lang="id-ID" sz="2000" smtClean="0"/>
              <a:t>Evaluasi </a:t>
            </a:r>
            <a:r>
              <a:rPr lang="en-US" sz="2000" smtClean="0"/>
              <a:t>Proposal </a:t>
            </a:r>
            <a:r>
              <a:rPr lang="id-ID" sz="2000" smtClean="0"/>
              <a:t>oleh peer review </a:t>
            </a:r>
            <a:r>
              <a:rPr lang="en-US" sz="2000" smtClean="0"/>
              <a:t>external, </a:t>
            </a:r>
            <a:r>
              <a:rPr lang="id-ID" sz="2000" smtClean="0"/>
              <a:t> tms</a:t>
            </a:r>
            <a:r>
              <a:rPr lang="en-US" sz="2000" smtClean="0"/>
              <a:t>. class sit-in, review </a:t>
            </a:r>
            <a:r>
              <a:rPr lang="id-ID" sz="2000" smtClean="0"/>
              <a:t>pekerjaan mahasiswa</a:t>
            </a:r>
            <a:endParaRPr lang="en-US" sz="2000" smtClean="0"/>
          </a:p>
          <a:p>
            <a:pPr lvl="1" eaLnBrk="1" hangingPunct="1"/>
            <a:r>
              <a:rPr lang="id-ID" sz="2000" smtClean="0"/>
              <a:t>Akreditasi</a:t>
            </a:r>
            <a:endParaRPr lang="en-US" sz="2000" smtClean="0"/>
          </a:p>
          <a:p>
            <a:pPr lvl="1" eaLnBrk="1" hangingPunct="1"/>
            <a:r>
              <a:rPr lang="id-ID" sz="2000" smtClean="0"/>
              <a:t>Audit exterkan (akuntan publik</a:t>
            </a:r>
            <a:r>
              <a:rPr lang="en-US" sz="2000" smtClean="0"/>
              <a:t>)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038600" y="1219200"/>
            <a:ext cx="5105400" cy="1524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6" name="Rounded Rectangle 5"/>
          <p:cNvSpPr/>
          <p:nvPr/>
        </p:nvSpPr>
        <p:spPr>
          <a:xfrm>
            <a:off x="0" y="5638800"/>
            <a:ext cx="5105400" cy="1524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965664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Tahapan implementasi</a:t>
            </a:r>
            <a:endParaRPr lang="en-US" sz="28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447800"/>
            <a:ext cx="76200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P</a:t>
            </a:r>
            <a:r>
              <a:rPr lang="id-ID" sz="2800" smtClean="0"/>
              <a:t>engenalan reformasi (sejak 1998)</a:t>
            </a:r>
            <a:endParaRPr lang="en-US" sz="2800" smtClean="0"/>
          </a:p>
          <a:p>
            <a:pPr lvl="1" eaLnBrk="1" hangingPunct="1">
              <a:lnSpc>
                <a:spcPct val="80000"/>
              </a:lnSpc>
            </a:pPr>
            <a:r>
              <a:rPr lang="id-ID" sz="2400" smtClean="0"/>
              <a:t>Hibah kompetisi</a:t>
            </a:r>
            <a:endParaRPr lang="en-US" sz="2400" smtClean="0"/>
          </a:p>
          <a:p>
            <a:pPr lvl="1" eaLnBrk="1" hangingPunct="1">
              <a:lnSpc>
                <a:spcPct val="80000"/>
              </a:lnSpc>
            </a:pPr>
            <a:r>
              <a:rPr lang="id-ID" sz="2400" smtClean="0"/>
              <a:t>Pendanaan hibah blok</a:t>
            </a:r>
            <a:endParaRPr lang="en-US" sz="2400" smtClean="0"/>
          </a:p>
          <a:p>
            <a:pPr lvl="1" eaLnBrk="1" hangingPunct="1">
              <a:lnSpc>
                <a:spcPct val="80000"/>
              </a:lnSpc>
            </a:pPr>
            <a:r>
              <a:rPr lang="id-ID" sz="2400" smtClean="0"/>
              <a:t>Jaring pengaman sosial untuk institusi yg masih lemah</a:t>
            </a: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P</a:t>
            </a:r>
            <a:r>
              <a:rPr lang="id-ID" sz="2800" smtClean="0"/>
              <a:t>iloting BHMN (2000)</a:t>
            </a:r>
            <a:endParaRPr lang="en-US" sz="2800" smtClean="0"/>
          </a:p>
          <a:p>
            <a:pPr lvl="1" eaLnBrk="1" hangingPunct="1">
              <a:lnSpc>
                <a:spcPct val="80000"/>
              </a:lnSpc>
            </a:pPr>
            <a:r>
              <a:rPr lang="id-ID" sz="2400" smtClean="0"/>
              <a:t>Melepas PTN dan staff dari sistem PNS</a:t>
            </a:r>
            <a:endParaRPr lang="en-US" sz="2400" smtClean="0"/>
          </a:p>
          <a:p>
            <a:pPr lvl="1" eaLnBrk="1" hangingPunct="1">
              <a:lnSpc>
                <a:spcPct val="80000"/>
              </a:lnSpc>
            </a:pPr>
            <a:r>
              <a:rPr lang="id-ID" sz="2400" smtClean="0"/>
              <a:t>Menyiapkan kerangka hukum</a:t>
            </a: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id-ID" sz="2800" smtClean="0"/>
              <a:t>Peningkatan partisikasi masyarakat</a:t>
            </a:r>
            <a:endParaRPr lang="en-US" sz="2800" smtClean="0"/>
          </a:p>
          <a:p>
            <a:pPr lvl="1" eaLnBrk="1" hangingPunct="1">
              <a:lnSpc>
                <a:spcPct val="80000"/>
              </a:lnSpc>
            </a:pPr>
            <a:r>
              <a:rPr lang="id-ID" sz="2400" smtClean="0"/>
              <a:t>Pendanaan riset, kolaborasi industri</a:t>
            </a:r>
            <a:endParaRPr lang="en-US" sz="2400" smtClean="0"/>
          </a:p>
          <a:p>
            <a:pPr lvl="1" eaLnBrk="1" hangingPunct="1">
              <a:lnSpc>
                <a:spcPct val="80000"/>
              </a:lnSpc>
            </a:pPr>
            <a:r>
              <a:rPr lang="id-ID" sz="2400" smtClean="0"/>
              <a:t>SPP mahasiswa</a:t>
            </a:r>
            <a:endParaRPr lang="en-US" sz="2400" smtClean="0"/>
          </a:p>
          <a:p>
            <a:pPr lvl="1" eaLnBrk="1" hangingPunct="1">
              <a:lnSpc>
                <a:spcPct val="80000"/>
              </a:lnSpc>
            </a:pPr>
            <a:r>
              <a:rPr lang="id-ID" sz="2400" smtClean="0"/>
              <a:t>Beasiswa bagi yang tidak mampu</a:t>
            </a:r>
            <a:endParaRPr lang="en-US" sz="2400" smtClean="0"/>
          </a:p>
        </p:txBody>
      </p:sp>
      <p:sp>
        <p:nvSpPr>
          <p:cNvPr id="4" name="Rounded Rectangle 3"/>
          <p:cNvSpPr/>
          <p:nvPr/>
        </p:nvSpPr>
        <p:spPr>
          <a:xfrm>
            <a:off x="4038600" y="1219200"/>
            <a:ext cx="5105400" cy="1524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6" name="Rounded Rectangle 5"/>
          <p:cNvSpPr/>
          <p:nvPr/>
        </p:nvSpPr>
        <p:spPr>
          <a:xfrm>
            <a:off x="0" y="5638800"/>
            <a:ext cx="5105400" cy="1524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965664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UU BHP</a:t>
            </a:r>
            <a:endParaRPr lang="en-US" sz="28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d-ID" sz="2800" smtClean="0"/>
              <a:t>Tujuan: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400" smtClean="0"/>
              <a:t>Menjadi kerangka otonomi yang utuh</a:t>
            </a:r>
          </a:p>
          <a:p>
            <a:pPr eaLnBrk="1" hangingPunct="1">
              <a:lnSpc>
                <a:spcPct val="80000"/>
              </a:lnSpc>
            </a:pPr>
            <a:r>
              <a:rPr lang="id-ID" sz="2800" smtClean="0"/>
              <a:t>Prinsip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000" smtClean="0"/>
              <a:t>Nir laba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000" smtClean="0"/>
              <a:t>Otonomi, Akuntabilitas, Keterbukaan 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000" smtClean="0"/>
              <a:t>Penjaminan mutu, layanan prima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000" smtClean="0"/>
              <a:t>Keadilan akses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000" smtClean="0"/>
              <a:t>Inklusif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000" smtClean="0"/>
              <a:t>Sustainable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000" smtClean="0"/>
              <a:t>Partisipatoris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038600" y="1219200"/>
            <a:ext cx="5105400" cy="1524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6" name="Rounded Rectangle 5"/>
          <p:cNvSpPr/>
          <p:nvPr/>
        </p:nvSpPr>
        <p:spPr>
          <a:xfrm>
            <a:off x="0" y="5638800"/>
            <a:ext cx="5105400" cy="1524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965664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ASEAN</a:t>
            </a:r>
            <a:endParaRPr lang="en-US" sz="28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5344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d-ID" sz="2400" smtClean="0"/>
              <a:t>Ratifikasi konvensi regional UNESCO on degree recognition: Desember 2007</a:t>
            </a:r>
          </a:p>
          <a:p>
            <a:pPr eaLnBrk="1" hangingPunct="1">
              <a:lnSpc>
                <a:spcPct val="80000"/>
              </a:lnSpc>
            </a:pPr>
            <a:r>
              <a:rPr lang="id-ID" sz="2400" smtClean="0"/>
              <a:t>ASEAN Accord: 2015 ASEAN Community</a:t>
            </a:r>
          </a:p>
          <a:p>
            <a:pPr eaLnBrk="1" hangingPunct="1">
              <a:lnSpc>
                <a:spcPct val="80000"/>
              </a:lnSpc>
            </a:pPr>
            <a:r>
              <a:rPr lang="id-ID" sz="2800" smtClean="0"/>
              <a:t>Konsekuensi: 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400" smtClean="0"/>
              <a:t>Harus ada Kerangka kualifikasi nasional (national qualification framework) </a:t>
            </a:r>
            <a:r>
              <a:rPr lang="id-ID" sz="2400" smtClean="0">
                <a:sym typeface="Wingdings" pitchFamily="2" charset="2"/>
              </a:rPr>
              <a:t>yang </a:t>
            </a:r>
            <a:r>
              <a:rPr lang="id-ID" sz="2400" i="1" smtClean="0">
                <a:sym typeface="Wingdings" pitchFamily="2" charset="2"/>
              </a:rPr>
              <a:t>comparable </a:t>
            </a:r>
            <a:r>
              <a:rPr lang="id-ID" sz="2400" smtClean="0">
                <a:sym typeface="Wingdings" pitchFamily="2" charset="2"/>
              </a:rPr>
              <a:t>secara regional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400" smtClean="0">
                <a:sym typeface="Wingdings" pitchFamily="2" charset="2"/>
              </a:rPr>
              <a:t>Harus ada sistem mutu dan akreditasi nasional yang </a:t>
            </a:r>
            <a:r>
              <a:rPr lang="id-ID" sz="2400" i="1" smtClean="0">
                <a:sym typeface="Wingdings" pitchFamily="2" charset="2"/>
              </a:rPr>
              <a:t>compatible </a:t>
            </a:r>
            <a:r>
              <a:rPr lang="id-ID" sz="2400" smtClean="0">
                <a:sym typeface="Wingdings" pitchFamily="2" charset="2"/>
              </a:rPr>
              <a:t>secara regional</a:t>
            </a:r>
          </a:p>
          <a:p>
            <a:pPr eaLnBrk="1" hangingPunct="1">
              <a:lnSpc>
                <a:spcPct val="80000"/>
              </a:lnSpc>
            </a:pPr>
            <a:r>
              <a:rPr lang="id-ID" sz="2800" smtClean="0">
                <a:sym typeface="Wingdings" pitchFamily="2" charset="2"/>
              </a:rPr>
              <a:t>Inisiatif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400" smtClean="0">
                <a:sym typeface="Wingdings" pitchFamily="2" charset="2"/>
              </a:rPr>
              <a:t>Harmonisasi sistem: UNESCO, AUN, SEAMEO-RIHED,  dsb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400" smtClean="0">
                <a:sym typeface="Wingdings" pitchFamily="2" charset="2"/>
              </a:rPr>
              <a:t>Mengambil pengalaman Bologna Process untuk diadaptasi</a:t>
            </a:r>
          </a:p>
          <a:p>
            <a:pPr lvl="1" eaLnBrk="1" hangingPunct="1">
              <a:lnSpc>
                <a:spcPct val="80000"/>
              </a:lnSpc>
            </a:pPr>
            <a:endParaRPr lang="id-ID" sz="2400" smtClean="0"/>
          </a:p>
          <a:p>
            <a:pPr lvl="1" eaLnBrk="1" hangingPunct="1">
              <a:lnSpc>
                <a:spcPct val="80000"/>
              </a:lnSpc>
            </a:pPr>
            <a:endParaRPr lang="id-ID" sz="2400" smtClean="0"/>
          </a:p>
        </p:txBody>
      </p:sp>
      <p:sp>
        <p:nvSpPr>
          <p:cNvPr id="4" name="Rounded Rectangle 3"/>
          <p:cNvSpPr/>
          <p:nvPr/>
        </p:nvSpPr>
        <p:spPr>
          <a:xfrm>
            <a:off x="4038600" y="1219200"/>
            <a:ext cx="5105400" cy="1524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6" name="Rounded Rectangle 5"/>
          <p:cNvSpPr/>
          <p:nvPr/>
        </p:nvSpPr>
        <p:spPr>
          <a:xfrm>
            <a:off x="0" y="6019800"/>
            <a:ext cx="5105400" cy="1524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0675"/>
            <a:ext cx="7239000" cy="536557"/>
          </a:xfrm>
        </p:spPr>
        <p:txBody>
          <a:bodyPr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Tantangan universital</a:t>
            </a:r>
            <a:endParaRPr lang="id-ID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3315" name="Content Placeholder 4"/>
          <p:cNvSpPr>
            <a:spLocks noGrp="1"/>
          </p:cNvSpPr>
          <p:nvPr>
            <p:ph idx="1"/>
          </p:nvPr>
        </p:nvSpPr>
        <p:spPr>
          <a:xfrm>
            <a:off x="457200" y="1676400"/>
            <a:ext cx="8077200" cy="4779963"/>
          </a:xfrm>
        </p:spPr>
        <p:txBody>
          <a:bodyPr/>
          <a:lstStyle/>
          <a:p>
            <a:pPr eaLnBrk="1" hangingPunct="1">
              <a:buClr>
                <a:schemeClr val="accent1">
                  <a:lumMod val="20000"/>
                  <a:lumOff val="80000"/>
                </a:schemeClr>
              </a:buClr>
              <a:defRPr/>
            </a:pPr>
            <a:r>
              <a:rPr lang="id-ID" sz="2800" dirty="0" smtClean="0"/>
              <a:t>Globalisasi &amp; internationalisasi, </a:t>
            </a:r>
            <a:br>
              <a:rPr lang="id-ID" sz="2800" dirty="0" smtClean="0"/>
            </a:br>
            <a:r>
              <a:rPr lang="id-ID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perdagangan barang &amp; jasa lintas batas, kompetisi yang ganas</a:t>
            </a:r>
            <a:endParaRPr lang="id-ID" sz="2800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eaLnBrk="1" hangingPunct="1">
              <a:buClr>
                <a:schemeClr val="accent1">
                  <a:lumMod val="20000"/>
                  <a:lumOff val="80000"/>
                </a:schemeClr>
              </a:buClr>
              <a:defRPr/>
            </a:pPr>
            <a:r>
              <a:rPr lang="id-ID" sz="2800" dirty="0" smtClean="0"/>
              <a:t>Perkembangan knowledge-based economy, </a:t>
            </a:r>
            <a:br>
              <a:rPr lang="id-ID" sz="2800" dirty="0" smtClean="0"/>
            </a:br>
            <a:r>
              <a:rPr lang="en-US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knowledge capital </a:t>
            </a:r>
            <a:r>
              <a:rPr lang="id-ID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menggeser</a:t>
            </a:r>
            <a:r>
              <a:rPr lang="en-US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physical capital s</a:t>
            </a:r>
            <a:r>
              <a:rPr lang="id-ID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ebagai sumber kemajuan dan kesejahteraan bangsa</a:t>
            </a:r>
            <a:endParaRPr lang="id-ID" sz="2800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eaLnBrk="1" hangingPunct="1">
              <a:buClr>
                <a:schemeClr val="accent1">
                  <a:lumMod val="20000"/>
                  <a:lumOff val="80000"/>
                </a:schemeClr>
              </a:buClr>
              <a:defRPr/>
            </a:pPr>
            <a:r>
              <a:rPr lang="id-ID" sz="2800" dirty="0" smtClean="0"/>
              <a:t>Perkembangan kemajuan ICT, </a:t>
            </a:r>
            <a:br>
              <a:rPr lang="id-ID" sz="2800" dirty="0" smtClean="0"/>
            </a:br>
            <a:r>
              <a:rPr lang="id-ID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bisa menjembatani kesenjangan mutu dan geografis</a:t>
            </a:r>
            <a:endParaRPr lang="id-ID" sz="2800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eaLnBrk="1" hangingPunct="1">
              <a:buClr>
                <a:schemeClr val="accent1">
                  <a:lumMod val="20000"/>
                  <a:lumOff val="80000"/>
                </a:schemeClr>
              </a:buClr>
              <a:defRPr/>
            </a:pPr>
            <a:r>
              <a:rPr lang="id-ID" sz="2800" dirty="0" smtClean="0"/>
              <a:t>Perubahan lapangan kerja yang pesat, </a:t>
            </a:r>
            <a:r>
              <a:rPr lang="id-ID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id-ID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en-US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</a:t>
            </a:r>
            <a:r>
              <a:rPr lang="id-ID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endidikan tinggi semakin dibutuhkan </a:t>
            </a:r>
            <a:r>
              <a:rPr lang="id-ID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sym typeface="Wingdings" pitchFamily="2" charset="2"/>
              </a:rPr>
              <a:t> masifikasi PT</a:t>
            </a:r>
            <a:endParaRPr lang="id-ID" sz="2000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eaLnBrk="1" hangingPunct="1">
              <a:buClr>
                <a:schemeClr val="accent1">
                  <a:lumMod val="20000"/>
                  <a:lumOff val="80000"/>
                </a:schemeClr>
              </a:buClr>
              <a:defRPr/>
            </a:pPr>
            <a:r>
              <a:rPr lang="id-ID" sz="2800" dirty="0" smtClean="0"/>
              <a:t>Belajar sepanjang hayat, </a:t>
            </a:r>
            <a:r>
              <a:rPr lang="id-ID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id-ID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id-ID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konsekuensi dari faktor-faktor di atas</a:t>
            </a:r>
            <a:endParaRPr lang="id-ID" sz="2800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495800" y="914400"/>
            <a:ext cx="5105400" cy="1524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6" name="Rounded Rectangle 5"/>
          <p:cNvSpPr/>
          <p:nvPr/>
        </p:nvSpPr>
        <p:spPr>
          <a:xfrm>
            <a:off x="0" y="6324600"/>
            <a:ext cx="5105400" cy="1524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965664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Kebijakan Dikti</a:t>
            </a:r>
            <a:endParaRPr lang="en-US" sz="28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80772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d-ID" sz="2800" smtClean="0"/>
              <a:t>Mendorong internasionalisasi: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200" smtClean="0"/>
              <a:t>Peningkatan mahasiswa asing, program internasional,  pertukaran dosen &amp; mahasiswa</a:t>
            </a:r>
          </a:p>
          <a:p>
            <a:pPr eaLnBrk="1" hangingPunct="1">
              <a:lnSpc>
                <a:spcPct val="80000"/>
              </a:lnSpc>
            </a:pPr>
            <a:r>
              <a:rPr lang="id-ID" sz="2800" smtClean="0"/>
              <a:t>Mendorong “World Class University”: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400" smtClean="0"/>
              <a:t>memperkuat yang sudah di depan, menghela/ membangun kapasitas yang dibelakangnya</a:t>
            </a:r>
          </a:p>
          <a:p>
            <a:pPr eaLnBrk="1" hangingPunct="1">
              <a:lnSpc>
                <a:spcPct val="80000"/>
              </a:lnSpc>
            </a:pPr>
            <a:r>
              <a:rPr lang="id-ID" sz="2800" smtClean="0"/>
              <a:t>Mendorong </a:t>
            </a:r>
            <a:r>
              <a:rPr lang="id-ID" sz="2800" b="1" smtClean="0"/>
              <a:t>kompetisi</a:t>
            </a:r>
            <a:r>
              <a:rPr lang="id-ID" sz="2800" smtClean="0"/>
              <a:t> tetapi juga </a:t>
            </a:r>
            <a:r>
              <a:rPr lang="id-ID" sz="2800" b="1" smtClean="0"/>
              <a:t>kolaborasi </a:t>
            </a:r>
            <a:r>
              <a:rPr lang="id-ID" sz="2800" smtClean="0"/>
              <a:t>(coopetition)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200" smtClean="0"/>
              <a:t>Pendanaan berbasis </a:t>
            </a:r>
            <a:r>
              <a:rPr lang="id-ID" sz="2200" b="1" smtClean="0"/>
              <a:t>Hibah Kompetisi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200" smtClean="0"/>
              <a:t>Mendorong kerjasama antar PT nasional dan regional (baik kuat-kuat, terlebih kuat-lemah)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200" smtClean="0"/>
              <a:t>Nurturing untuk yang lemah</a:t>
            </a:r>
          </a:p>
          <a:p>
            <a:pPr eaLnBrk="1" hangingPunct="1">
              <a:lnSpc>
                <a:spcPct val="80000"/>
              </a:lnSpc>
            </a:pPr>
            <a:r>
              <a:rPr lang="id-ID" sz="2800" smtClean="0"/>
              <a:t>“memproteksi” sistem nasional </a:t>
            </a:r>
            <a:r>
              <a:rPr lang="id-ID" sz="2800" smtClean="0">
                <a:sym typeface="Wingdings" pitchFamily="2" charset="2"/>
              </a:rPr>
              <a:t> membatasi investasi asing untuk pendirian PT</a:t>
            </a:r>
            <a:endParaRPr lang="id-ID" sz="2800" smtClean="0"/>
          </a:p>
        </p:txBody>
      </p:sp>
      <p:sp>
        <p:nvSpPr>
          <p:cNvPr id="4" name="Rounded Rectangle 3"/>
          <p:cNvSpPr/>
          <p:nvPr/>
        </p:nvSpPr>
        <p:spPr>
          <a:xfrm>
            <a:off x="4038600" y="1219200"/>
            <a:ext cx="5105400" cy="1524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6" name="Rounded Rectangle 5"/>
          <p:cNvSpPr/>
          <p:nvPr/>
        </p:nvSpPr>
        <p:spPr>
          <a:xfrm>
            <a:off x="0" y="5943600"/>
            <a:ext cx="5105400" cy="1524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965664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Kebijakan Dikti</a:t>
            </a:r>
            <a:endParaRPr lang="en-US" sz="28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80772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d-ID" sz="2800" smtClean="0"/>
              <a:t>Mendorong kerjasama regional dan internasional berbasis academic collaboration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400" smtClean="0"/>
              <a:t>Pengembangan kurikulum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400" smtClean="0"/>
              <a:t>Joint program:</a:t>
            </a:r>
          </a:p>
          <a:p>
            <a:pPr lvl="2" eaLnBrk="1" hangingPunct="1">
              <a:lnSpc>
                <a:spcPct val="80000"/>
              </a:lnSpc>
            </a:pPr>
            <a:r>
              <a:rPr lang="id-ID" sz="2000" smtClean="0"/>
              <a:t>Credit transfer, credit acquisition</a:t>
            </a:r>
          </a:p>
          <a:p>
            <a:pPr lvl="2" eaLnBrk="1" hangingPunct="1">
              <a:lnSpc>
                <a:spcPct val="80000"/>
              </a:lnSpc>
            </a:pPr>
            <a:r>
              <a:rPr lang="id-ID" sz="2000" smtClean="0"/>
              <a:t>Dual degree program, twinning program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400" smtClean="0"/>
              <a:t>Akreditasi regional/internasional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400" smtClean="0"/>
              <a:t>Joint research &amp; publications</a:t>
            </a:r>
          </a:p>
          <a:p>
            <a:pPr eaLnBrk="1" hangingPunct="1">
              <a:lnSpc>
                <a:spcPct val="80000"/>
              </a:lnSpc>
            </a:pPr>
            <a:r>
              <a:rPr lang="id-ID" sz="2800" smtClean="0"/>
              <a:t>Staff and Student exchange (reciprocal)</a:t>
            </a:r>
          </a:p>
          <a:p>
            <a:pPr eaLnBrk="1" hangingPunct="1">
              <a:lnSpc>
                <a:spcPct val="80000"/>
              </a:lnSpc>
            </a:pPr>
            <a:r>
              <a:rPr lang="id-ID" sz="2800" smtClean="0"/>
              <a:t>Cultural activities (arts &amp; sports joint events)</a:t>
            </a:r>
          </a:p>
          <a:p>
            <a:pPr eaLnBrk="1" hangingPunct="1">
              <a:lnSpc>
                <a:spcPct val="80000"/>
              </a:lnSpc>
            </a:pPr>
            <a:r>
              <a:rPr lang="id-ID" sz="2800" smtClean="0"/>
              <a:t>Mendorong kerjasama organisasi regional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038600" y="1219200"/>
            <a:ext cx="5105400" cy="1524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6" name="Rounded Rectangle 5"/>
          <p:cNvSpPr/>
          <p:nvPr/>
        </p:nvSpPr>
        <p:spPr>
          <a:xfrm>
            <a:off x="0" y="5638800"/>
            <a:ext cx="5105400" cy="1524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965664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Kebijakan Dikti</a:t>
            </a:r>
            <a:endParaRPr lang="en-US" sz="28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371600"/>
            <a:ext cx="80772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d-ID" sz="2800" smtClean="0"/>
              <a:t>Massive funding untuk riset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200" smtClean="0"/>
              <a:t>Melanggan e-jurnal database secara nasional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200" smtClean="0"/>
              <a:t>DIPA PTN &amp; Kopertis 400M (5000 paket)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200" smtClean="0"/>
              <a:t>Riset Prioritas Nasional, dll (3000 paket)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200" smtClean="0"/>
              <a:t>Peneliti &amp; Perekayasa (7200 peneliti)</a:t>
            </a:r>
          </a:p>
          <a:p>
            <a:pPr eaLnBrk="1" hangingPunct="1">
              <a:lnSpc>
                <a:spcPct val="80000"/>
              </a:lnSpc>
            </a:pPr>
            <a:r>
              <a:rPr lang="id-ID" sz="2800" smtClean="0"/>
              <a:t>Peningkatan profil dan exposure karya dosen: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200" smtClean="0"/>
              <a:t>Internasionalisasi publikasi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200" smtClean="0"/>
              <a:t>Internasionalisasi jurnal nasional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200" smtClean="0"/>
              <a:t>“sabbatical”/post doc di luar negeri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200" smtClean="0"/>
              <a:t>Program sandwich &amp; twinning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200" smtClean="0"/>
              <a:t>Beasiswa ke luar negeri</a:t>
            </a:r>
          </a:p>
          <a:p>
            <a:pPr eaLnBrk="1" hangingPunct="1">
              <a:lnSpc>
                <a:spcPct val="80000"/>
              </a:lnSpc>
            </a:pPr>
            <a:r>
              <a:rPr lang="id-ID" sz="2800" smtClean="0"/>
              <a:t>Mendorong pemanfaatan ICT untuk riset dan pembelajaran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038600" y="1219200"/>
            <a:ext cx="5105400" cy="1524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6" name="Rounded Rectangle 5"/>
          <p:cNvSpPr/>
          <p:nvPr/>
        </p:nvSpPr>
        <p:spPr>
          <a:xfrm>
            <a:off x="0" y="5867400"/>
            <a:ext cx="5105400" cy="1524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8128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id-ID" sz="3200" dirty="0" smtClean="0"/>
              <a:t>Beberapa Program Dikti </a:t>
            </a:r>
            <a:br>
              <a:rPr lang="id-ID" sz="3200" dirty="0" smtClean="0"/>
            </a:br>
            <a:r>
              <a:rPr lang="id-ID" sz="2400" dirty="0" smtClean="0"/>
              <a:t>yang mendorong peningkatan daya saing</a:t>
            </a:r>
            <a:endParaRPr lang="sv-SE" sz="2400" dirty="0" smtClean="0"/>
          </a:p>
        </p:txBody>
      </p:sp>
      <p:sp>
        <p:nvSpPr>
          <p:cNvPr id="57347" name="Content Placeholder 4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3581400"/>
          </a:xfrm>
        </p:spPr>
        <p:txBody>
          <a:bodyPr/>
          <a:lstStyle/>
          <a:p>
            <a:r>
              <a:rPr lang="id-ID" sz="2800" dirty="0" smtClean="0"/>
              <a:t>Program hibah kompetisi dengan penekanan pada unggulan (PHK-B, sekarang PHKI tema-C)</a:t>
            </a:r>
          </a:p>
          <a:p>
            <a:r>
              <a:rPr lang="id-ID" sz="2800" dirty="0" smtClean="0"/>
              <a:t>Program hibah bersaing dan skema pendanaan riset kompetitif</a:t>
            </a:r>
            <a:r>
              <a:rPr lang="ar-SA" sz="2800" dirty="0" smtClean="0">
                <a:cs typeface="Arial" pitchFamily="34" charset="0"/>
              </a:rPr>
              <a:t>‏</a:t>
            </a:r>
            <a:endParaRPr lang="id-ID" sz="2800" dirty="0" smtClean="0"/>
          </a:p>
          <a:p>
            <a:pPr lvl="1"/>
            <a:r>
              <a:rPr lang="id-ID" sz="2000" dirty="0" smtClean="0"/>
              <a:t>Seleksi Perguruan Tinggi bertaraf Internasional</a:t>
            </a:r>
          </a:p>
          <a:p>
            <a:pPr lvl="1"/>
            <a:r>
              <a:rPr lang="id-ID" sz="2000" dirty="0" smtClean="0"/>
              <a:t>Perintisan kerjasama perguruan tinggi</a:t>
            </a:r>
          </a:p>
          <a:p>
            <a:pPr lvl="1"/>
            <a:r>
              <a:rPr lang="id-ID" sz="2000" dirty="0" smtClean="0"/>
              <a:t>Beasiswa Kemitraan Negara Berkembang</a:t>
            </a:r>
          </a:p>
          <a:p>
            <a:r>
              <a:rPr lang="id-ID" sz="2800" dirty="0" smtClean="0"/>
              <a:t>Penguatan Kelembagaan Perguruan Tinggi</a:t>
            </a:r>
          </a:p>
          <a:p>
            <a:r>
              <a:rPr lang="id-ID" sz="2800" dirty="0" smtClean="0"/>
              <a:t>Mendorong pengembangan “centers of excellence”</a:t>
            </a:r>
          </a:p>
          <a:p>
            <a:pPr lvl="1"/>
            <a:r>
              <a:rPr lang="id-ID" sz="2000" dirty="0" smtClean="0"/>
              <a:t>Pengembangan CoE</a:t>
            </a:r>
          </a:p>
          <a:p>
            <a:pPr lvl="1"/>
            <a:r>
              <a:rPr lang="id-ID" sz="2000" dirty="0" smtClean="0"/>
              <a:t>Hibah penelitian kompetensi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Kenapa Kompetisi?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2800" dirty="0" smtClean="0"/>
              <a:t>Membangun sistem pendanaan yang obyektif dan merit based</a:t>
            </a:r>
          </a:p>
          <a:p>
            <a:r>
              <a:rPr lang="id-ID" sz="2800" dirty="0" smtClean="0"/>
              <a:t>Membangun semangat kompetisi &amp; daya saing di unit-unit PT</a:t>
            </a:r>
          </a:p>
          <a:p>
            <a:r>
              <a:rPr lang="id-ID" sz="2800" dirty="0" smtClean="0"/>
              <a:t>Membangun awareness tujuan (visi &amp; misi)</a:t>
            </a:r>
          </a:p>
          <a:p>
            <a:r>
              <a:rPr lang="id-ID" sz="2800" dirty="0" smtClean="0"/>
              <a:t>Membangun kapasitas perencanaan bottom up</a:t>
            </a:r>
          </a:p>
          <a:p>
            <a:r>
              <a:rPr lang="id-ID" sz="2800" dirty="0" smtClean="0"/>
              <a:t>Membangun awareness akan efisiensi &amp; efektiveness</a:t>
            </a:r>
          </a:p>
          <a:p>
            <a:r>
              <a:rPr lang="id-ID" sz="2800" dirty="0" smtClean="0"/>
              <a:t>Meningkatkan </a:t>
            </a:r>
            <a:r>
              <a:rPr lang="id-ID" sz="2800" b="1" dirty="0" smtClean="0"/>
              <a:t>ownership </a:t>
            </a:r>
            <a:r>
              <a:rPr lang="id-ID" sz="2800" dirty="0" smtClean="0"/>
              <a:t>atas program</a:t>
            </a:r>
          </a:p>
          <a:p>
            <a:r>
              <a:rPr lang="id-ID" sz="2800" dirty="0" smtClean="0"/>
              <a:t>Meningkatkan akuntabilitas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79E21810-74B7-445D-AC4E-49FC1A5937C5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Keuntungan Kompetisi?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Menyadarkan akan tujuan dan perlunya evaluasi diri sebagai bagian dari siklus peningkatan kualitas berkelanjutan</a:t>
            </a:r>
          </a:p>
          <a:p>
            <a:r>
              <a:rPr lang="id-ID" dirty="0" smtClean="0"/>
              <a:t>Terlibatnya semua level dalam perencanaan</a:t>
            </a:r>
          </a:p>
          <a:p>
            <a:r>
              <a:rPr lang="id-ID" dirty="0" smtClean="0"/>
              <a:t>Meningkatnya relevansi program</a:t>
            </a:r>
          </a:p>
          <a:p>
            <a:r>
              <a:rPr lang="id-ID" dirty="0" smtClean="0"/>
              <a:t>Meningkatkan efisiensi dan efektivitas</a:t>
            </a:r>
          </a:p>
          <a:p>
            <a:r>
              <a:rPr lang="id-ID" dirty="0" smtClean="0"/>
              <a:t>Meningkatnya ownership</a:t>
            </a:r>
          </a:p>
          <a:p>
            <a:r>
              <a:rPr lang="id-ID" dirty="0" smtClean="0"/>
              <a:t>Cost awareness, accountability, transparency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79E21810-74B7-445D-AC4E-49FC1A5937C5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25" y="454025"/>
            <a:ext cx="6000750" cy="595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828800" y="2057400"/>
            <a:ext cx="5486399" cy="304698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4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uhaus 93" pitchFamily="82" charset="0"/>
                <a:cs typeface="Arial" charset="0"/>
              </a:rPr>
              <a:t>Selamat mengikuti pelatihan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4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uhaus 93" pitchFamily="82" charset="0"/>
                <a:cs typeface="Arial" charset="0"/>
              </a:rPr>
              <a:t/>
            </a:r>
            <a:br>
              <a:rPr lang="id-ID" sz="4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uhaus 93" pitchFamily="82" charset="0"/>
                <a:cs typeface="Arial" charset="0"/>
              </a:rPr>
            </a:br>
            <a:r>
              <a:rPr lang="id-ID" sz="4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uhaus 93" pitchFamily="82" charset="0"/>
                <a:cs typeface="Arial" charset="0"/>
              </a:rPr>
              <a:t>terima </a:t>
            </a:r>
            <a:r>
              <a:rPr lang="id-ID" sz="48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uhaus 93" pitchFamily="82" charset="0"/>
                <a:cs typeface="Arial" charset="0"/>
              </a:rPr>
              <a:t>kasih</a:t>
            </a:r>
            <a:endParaRPr lang="en-US" sz="48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auhaus 93" pitchFamily="82" charset="0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536557"/>
          </a:xfrm>
        </p:spPr>
        <p:txBody>
          <a:bodyPr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Tantangan domestik</a:t>
            </a:r>
            <a:endParaRPr lang="id-ID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052" name="Content Placeholder 4"/>
          <p:cNvSpPr>
            <a:spLocks noGrp="1"/>
          </p:cNvSpPr>
          <p:nvPr>
            <p:ph idx="1"/>
          </p:nvPr>
        </p:nvSpPr>
        <p:spPr>
          <a:xfrm>
            <a:off x="76200" y="1106488"/>
            <a:ext cx="4800600" cy="5370512"/>
          </a:xfrm>
        </p:spPr>
        <p:txBody>
          <a:bodyPr/>
          <a:lstStyle/>
          <a:p>
            <a:pPr eaLnBrk="1" hangingPunct="1">
              <a:buClr>
                <a:schemeClr val="accent1">
                  <a:lumMod val="20000"/>
                  <a:lumOff val="80000"/>
                </a:schemeClr>
              </a:buClr>
              <a:defRPr/>
            </a:pPr>
            <a:r>
              <a:rPr lang="id-ID" sz="2400" dirty="0" smtClean="0"/>
              <a:t>Ekspansi sistem PT yang pesat, kurang dibarengi peningkatan mutu</a:t>
            </a:r>
          </a:p>
          <a:p>
            <a:pPr eaLnBrk="1" hangingPunct="1">
              <a:buClr>
                <a:schemeClr val="accent1">
                  <a:lumMod val="20000"/>
                  <a:lumOff val="80000"/>
                </a:schemeClr>
              </a:buClr>
              <a:defRPr/>
            </a:pPr>
            <a:r>
              <a:rPr lang="id-ID" sz="2400" dirty="0" smtClean="0"/>
              <a:t>Meningkatnya tuntutan akses, mutu, dan relevansi PT</a:t>
            </a:r>
          </a:p>
          <a:p>
            <a:pPr eaLnBrk="1" hangingPunct="1">
              <a:buClr>
                <a:schemeClr val="accent1">
                  <a:lumMod val="20000"/>
                  <a:lumOff val="80000"/>
                </a:schemeClr>
              </a:buClr>
              <a:defRPr/>
            </a:pPr>
            <a:r>
              <a:rPr lang="id-ID" sz="2400" dirty="0" smtClean="0"/>
              <a:t>Competing public funding</a:t>
            </a:r>
          </a:p>
          <a:p>
            <a:pPr eaLnBrk="1" hangingPunct="1">
              <a:buClr>
                <a:schemeClr val="accent1">
                  <a:lumMod val="20000"/>
                  <a:lumOff val="80000"/>
                </a:schemeClr>
              </a:buClr>
              <a:defRPr/>
            </a:pPr>
            <a:r>
              <a:rPr lang="id-ID" sz="2400" dirty="0" smtClean="0"/>
              <a:t>Demokratisasi</a:t>
            </a:r>
          </a:p>
          <a:p>
            <a:pPr eaLnBrk="1" hangingPunct="1">
              <a:buClr>
                <a:schemeClr val="accent1">
                  <a:lumMod val="20000"/>
                  <a:lumOff val="80000"/>
                </a:schemeClr>
              </a:buClr>
              <a:defRPr/>
            </a:pPr>
            <a:r>
              <a:rPr lang="id-ID" sz="2400" dirty="0" smtClean="0"/>
              <a:t>Desentralisasi</a:t>
            </a:r>
          </a:p>
          <a:p>
            <a:pPr eaLnBrk="1" hangingPunct="1">
              <a:buClr>
                <a:schemeClr val="accent1">
                  <a:lumMod val="20000"/>
                  <a:lumOff val="80000"/>
                </a:schemeClr>
              </a:buClr>
              <a:defRPr/>
            </a:pPr>
            <a:r>
              <a:rPr lang="id-ID" sz="2400" dirty="0" smtClean="0"/>
              <a:t>Keadilan dan kesetaraan akses</a:t>
            </a:r>
          </a:p>
          <a:p>
            <a:pPr eaLnBrk="1" hangingPunct="1">
              <a:buClr>
                <a:schemeClr val="accent1">
                  <a:lumMod val="20000"/>
                  <a:lumOff val="80000"/>
                </a:schemeClr>
              </a:buClr>
              <a:defRPr/>
            </a:pPr>
            <a:r>
              <a:rPr lang="id-ID" sz="2400" dirty="0" smtClean="0"/>
              <a:t>Tuntutan tata kelola yang efisien dan akuntabel</a:t>
            </a:r>
          </a:p>
          <a:p>
            <a:pPr eaLnBrk="1" hangingPunct="1">
              <a:buClr>
                <a:schemeClr val="accent1">
                  <a:lumMod val="20000"/>
                  <a:lumOff val="80000"/>
                </a:schemeClr>
              </a:buClr>
              <a:defRPr/>
            </a:pPr>
            <a:r>
              <a:rPr lang="id-ID" sz="2400" dirty="0" smtClean="0"/>
              <a:t>PT sebagai kekuatan moral</a:t>
            </a:r>
          </a:p>
        </p:txBody>
      </p:sp>
      <p:graphicFrame>
        <p:nvGraphicFramePr>
          <p:cNvPr id="2050" name="ClipArt Placeholder 13"/>
          <p:cNvGraphicFramePr>
            <a:graphicFrameLocks noGrp="1"/>
          </p:cNvGraphicFramePr>
          <p:nvPr/>
        </p:nvGraphicFramePr>
        <p:xfrm>
          <a:off x="4929188" y="1081088"/>
          <a:ext cx="4138612" cy="5395912"/>
        </p:xfrm>
        <a:graphic>
          <a:graphicData uri="http://schemas.openxmlformats.org/presentationml/2006/ole">
            <p:oleObj spid="_x0000_s2050" r:id="rId4" imgW="4139543" imgH="5395428" progId="Excel.Sheet.8">
              <p:embed/>
            </p:oleObj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-609600" y="914400"/>
            <a:ext cx="5105400" cy="1524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ChangeArrowheads="1"/>
          </p:cNvSpPr>
          <p:nvPr/>
        </p:nvSpPr>
        <p:spPr bwMode="auto">
          <a:xfrm>
            <a:off x="900113" y="-9525"/>
            <a:ext cx="7759700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latin typeface="Arial Black" pitchFamily="34" charset="0"/>
              </a:rPr>
              <a:t>Participation Rate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214313" y="6215063"/>
            <a:ext cx="5715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276223F-5E68-45E3-9208-37F89B6A8E64}" type="slidenum">
              <a:rPr lang="id-ID" sz="2400">
                <a:solidFill>
                  <a:srgbClr val="B4B1A0"/>
                </a:solidFill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id-ID" sz="2400">
              <a:solidFill>
                <a:srgbClr val="B4B1A0"/>
              </a:solidFill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5715000" y="6305550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d-ID" sz="1200">
                <a:solidFill>
                  <a:srgbClr val="B4B1A0"/>
                </a:solidFill>
              </a:rPr>
              <a:t>nizam</a:t>
            </a: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1066800" y="1752600"/>
          <a:ext cx="7386637" cy="3456772"/>
        </p:xfrm>
        <a:graphic>
          <a:graphicData uri="http://schemas.openxmlformats.org/drawingml/2006/table">
            <a:tbl>
              <a:tblPr/>
              <a:tblGrid>
                <a:gridCol w="2359221"/>
                <a:gridCol w="1827016"/>
                <a:gridCol w="1371600"/>
                <a:gridCol w="1828800"/>
              </a:tblGrid>
              <a:tr h="20906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</a:pP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ea typeface="MS Gothic" pitchFamily="49" charset="-128"/>
                        </a:rPr>
                        <a:t>Component</a:t>
                      </a:r>
                    </a:p>
                  </a:txBody>
                  <a:tcPr marT="21168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</a:pP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ea typeface="MS Gothic" pitchFamily="49" charset="-128"/>
                        </a:rPr>
                        <a:t>2008</a:t>
                      </a:r>
                    </a:p>
                  </a:txBody>
                  <a:tcPr marT="21168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</a:pPr>
                      <a:r>
                        <a:rPr kumimoji="0" lang="id-ID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ea typeface="MS Gothic" pitchFamily="49" charset="-128"/>
                        </a:rPr>
                        <a:t>%</a:t>
                      </a:r>
                    </a:p>
                  </a:txBody>
                  <a:tcPr marT="21168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</a:pP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ea typeface="MS Gothic" pitchFamily="49" charset="-128"/>
                        </a:rPr>
                        <a:t>Female:Male</a:t>
                      </a:r>
                    </a:p>
                  </a:txBody>
                  <a:tcPr marT="21168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50000"/>
                      </a:schemeClr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</a:pP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Gothic" pitchFamily="49" charset="-128"/>
                        </a:rPr>
                        <a:t>19-24 YO Cohort</a:t>
                      </a:r>
                    </a:p>
                  </a:txBody>
                  <a:tcPr marT="21168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/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cs typeface="Arial" pitchFamily="34" charset="0"/>
                        </a:rPr>
                        <a:t>25.359.000</a:t>
                      </a:r>
                    </a:p>
                  </a:txBody>
                  <a:tcPr marT="21168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</a:pP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Gothic" pitchFamily="49" charset="-128"/>
                        </a:rPr>
                        <a:t>0,97</a:t>
                      </a:r>
                    </a:p>
                  </a:txBody>
                  <a:tcPr marT="21168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</a:pP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Gothic" pitchFamily="49" charset="-128"/>
                        </a:rPr>
                        <a:t>Public HEI</a:t>
                      </a:r>
                    </a:p>
                  </a:txBody>
                  <a:tcPr marT="21168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</a:pP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Gothic" pitchFamily="49" charset="-128"/>
                        </a:rPr>
                        <a:t>965,970</a:t>
                      </a:r>
                    </a:p>
                  </a:txBody>
                  <a:tcPr marT="21168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22,5%</a:t>
                      </a:r>
                      <a:endParaRPr lang="id-ID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</a:pP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Gothic" pitchFamily="49" charset="-128"/>
                        </a:rPr>
                        <a:t>1,08</a:t>
                      </a:r>
                    </a:p>
                  </a:txBody>
                  <a:tcPr marT="21168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</a:pP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Gothic" pitchFamily="49" charset="-128"/>
                        </a:rPr>
                        <a:t>Private HEI</a:t>
                      </a:r>
                    </a:p>
                  </a:txBody>
                  <a:tcPr marT="21168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</a:pP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Gothic" pitchFamily="49" charset="-128"/>
                        </a:rPr>
                        <a:t>2,410,276</a:t>
                      </a:r>
                    </a:p>
                  </a:txBody>
                  <a:tcPr marT="21168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54,5%</a:t>
                      </a:r>
                      <a:endParaRPr lang="id-ID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</a:pP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Gothic" pitchFamily="49" charset="-128"/>
                        </a:rPr>
                        <a:t>1,11</a:t>
                      </a:r>
                    </a:p>
                  </a:txBody>
                  <a:tcPr marT="21168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</a:pP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Gothic" pitchFamily="49" charset="-128"/>
                        </a:rPr>
                        <a:t>In-service TE</a:t>
                      </a:r>
                    </a:p>
                  </a:txBody>
                  <a:tcPr marT="21168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</a:pP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Gothic" pitchFamily="49" charset="-128"/>
                        </a:rPr>
                        <a:t>47,253</a:t>
                      </a:r>
                    </a:p>
                  </a:txBody>
                  <a:tcPr marT="21168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1,1%</a:t>
                      </a:r>
                      <a:endParaRPr lang="id-ID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</a:pP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Gothic" pitchFamily="49" charset="-128"/>
                        </a:rPr>
                        <a:t>0,81</a:t>
                      </a:r>
                    </a:p>
                  </a:txBody>
                  <a:tcPr marT="21168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</a:pP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Gothic" pitchFamily="49" charset="-128"/>
                        </a:rPr>
                        <a:t>Islamic HEIs</a:t>
                      </a:r>
                    </a:p>
                  </a:txBody>
                  <a:tcPr marT="21168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</a:pP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Gothic" pitchFamily="49" charset="-128"/>
                        </a:rPr>
                        <a:t>556,743</a:t>
                      </a:r>
                    </a:p>
                  </a:txBody>
                  <a:tcPr marT="21168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11,6%</a:t>
                      </a:r>
                      <a:endParaRPr lang="id-ID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</a:pP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Gothic" pitchFamily="49" charset="-128"/>
                        </a:rPr>
                        <a:t>1,89</a:t>
                      </a:r>
                    </a:p>
                  </a:txBody>
                  <a:tcPr marT="21168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</a:pP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Gothic" pitchFamily="49" charset="-128"/>
                        </a:rPr>
                        <a:t>Open University</a:t>
                      </a:r>
                    </a:p>
                  </a:txBody>
                  <a:tcPr marT="21168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</a:pP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Gothic" pitchFamily="49" charset="-128"/>
                        </a:rPr>
                        <a:t>521,281</a:t>
                      </a:r>
                    </a:p>
                  </a:txBody>
                  <a:tcPr marT="21168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10,4%</a:t>
                      </a:r>
                      <a:endParaRPr lang="id-ID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</a:pP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Gothic" pitchFamily="49" charset="-128"/>
                        </a:rPr>
                        <a:t>1,77</a:t>
                      </a:r>
                    </a:p>
                  </a:txBody>
                  <a:tcPr marT="21168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</a:pP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Gothic" pitchFamily="49" charset="-128"/>
                        </a:rPr>
                        <a:t>Total Students</a:t>
                      </a:r>
                    </a:p>
                  </a:txBody>
                  <a:tcPr marT="21168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</a:pP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Gothic" pitchFamily="49" charset="-128"/>
                        </a:rPr>
                        <a:t>4,501,543</a:t>
                      </a:r>
                    </a:p>
                  </a:txBody>
                  <a:tcPr marT="21168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100%</a:t>
                      </a:r>
                      <a:endParaRPr lang="id-ID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</a:pP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Gothic" pitchFamily="49" charset="-128"/>
                        </a:rPr>
                        <a:t>1,12</a:t>
                      </a:r>
                    </a:p>
                  </a:txBody>
                  <a:tcPr marT="21168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50000"/>
                      </a:schemeClr>
                    </a:solidFill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Gothic" pitchFamily="49" charset="-128"/>
                        </a:rPr>
                        <a:t>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Gothic" pitchFamily="49" charset="-128"/>
                        </a:rPr>
                        <a:t>ER</a:t>
                      </a:r>
                      <a:endParaRPr kumimoji="0" lang="id-ID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MS Gothic" pitchFamily="49" charset="-128"/>
                      </a:endParaRPr>
                    </a:p>
                  </a:txBody>
                  <a:tcPr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</a:pP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Gothic" pitchFamily="49" charset="-128"/>
                        </a:rPr>
                        <a:t>17,26%</a:t>
                      </a:r>
                    </a:p>
                  </a:txBody>
                  <a:tcPr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MS Gothic" pitchFamily="49" charset="-128"/>
                      </a:endParaRPr>
                    </a:p>
                  </a:txBody>
                  <a:tcPr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  <a:ea typeface="MS Gothic" pitchFamily="49" charset="-128"/>
                      </a:endParaRPr>
                    </a:p>
                  </a:txBody>
                  <a:tcPr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9" name="Rectangle 39"/>
          <p:cNvSpPr>
            <a:spLocks noChangeArrowheads="1"/>
          </p:cNvSpPr>
          <p:nvPr/>
        </p:nvSpPr>
        <p:spPr bwMode="auto">
          <a:xfrm>
            <a:off x="1285875" y="357188"/>
            <a:ext cx="6227763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Arial" charset="0"/>
              </a:rPr>
              <a:t>PERKEMBANGAN APK MENURUT KELOMPOK PT</a:t>
            </a:r>
          </a:p>
        </p:txBody>
      </p:sp>
      <p:pic>
        <p:nvPicPr>
          <p:cNvPr id="2048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25" y="1500188"/>
            <a:ext cx="7880350" cy="464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"/>
          <p:cNvSpPr>
            <a:spLocks noChangeArrowheads="1"/>
          </p:cNvSpPr>
          <p:nvPr/>
        </p:nvSpPr>
        <p:spPr bwMode="auto">
          <a:xfrm>
            <a:off x="900113" y="228600"/>
            <a:ext cx="7716837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buClr>
                <a:srgbClr val="CCEC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 b="1">
                <a:solidFill>
                  <a:srgbClr val="FFFF66"/>
                </a:solidFill>
                <a:latin typeface="Calibri" pitchFamily="34" charset="0"/>
              </a:rPr>
              <a:t>Keadaan APK Pendidikan Tinggi  </a:t>
            </a:r>
            <a:br>
              <a:rPr lang="en-GB" sz="2800" b="1">
                <a:solidFill>
                  <a:srgbClr val="FFFF66"/>
                </a:solidFill>
                <a:latin typeface="Calibri" pitchFamily="34" charset="0"/>
              </a:rPr>
            </a:br>
            <a:r>
              <a:rPr lang="en-GB" sz="2800" b="1">
                <a:solidFill>
                  <a:srgbClr val="FFFF66"/>
                </a:solidFill>
                <a:latin typeface="Calibri" pitchFamily="34" charset="0"/>
              </a:rPr>
              <a:t>di Beberapa Negara Tahun 2005-2007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457200" y="1374775"/>
          <a:ext cx="8305800" cy="5483225"/>
        </p:xfrm>
        <a:graphic>
          <a:graphicData uri="http://schemas.openxmlformats.org/presentationml/2006/ole">
            <p:oleObj spid="_x0000_s3074" r:id="rId4" imgW="4373906" imgH="2324020" progId="Excel.Sheet.8">
              <p:embed/>
            </p:oleObj>
          </a:graphicData>
        </a:graphic>
      </p:graphicFrame>
    </p:spTree>
  </p:cSld>
  <p:clrMapOvr>
    <a:masterClrMapping/>
  </p:clrMapOvr>
  <p:transition spd="slow" advTm="5120">
    <p:check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58498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d-ID" dirty="0" smtClean="0"/>
              <a:t>Kesenjangan regional </a:t>
            </a:r>
            <a:r>
              <a:rPr lang="id-ID" sz="3100" dirty="0" smtClean="0"/>
              <a:t>(APK th 2008)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AC9AFC59-E7DE-473B-9593-B40D4913232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219200"/>
            <a:ext cx="8378825" cy="521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1143000"/>
          </a:xfrm>
        </p:spPr>
        <p:txBody>
          <a:bodyPr rtlCol="0"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id-ID" dirty="0" smtClean="0"/>
              <a:t>Kesenjangan sosial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524000"/>
          <a:ext cx="91440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6739</TotalTime>
  <Words>1344</Words>
  <Application>Microsoft Office PowerPoint</Application>
  <PresentationFormat>On-screen Show (4:3)</PresentationFormat>
  <Paragraphs>454</Paragraphs>
  <Slides>36</Slides>
  <Notes>36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39" baseType="lpstr">
      <vt:lpstr>Foundry</vt:lpstr>
      <vt:lpstr>Microsoft Office Excel 97-2003 Worksheet</vt:lpstr>
      <vt:lpstr>Microsoft Graph Chart</vt:lpstr>
      <vt:lpstr>Peran Perguruan Tinggi</vt:lpstr>
      <vt:lpstr>Topik</vt:lpstr>
      <vt:lpstr>Tantangan universital</vt:lpstr>
      <vt:lpstr>Tantangan domestik</vt:lpstr>
      <vt:lpstr>Slide 5</vt:lpstr>
      <vt:lpstr>Slide 6</vt:lpstr>
      <vt:lpstr>Slide 7</vt:lpstr>
      <vt:lpstr>Kesenjangan regional (APK th 2008)</vt:lpstr>
      <vt:lpstr>Kesenjangan sosial</vt:lpstr>
      <vt:lpstr>Perbandingan kesenjangan sosial dgn negara lain</vt:lpstr>
      <vt:lpstr>Peringkat daya saing Indonesia</vt:lpstr>
      <vt:lpstr>Kondisi daya saing Indonesia</vt:lpstr>
      <vt:lpstr>Faktor produktivitas</vt:lpstr>
      <vt:lpstr>Perbedaan Produktivitas Pekerja Indonesia-Thailand</vt:lpstr>
      <vt:lpstr>Perbandingan Produktivitas Pekerja  di 5 Negara ASEAN</vt:lpstr>
      <vt:lpstr>Human Development Index</vt:lpstr>
      <vt:lpstr>Posisi HDI Indonesia</vt:lpstr>
      <vt:lpstr>Komposisi Tenaga Kerja di Indonesia berdasar Pendidikan</vt:lpstr>
      <vt:lpstr>Slide 19</vt:lpstr>
      <vt:lpstr>HELTS - 2003-2010</vt:lpstr>
      <vt:lpstr>Peran PT dalam meningkatkan Kemandirian &amp; daya saing bangsa</vt:lpstr>
      <vt:lpstr>Otonomi dan desentralisasi</vt:lpstr>
      <vt:lpstr>Kesehatan organisasi</vt:lpstr>
      <vt:lpstr>Dari mana memulai?</vt:lpstr>
      <vt:lpstr>Bagaimana memulai? (1)</vt:lpstr>
      <vt:lpstr>Bagaimana memulai? (2)</vt:lpstr>
      <vt:lpstr>Tahapan implementasi</vt:lpstr>
      <vt:lpstr>UU BHP</vt:lpstr>
      <vt:lpstr>ASEAN</vt:lpstr>
      <vt:lpstr>Kebijakan Dikti</vt:lpstr>
      <vt:lpstr>Kebijakan Dikti</vt:lpstr>
      <vt:lpstr>Kebijakan Dikti</vt:lpstr>
      <vt:lpstr>Beberapa Program Dikti  yang mendorong peningkatan daya saing</vt:lpstr>
      <vt:lpstr>Kenapa Kompetisi?</vt:lpstr>
      <vt:lpstr>Keuntungan Kompetisi?</vt:lpstr>
      <vt:lpstr>Slide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Nizam</dc:creator>
  <cp:lastModifiedBy>Djoko Luknanto</cp:lastModifiedBy>
  <cp:revision>70</cp:revision>
  <dcterms:created xsi:type="dcterms:W3CDTF">2004-08-01T12:09:10Z</dcterms:created>
  <dcterms:modified xsi:type="dcterms:W3CDTF">2009-12-06T07:41:24Z</dcterms:modified>
</cp:coreProperties>
</file>