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8" r:id="rId3"/>
    <p:sldId id="276" r:id="rId4"/>
    <p:sldId id="279" r:id="rId5"/>
    <p:sldId id="280" r:id="rId6"/>
    <p:sldId id="281" r:id="rId7"/>
    <p:sldId id="282" r:id="rId8"/>
    <p:sldId id="283" r:id="rId9"/>
    <p:sldId id="28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7" r:id="rId26"/>
  </p:sldIdLst>
  <p:sldSz cx="9144000" cy="6858000" type="screen4x3"/>
  <p:notesSz cx="9144000" cy="6858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E5F50-C34D-47BC-95F5-4956F501DD56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8616A-E7E4-4FAE-B4A1-E70FD579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7F6FE-0F3F-4DD5-98B5-3498F638BDA4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763BB-2351-41E1-BB2B-D26DDBFC5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651B0-7B49-4D50-A11A-214B97F23C31}" type="datetime1">
              <a:rPr lang="en-US" smtClean="0"/>
              <a:t>12/19/2013</a:t>
            </a:fld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D2633FB-0A55-47C2-93FD-CDEF40123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BB66-5342-407B-8B4F-777E4B8146D7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0038-0175-48B9-BA31-9D52789AB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70397-2C8C-416B-91C2-C84E5C583C59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394A8-9A96-4FFA-B506-D15AF5D6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8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627F-BDE3-43DB-8A47-BF714A6DB450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836B4-93E9-4234-A783-C168DE1E1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5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3CC8F-1C02-4978-8044-6F11D982D058}" type="datetime1">
              <a:rPr lang="en-US" smtClean="0"/>
              <a:t>12/19/2013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4DC4-7021-4B08-804F-CE967B51A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5E4C-786A-46B1-9E84-6170750101CB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FF8D1-8C10-4553-BCCB-D4781D502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9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3010-43C8-4389-88F8-679903BD0A83}" type="datetime1">
              <a:rPr lang="en-US" smtClean="0"/>
              <a:t>12/19/2013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F64FA-B3BA-464B-8EA7-23725781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4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EA5F-B181-4B8E-8EA5-1405D78E5179}" type="datetime1">
              <a:rPr lang="en-US" smtClean="0"/>
              <a:t>12/19/2013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CEBC6-F49F-4BD0-B57C-335BFA3EC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850D6-5AF9-4E8E-A5C5-940AEBB932A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CDB8-D73D-4777-9ED1-7EA9F1551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8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D212D-9D83-4C46-8376-DA17EF0D65C9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D2C8-0EF1-4F92-9BFD-FF6938895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4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B8B4-7826-4F62-BC08-5903A4342808}" type="datetime1">
              <a:rPr lang="en-US" smtClean="0"/>
              <a:t>12/19/2013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87120-E8D1-4794-87DA-A0DB5DB5A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6E4B8D6F-003A-4C8A-84E4-7993743CCD22}" type="datetime1">
              <a:rPr lang="en-US" smtClean="0"/>
              <a:t>12/19/2013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2D0991DB-0008-427A-BD5A-E216ADFCB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 sz="4400" b="1" smtClean="0"/>
              <a:t>FILOSOFI PEMBELAJARAN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924800" cy="2057400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Harsono</a:t>
            </a:r>
          </a:p>
          <a:p>
            <a:pPr eaLnBrk="1" hangingPunct="1"/>
            <a:r>
              <a:rPr lang="en-US" altLang="en-US" sz="2400" b="1" smtClean="0"/>
              <a:t>Bagian Pendidikan Kedokteran Fakultas Kedokteran/ Pusat Pengembangan Pendidikan </a:t>
            </a:r>
          </a:p>
          <a:p>
            <a:pPr eaLnBrk="1" hangingPunct="1"/>
            <a:r>
              <a:rPr lang="en-US" altLang="en-US" sz="2400" b="1" smtClean="0"/>
              <a:t>Universitas Gadjah Mada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2. NILAI PEMBELAJARAN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/>
              <a:t>Pembelajaran dipandu oleh seperangkat nilai inti: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Ketersambungan makna dan tujuan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Kepegasan mental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Prestasi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Kreativitas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Integritas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Tanggung jawab </a:t>
            </a:r>
          </a:p>
          <a:p>
            <a:pPr marL="927100" lvl="1" indent="-457200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Kewajaran dan keadilan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BEDDC7-A271-4EE8-B150-60F0694548C2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2. NILAI PEMBELAJARAN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2.1. Ketersinambungan makna dan tujuan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en-US" sz="2400" b="1" smtClean="0"/>
              <a:t>Mengembangkan kekerabatan komunitas melalui: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Persahabatan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Kepedulian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Kesetiakawanan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Kerjasama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Penerimaan / dukungan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Rasa memiliki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Semangat berbagi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F573C-B29B-45CC-94B7-FE91ACC9D720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2. NILAI PEMBELAJARAN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 Kepegasan mental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Mengenali kekuatan dan memaksimalkan potensi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manajemen diri, percaya diri, dan harga diri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Memelihara optimisme, ketekunan, dan kesehatan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721C95-6E6D-4C79-AD7E-339F7A390EEA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 2. NILAI PEMBELAJARAN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200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2.3. Prestasi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SzTx/>
              <a:buFont typeface="Times New Roman" charset="0"/>
              <a:buAutoNum type="alphaLcPeriod"/>
            </a:pPr>
            <a:r>
              <a:rPr lang="en-US" altLang="en-US" sz="2400" b="1" smtClean="0"/>
              <a:t>Mencapai sukses pribadi dalam kerangka kerja keras sesuai dengan kemampuan manusia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SzTx/>
              <a:buFont typeface="Times New Roman" charset="0"/>
              <a:buAutoNum type="alphaLcPeriod"/>
            </a:pPr>
            <a:r>
              <a:rPr lang="en-US" altLang="en-US" sz="2400" b="1" smtClean="0"/>
              <a:t>Mengejar keunggulan individual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SzTx/>
              <a:buFont typeface="Times New Roman" charset="0"/>
              <a:buAutoNum type="alphaLcPeriod"/>
            </a:pPr>
            <a:r>
              <a:rPr lang="en-US" altLang="en-US" sz="2400" b="1" smtClean="0"/>
              <a:t>Memperlihatkan rasa bangga dan puas sesuai dengan prestasi pribadi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21695-4F5A-4E58-8727-6A9C43223A3B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2. NILAI PEMBELAJARAN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0829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2.4. Kreativitas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Menghargai gagasan aseli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Menunjukkan keberanian dalam berusaha dan inovasi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Turut serta dan  menanggapi kualitas estetika alam dan pembangunan dunia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B0E3B-781C-4B68-BD4E-F82313349678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2. NILAI PEMBELAJARAN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2.5. Integritas</a:t>
            </a:r>
          </a:p>
          <a:p>
            <a:pPr eaLnBrk="1" hangingPunct="1"/>
            <a:r>
              <a:rPr lang="en-US" altLang="en-US" sz="2400" b="1" smtClean="0"/>
              <a:t>Berindak secara:</a:t>
            </a:r>
          </a:p>
          <a:p>
            <a:pPr marL="927100" lvl="1" indent="-457200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Jujur</a:t>
            </a:r>
          </a:p>
          <a:p>
            <a:pPr marL="927100" lvl="1" indent="-457200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Etis </a:t>
            </a:r>
          </a:p>
          <a:p>
            <a:pPr marL="927100" lvl="1" indent="-457200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Konsisten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A86F5-A90D-4B00-B9E6-F1790402CEC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2. NILAI PEMBELAJARAN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2.6. Tanggung jawab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Menerima tanggung jawab pribadi dan kolektif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Memberi sumbangan terhadap pembangunan / pengembangan komunitas secara terus-menerus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42E23-CDF5-41F9-B0F9-F3A2420FF7EB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2. NILAI PEMBELAJARAN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2.7. Kewajaran dan keadilan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toleransi dan komitmen terhadap keadilan sosial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Mengakui dan menghargai keberagaman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Menghargai perbedaan </a:t>
            </a:r>
          </a:p>
          <a:p>
            <a:pPr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Mendorong / membesarkan hati kekhususan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33A51-1C5E-4526-9167-A9093AB8A6B4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untuk menghubungkan, berpartisipasi, dan peduli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untuk hidup  sepenuhnya dan sehat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untuk mencipta masa depan dengan tujuan yang jelas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untuk bertindak secara etis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tentang bagaimana belajar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rabicPeriod"/>
            </a:pPr>
            <a:r>
              <a:rPr lang="en-US" altLang="en-US" sz="2400" b="1" smtClean="0"/>
              <a:t>Belajar untuk berpikir, mengetahui, dan memahami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C9305-6823-4628-8E05-5511D01789A8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3.1. Belajar untuk menghubungkan, berpartisipasi, dan peduli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b="1" smtClean="0"/>
              <a:t>Mengembangkan ketrampilan dan nilai untuk berpartisipasi aktif dalam suatu mayarakat demokratis dan mempromosikan pemahamanan tentang keadaan saling tergantung:</a:t>
            </a:r>
          </a:p>
          <a:p>
            <a:pPr marL="927100" lvl="1" indent="-457200"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ketrampilan komunikasi dan sosial, pemahaman saling menguntungkan dan kerjasama </a:t>
            </a:r>
          </a:p>
          <a:p>
            <a:pPr marL="927100" lvl="1" indent="-457200"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Saling menghargai dan peduli terhadap lingkungan </a:t>
            </a:r>
          </a:p>
          <a:p>
            <a:pPr marL="927100" lvl="1" indent="-457200"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Memelihara hubungan baik antarpribadi dan turut bermasyarakat pada tingkat lokal, nasional dan global dalam hal kepentingan pembangunan masyarakat yang sehat dan kohesif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6613C-F1C1-4EEF-B595-61BADD7395A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DAFTAR ISI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smtClean="0"/>
              <a:t>1. HAKEKAT PEMBELAJARAN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/>
              <a:t>2. NILAI PEMBELAJARAN</a:t>
            </a:r>
          </a:p>
          <a:p>
            <a:pPr>
              <a:buFont typeface="Wingdings" pitchFamily="2" charset="2"/>
              <a:buNone/>
            </a:pPr>
            <a:r>
              <a:rPr lang="en-US" altLang="en-US" b="1" smtClean="0"/>
              <a:t>3. TUJUAN PEMBELAJARAN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0395D-DE88-4CEE-91E3-4443E841441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3.2. Belajar untuk hidup seutuhnya dan sehat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Mendorong pengembangan manusia seutuhnya: mental, fisik, emosi, sosial, dan budaya 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pengetahuan diri dan kapasitas untuk mencipta dan menyenangi suatu kehidupan yang utuh serta sehat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Menumbuhkan kepegasan mental, optimisme dan penyesuaian diri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Meningkatkan percaya diri dan ketrampilan dalam negosiasi terhadap perubahan, membuat keputusan dan menyusun tujuan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C6FAC-C457-4BF0-82F1-E631851D2359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3.3. Belajar untuk mencipta masa depan dengan tujuan yang jelas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Mempromosikan cita-cita individual dan turut serta dalam penciptaan pilihan masa depan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kemampuan untuk menyusun dan mengikuti tujuan sebagai anggota keluarga, komunitas, dantenaga kerja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Meningkatkan perasaan mempunyai kekuatan dan kontrol diri, dan memberi sumbangan untuk kesinambungan masa depan pada tingkat lokal, nasional, dan global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069F5C-A46A-4224-9FFB-2D20184F9BD4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3.4. Belajar untuk bertindak secara etis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pemahaman tentang tindakan dan tanggung jawab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Menerima rasa tanggung jawab secara bijaksana 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Berpartisipasi sebagai anggota masyarakat  yang menonjol dan demokratis</a:t>
            </a:r>
          </a:p>
          <a:p>
            <a:pPr algn="just" eaLnBrk="1" hangingPunct="1"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kerangka etika untuk memandu tindakan, memahami hak dan tanggung jawab, dan menetapkan kepatutan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54B0B-B9D1-4F55-81B6-916C079D5170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3.5. Belajar tentang bagaimana belajar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Mendorong sifat dan sikap ingin tahu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Mendorong sikap senang belajar dan keinginan untuk belajar sepanjang hayat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ketrampilan “membaca dan berhitung” dalam tingkat tinggi, bersama dengan kemampuan  untuk memperoleh, mengubah dan meneruskan informasi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percaya diri dalam hal kemampuan untuk belajar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kualitas pribadi dalam hal motivasi, disiplin, dan komitmen untuk selalu belajar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A4764-0911-4FFC-A29D-FE6DD46A1FF2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3. TUJUAN PEMBELAJARAN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</a:rPr>
              <a:t>3.6. Belajar untuk berpikir, mengetahui dan memahami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Mempromosikan aplikasi pengetahuan ke dalam situasi baru dan kapasitas untuk membuat keputusan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kemampuan untuk membuat alasan, berpikir secara kreatif, merefleksikan pertanyaan mendasar tentang eksistensi manusia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Belajar untuk menantang dan mengajukan usulan dan teori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pemahaman tentang peran penting bahasa dalam berpikir </a:t>
            </a: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Times New Roman" charset="0"/>
              <a:buAutoNum type="alphaLcPeriod"/>
            </a:pPr>
            <a:r>
              <a:rPr lang="en-US" altLang="en-US" sz="2400" b="1" smtClean="0"/>
              <a:t>Mengembangkan berpikir secara kritis dan kemampuan untuk membedakan fakta dan opini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212946-AAA3-4C9C-A93B-02614ED9D30C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6342E-3DDD-46F5-B713-22FA76144A06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9CDB8-D73D-4777-9ED1-7EA9F1551C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1. HAKEKAT PEMBELAJARAN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302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400" b="1" smtClean="0"/>
              <a:t>1.1.Belajar merupakan kegiatan jasmani dan ruhani dengan pola dan rancangan tertentu, sesuai dengan perkembangan umur individu, pengetahuan pendahulu (</a:t>
            </a:r>
            <a:r>
              <a:rPr lang="en-US" altLang="en-US" sz="2400" b="1" i="1" smtClean="0"/>
              <a:t>prior knowledge</a:t>
            </a:r>
            <a:r>
              <a:rPr lang="en-US" altLang="en-US" sz="2400" b="1" smtClean="0"/>
              <a:t>), pengalaman hidup dan tujuan belajar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sz="2400" b="1" smtClean="0"/>
              <a:t>1.2.Belajar memerlukan sinergi dan koordinasi antara dorongan dan kekuatan yang kemudian dikenal sebagai cipta (</a:t>
            </a:r>
            <a:r>
              <a:rPr lang="en-US" altLang="en-US" sz="2400" b="1" i="1" smtClean="0"/>
              <a:t>cognitive</a:t>
            </a:r>
            <a:r>
              <a:rPr lang="en-US" altLang="en-US" sz="2400" b="1" smtClean="0"/>
              <a:t>), rasa (</a:t>
            </a:r>
            <a:r>
              <a:rPr lang="en-US" altLang="en-US" sz="2400" b="1" i="1" smtClean="0"/>
              <a:t>affective</a:t>
            </a:r>
            <a:r>
              <a:rPr lang="en-US" altLang="en-US" sz="2400" b="1" smtClean="0"/>
              <a:t>) dan karsa (</a:t>
            </a:r>
            <a:r>
              <a:rPr lang="en-US" altLang="en-US" sz="2400" b="1" i="1" smtClean="0"/>
              <a:t>psychomotor</a:t>
            </a:r>
            <a:r>
              <a:rPr lang="en-US" altLang="en-US" sz="2400" b="1" smtClean="0"/>
              <a:t>) yang merupakan tritunggal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4E518-8D26-470E-A5DE-E07FD488678A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sz="2400" b="1" smtClean="0"/>
              <a:t>1.3. Kita percaya bahwa </a:t>
            </a:r>
          </a:p>
          <a:p>
            <a:pPr algn="just" eaLnBrk="1" hangingPunct="1">
              <a:buFont typeface="Times New Roman" charset="0"/>
              <a:buAutoNum type="alphaLcPeriod"/>
            </a:pPr>
            <a:r>
              <a:rPr lang="en-US" altLang="en-US" sz="2400" b="1" smtClean="0"/>
              <a:t>Manusia berkeinginan untuk belajar </a:t>
            </a:r>
          </a:p>
          <a:p>
            <a:pPr algn="just" eaLnBrk="1" hangingPunct="1">
              <a:buFont typeface="Times New Roman" charset="0"/>
              <a:buAutoNum type="alphaLcPeriod"/>
            </a:pPr>
            <a:r>
              <a:rPr lang="en-US" altLang="en-US" sz="2400" b="1" smtClean="0"/>
              <a:t>Belajar merupakan pembawaan lahir dan proses sepanjang hayat</a:t>
            </a:r>
          </a:p>
          <a:p>
            <a:pPr algn="just" eaLnBrk="1" hangingPunct="1">
              <a:buFont typeface="Times New Roman" charset="0"/>
              <a:buAutoNum type="alphaLcPeriod"/>
            </a:pPr>
            <a:r>
              <a:rPr lang="en-US" altLang="en-US" sz="2400" b="1" smtClean="0"/>
              <a:t>Belajar merupakan suatu proses untuk membuat makna tentang dunia ini </a:t>
            </a:r>
          </a:p>
          <a:p>
            <a:pPr algn="just" eaLnBrk="1" hangingPunct="1">
              <a:buFont typeface="Times New Roman" charset="0"/>
              <a:buAutoNum type="alphaLcPeriod"/>
            </a:pPr>
            <a:r>
              <a:rPr lang="en-US" altLang="en-US" sz="2400" b="1" smtClean="0"/>
              <a:t>Peserta didik bersifat unik dan mereka menentukan pilihan belajarnya sendiri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ECA5AC-4EA1-4E1E-9B24-8FFBD994F740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smtClean="0"/>
              <a:t>1.3. Kita percaya bahwa</a:t>
            </a:r>
          </a:p>
          <a:p>
            <a:pPr>
              <a:buFont typeface="Times New Roman" charset="0"/>
              <a:buAutoNum type="alphaLcPeriod" startAt="5"/>
            </a:pPr>
            <a:r>
              <a:rPr lang="en-US" altLang="en-US" sz="2400" b="1" smtClean="0"/>
              <a:t>Pembelajaran bergantung pada kemampuan peserta didik untuk menghubungkan pengetahuan, persepsi, dan pengalaman lama (yang telah dimilikinya)  dengan pengalaman  atau informasi baru dan konteks yang dialami olehnya</a:t>
            </a:r>
          </a:p>
          <a:p>
            <a:pPr>
              <a:buFont typeface="Times New Roman" charset="0"/>
              <a:buAutoNum type="alphaLcPeriod" startAt="5"/>
            </a:pPr>
            <a:r>
              <a:rPr lang="en-US" altLang="en-US" sz="2400" b="1" smtClean="0"/>
              <a:t>Pembelajaran sangat dipengaruhi oleh hubungan sosial</a:t>
            </a:r>
          </a:p>
          <a:p>
            <a:pPr>
              <a:buFont typeface="Times New Roman" charset="0"/>
              <a:buAutoNum type="alphaLcPeriod" startAt="5"/>
            </a:pPr>
            <a:r>
              <a:rPr lang="en-US" altLang="en-US" sz="2400" b="1" smtClean="0"/>
              <a:t>Pembelajaran sangat dipengaruhi oleh emosi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9F024-CCEB-4C54-8CBD-AED84E452EE5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smtClean="0"/>
              <a:t>1.3. Kita percaya bahwa</a:t>
            </a:r>
          </a:p>
          <a:p>
            <a:pPr>
              <a:buFont typeface="Times New Roman" charset="0"/>
              <a:buAutoNum type="alphaLcPeriod" startAt="8"/>
            </a:pPr>
            <a:r>
              <a:rPr lang="en-US" altLang="en-US" sz="2400" b="1" smtClean="0"/>
              <a:t>Konsep diri berpengaruh secara langsung terhadap motivasi dan pembelajaran</a:t>
            </a:r>
          </a:p>
          <a:p>
            <a:pPr>
              <a:buFont typeface="Times New Roman" charset="0"/>
              <a:buAutoNum type="alphaLcPeriod" startAt="8"/>
            </a:pPr>
            <a:r>
              <a:rPr lang="en-US" altLang="en-US" sz="2400" b="1" smtClean="0"/>
              <a:t>Pembelajaran akan lebih efektif apabila informasi dilekatkan / di-integrasikan pada pengalaman belajar yang bermakna dan tujuan yang jelas </a:t>
            </a:r>
          </a:p>
          <a:p>
            <a:pPr>
              <a:buFont typeface="Times New Roman" charset="0"/>
              <a:buAutoNum type="alphaLcPeriod" startAt="8"/>
            </a:pPr>
            <a:r>
              <a:rPr lang="en-US" altLang="en-US" sz="2400" b="1" smtClean="0"/>
              <a:t>Pembelajaran berlangsung sepanjang waktu dan apa yang dipelajari adalah pemahaman konteks 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en-US" altLang="en-US" sz="2400" b="1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1624D-EAB1-4420-826D-37C57F322493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smtClean="0"/>
              <a:t>1.3. Kita percaya bahwa</a:t>
            </a:r>
          </a:p>
          <a:p>
            <a:pPr>
              <a:buFont typeface="Times New Roman" charset="0"/>
              <a:buAutoNum type="alphaLcPeriod" startAt="11"/>
            </a:pPr>
            <a:r>
              <a:rPr lang="en-US" altLang="en-US" sz="2400" b="1" smtClean="0"/>
              <a:t>Konsep diri berpengaruh secara langsung terhadap motivasi dan pembelajaran</a:t>
            </a:r>
          </a:p>
          <a:p>
            <a:pPr>
              <a:buFont typeface="Times New Roman" charset="0"/>
              <a:buAutoNum type="alphaLcPeriod" startAt="11"/>
            </a:pPr>
            <a:r>
              <a:rPr lang="en-US" altLang="en-US" sz="2400" b="1" smtClean="0"/>
              <a:t>Pembelajaran akan lebih efektif apabila informasi dilekatkan / di-integrasikan pada pengalaman belajar yang bermakna dan tujuan yang jelas </a:t>
            </a:r>
          </a:p>
          <a:p>
            <a:pPr>
              <a:buFont typeface="Times New Roman" charset="0"/>
              <a:buAutoNum type="alphaLcPeriod" startAt="11"/>
            </a:pPr>
            <a:r>
              <a:rPr lang="en-US" altLang="en-US" sz="2400" b="1" smtClean="0"/>
              <a:t>Pembelajaran berlangsung sepanjang waktu dan apa yang dipelajari adalah pemahaman konteks </a:t>
            </a:r>
          </a:p>
          <a:p>
            <a:pPr>
              <a:buFont typeface="Wingdings" pitchFamily="2" charset="2"/>
              <a:buNone/>
            </a:pPr>
            <a:endParaRPr lang="en-US" altLang="en-US" sz="2400" b="1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8E5D4A-2963-4E11-86FE-23581A14566E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smtClean="0"/>
              <a:t>1.3. Kita percaya bahwa</a:t>
            </a:r>
          </a:p>
          <a:p>
            <a:pPr>
              <a:buFont typeface="Times New Roman" charset="0"/>
              <a:buAutoNum type="alphaLcPeriod" startAt="14"/>
            </a:pPr>
            <a:r>
              <a:rPr lang="en-US" altLang="en-US" sz="2400" b="1" smtClean="0"/>
              <a:t>Konsep diri berpengaruh secara langsung terhadap motivasi dan pembelajaran</a:t>
            </a:r>
          </a:p>
          <a:p>
            <a:pPr>
              <a:buFont typeface="Times New Roman" charset="0"/>
              <a:buAutoNum type="alphaLcPeriod" startAt="14"/>
            </a:pPr>
            <a:r>
              <a:rPr lang="en-US" altLang="en-US" sz="2400" b="1" smtClean="0"/>
              <a:t>Pembelajaran akan lebih efektif apabila informasi dilekatkan / di-integrasikan pada pengalaman belajar yang bermakna dan tujuan yang jelas </a:t>
            </a:r>
          </a:p>
          <a:p>
            <a:pPr>
              <a:buFont typeface="Times New Roman" charset="0"/>
              <a:buAutoNum type="alphaLcPeriod" startAt="14"/>
            </a:pPr>
            <a:r>
              <a:rPr lang="en-US" altLang="en-US" sz="2400" b="1" smtClean="0"/>
              <a:t>Pembelajaran berlangsung sepanjang waktu dan apa yang dipelajari adalah pemahaman konteks 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F096BC-B069-405C-8CE7-384E14842CB0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smtClean="0"/>
              <a:t>I. HAKEKAT PEMBELAJARAN</a:t>
            </a:r>
            <a:endParaRPr lang="en-US" altLang="en-US" sz="40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b="1" smtClean="0"/>
              <a:t>1.3. Kita percaya bahwa</a:t>
            </a:r>
          </a:p>
          <a:p>
            <a:pPr>
              <a:buFont typeface="Times New Roman" charset="0"/>
              <a:buAutoNum type="alphaLcPeriod" startAt="17"/>
            </a:pPr>
            <a:r>
              <a:rPr lang="en-US" altLang="en-US" sz="2400" b="1" smtClean="0"/>
              <a:t>Pembelajaran akan lebih memperoleh penekanan dari kesadaran peserta didik tentang bagaimana berpikir dan belajar itu terjadi </a:t>
            </a:r>
          </a:p>
          <a:p>
            <a:pPr>
              <a:buFont typeface="Times New Roman" charset="0"/>
              <a:buAutoNum type="alphaLcPeriod" startAt="17"/>
            </a:pPr>
            <a:r>
              <a:rPr lang="en-US" altLang="en-US" sz="2400" b="1" smtClean="0"/>
              <a:t>Metakognisi mengendalikan peserta didik tentang cara belajarnya</a:t>
            </a:r>
          </a:p>
          <a:p>
            <a:pPr>
              <a:buFont typeface="Times New Roman" charset="0"/>
              <a:buAutoNum type="alphaLcPeriod" startAt="17"/>
            </a:pPr>
            <a:r>
              <a:rPr lang="en-US" altLang="en-US" sz="2400" b="1" smtClean="0"/>
              <a:t>Pembelajaran akan tampak apabila pembelajar dapat mengaplikasikan pemahamannya ke dalam situasi baru yang berkaitan dengan cara belajar yang fleksibel </a:t>
            </a:r>
          </a:p>
          <a:p>
            <a:pPr>
              <a:buFont typeface="Times New Roman" charset="0"/>
              <a:buAutoNum type="alphaLcPeriod" startAt="17"/>
            </a:pPr>
            <a:r>
              <a:rPr lang="en-US" altLang="en-US" sz="2400" b="1" smtClean="0"/>
              <a:t>Pembelajaran merupakan proses yang kompleks dan </a:t>
            </a:r>
            <a:r>
              <a:rPr lang="en-US" altLang="en-US" sz="2400" b="1" i="1" smtClean="0"/>
              <a:t>non-linear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39EBCA-FB89-44E9-8F4D-D2B7AD34BB46}" type="datetime1">
              <a:rPr lang="en-US" smtClean="0"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Harsono Mardiwiyoto (harsono_jombor@yahoo.com)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36B4-93E9-4234-A783-C168DE1E19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aeb9649993275c4dfcd42e84f9e9de66b1f6fb"/>
</p:tagLst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319</TotalTime>
  <Words>1181</Words>
  <Application>Microsoft Office PowerPoint</Application>
  <PresentationFormat>On-screen Show (4:3)</PresentationFormat>
  <Paragraphs>209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Quadrant</vt:lpstr>
      <vt:lpstr>FILOSOFI PEMBELAJARAN  </vt:lpstr>
      <vt:lpstr>DAFTAR ISI</vt:lpstr>
      <vt:lpstr>1. HAKEKAT PEMBELAJARAN</vt:lpstr>
      <vt:lpstr>I. HAKEKAT PEMBELAJARAN</vt:lpstr>
      <vt:lpstr>I. HAKEKAT PEMBELAJARAN</vt:lpstr>
      <vt:lpstr>I. HAKEKAT PEMBELAJARAN</vt:lpstr>
      <vt:lpstr>I. HAKEKAT PEMBELAJARAN</vt:lpstr>
      <vt:lpstr>I. HAKEKAT PEMBELAJARAN</vt:lpstr>
      <vt:lpstr>I. HAKEKAT PEMBELAJARAN</vt:lpstr>
      <vt:lpstr>2. NILAI PEMBELAJARAN</vt:lpstr>
      <vt:lpstr>2. NILAI PEMBELAJARAN</vt:lpstr>
      <vt:lpstr>2. NILAI PEMBELAJARAN</vt:lpstr>
      <vt:lpstr> 2. NILAI PEMBELAJARAN</vt:lpstr>
      <vt:lpstr>2. NILAI PEMBELAJARAN</vt:lpstr>
      <vt:lpstr>2. NILAI PEMBELAJARAN </vt:lpstr>
      <vt:lpstr>2. NILAI PEMBELAJARAN</vt:lpstr>
      <vt:lpstr>2. NILAI PEMBELAJARAN</vt:lpstr>
      <vt:lpstr>3. TUJUAN PEMBELAJARAN </vt:lpstr>
      <vt:lpstr>3. TUJUAN PEMBELAJARAN </vt:lpstr>
      <vt:lpstr>3. TUJUAN PEMBELAJARAN </vt:lpstr>
      <vt:lpstr>3. TUJUAN PEMBELAJARAN </vt:lpstr>
      <vt:lpstr>3. TUJUAN PEMBELAJARAN </vt:lpstr>
      <vt:lpstr>3. TUJUAN PEMBELAJARAN </vt:lpstr>
      <vt:lpstr>3. TUJUAN PEMBELAJARAN </vt:lpstr>
      <vt:lpstr>PowerPoint Presentation</vt:lpstr>
    </vt:vector>
  </TitlesOfParts>
  <Manager>luknanto@ugm.ac.id;harsono_jombor@yahoo.com</Manager>
  <Company>Bagian Pendidikan Kedokteran FK UGM/Pusat Pengembangan Pendidikan (P3) UGM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 Pembelajaran</dc:title>
  <dc:subject>Filosofi Pembelajaran</dc:subject>
  <dc:creator>harsono_jombor@yahoo.com</dc:creator>
  <cp:lastModifiedBy>Djoko Luknanto</cp:lastModifiedBy>
  <cp:revision>56</cp:revision>
  <cp:lastPrinted>2013-12-19T13:43:45Z</cp:lastPrinted>
  <dcterms:created xsi:type="dcterms:W3CDTF">2005-12-03T11:33:42Z</dcterms:created>
  <dcterms:modified xsi:type="dcterms:W3CDTF">2013-12-19T13:52:35Z</dcterms:modified>
  <cp:category>Bahan Kuliah</cp:category>
</cp:coreProperties>
</file>