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9.xml" ContentType="application/vnd.openxmlformats-officedocument.drawingml.chart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384" r:id="rId2"/>
    <p:sldId id="323" r:id="rId3"/>
    <p:sldId id="363" r:id="rId4"/>
    <p:sldId id="380" r:id="rId5"/>
    <p:sldId id="372" r:id="rId6"/>
    <p:sldId id="374" r:id="rId7"/>
    <p:sldId id="369" r:id="rId8"/>
    <p:sldId id="370" r:id="rId9"/>
    <p:sldId id="385" r:id="rId10"/>
    <p:sldId id="386" r:id="rId11"/>
    <p:sldId id="387" r:id="rId12"/>
    <p:sldId id="371" r:id="rId13"/>
    <p:sldId id="373" r:id="rId14"/>
    <p:sldId id="362" r:id="rId15"/>
    <p:sldId id="366" r:id="rId16"/>
    <p:sldId id="367" r:id="rId17"/>
    <p:sldId id="368" r:id="rId18"/>
    <p:sldId id="381" r:id="rId19"/>
    <p:sldId id="382" r:id="rId20"/>
    <p:sldId id="388" r:id="rId21"/>
    <p:sldId id="389" r:id="rId22"/>
    <p:sldId id="383" r:id="rId23"/>
    <p:sldId id="390" r:id="rId24"/>
    <p:sldId id="375" r:id="rId25"/>
    <p:sldId id="351" r:id="rId26"/>
    <p:sldId id="318" r:id="rId27"/>
    <p:sldId id="329" r:id="rId28"/>
    <p:sldId id="267" r:id="rId29"/>
    <p:sldId id="271" r:id="rId30"/>
    <p:sldId id="306" r:id="rId31"/>
    <p:sldId id="305" r:id="rId32"/>
    <p:sldId id="296" r:id="rId33"/>
    <p:sldId id="333" r:id="rId34"/>
    <p:sldId id="360" r:id="rId35"/>
    <p:sldId id="335" r:id="rId36"/>
    <p:sldId id="336" r:id="rId37"/>
    <p:sldId id="337" r:id="rId38"/>
    <p:sldId id="339" r:id="rId39"/>
    <p:sldId id="338" r:id="rId40"/>
    <p:sldId id="343" r:id="rId41"/>
    <p:sldId id="341" r:id="rId42"/>
    <p:sldId id="348" r:id="rId43"/>
    <p:sldId id="282" r:id="rId44"/>
    <p:sldId id="353" r:id="rId45"/>
    <p:sldId id="354" r:id="rId46"/>
    <p:sldId id="299" r:id="rId47"/>
    <p:sldId id="324" r:id="rId48"/>
    <p:sldId id="355" r:id="rId49"/>
    <p:sldId id="356" r:id="rId50"/>
    <p:sldId id="357" r:id="rId51"/>
    <p:sldId id="314" r:id="rId52"/>
    <p:sldId id="376" r:id="rId53"/>
    <p:sldId id="361" r:id="rId54"/>
    <p:sldId id="317" r:id="rId55"/>
    <p:sldId id="346" r:id="rId56"/>
    <p:sldId id="311" r:id="rId57"/>
    <p:sldId id="283" r:id="rId58"/>
  </p:sldIdLst>
  <p:sldSz cx="9144000" cy="6858000" type="screen4x3"/>
  <p:notesSz cx="6858000" cy="9144000"/>
  <p:custDataLst>
    <p:tags r:id="rId61"/>
  </p:custData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6666FF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63" autoAdjust="0"/>
    <p:restoredTop sz="99612" autoAdjust="0"/>
  </p:normalViewPr>
  <p:slideViewPr>
    <p:cSldViewPr>
      <p:cViewPr varScale="1">
        <p:scale>
          <a:sx n="71" d="100"/>
          <a:sy n="71" d="100"/>
        </p:scale>
        <p:origin x="-78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5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izam:Documents:Microsoft%20User%20Data:Office%202011%20AutoRecovery:Workbook2%20(version%201).xlsb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199146981627303E-2"/>
          <c:y val="0.163811771668255"/>
          <c:w val="0.84457305336833899"/>
          <c:h val="0.6990998418700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Poverty level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400" smtClean="0"/>
                      <a:t>13</a:t>
                    </a:r>
                    <a:r>
                      <a:rPr lang="id-ID" sz="1400" smtClean="0"/>
                      <a:t>,3</a:t>
                    </a:r>
                    <a:endParaRPr lang="en-US" sz="14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id-ID" smtClean="0"/>
                      <a:t>11,5-12,5</a:t>
                    </a:r>
                    <a:endParaRPr lang="id-ID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n-US" sz="1400" b="1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16.600000000000001</c:v>
                </c:pt>
                <c:pt idx="1">
                  <c:v>15.4</c:v>
                </c:pt>
                <c:pt idx="2">
                  <c:v>14.2</c:v>
                </c:pt>
                <c:pt idx="3">
                  <c:v>12.7</c:v>
                </c:pt>
                <c:pt idx="4">
                  <c:v>12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Unemployment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3314955212797101E-2"/>
                  <c:y val="-8.02978734973396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4862164095979E-2"/>
                  <c:y val="-1.6059574699468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4005858111975E-2"/>
                  <c:y val="-4.01489367486694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143694015996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n-US" sz="1400" b="1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9.1</c:v>
                </c:pt>
                <c:pt idx="1">
                  <c:v>8.4</c:v>
                </c:pt>
                <c:pt idx="2">
                  <c:v>7.9</c:v>
                </c:pt>
                <c:pt idx="3">
                  <c:v>7.4</c:v>
                </c:pt>
                <c:pt idx="4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1595264"/>
        <c:axId val="601785472"/>
      </c:barChart>
      <c:catAx>
        <c:axId val="6015952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en-US" sz="14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01785472"/>
        <c:crosses val="autoZero"/>
        <c:auto val="1"/>
        <c:lblAlgn val="ctr"/>
        <c:lblOffset val="100"/>
        <c:noMultiLvlLbl val="0"/>
      </c:catAx>
      <c:valAx>
        <c:axId val="601785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 sz="12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0159526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7692257217847802E-2"/>
          <c:y val="3.4715417564881397E-2"/>
          <c:w val="0.89999997846431801"/>
          <c:h val="6.1720528669198797E-2"/>
        </c:manualLayout>
      </c:layout>
      <c:overlay val="0"/>
      <c:txPr>
        <a:bodyPr/>
        <a:lstStyle/>
        <a:p>
          <a:pPr>
            <a:defRPr lang="en-US" sz="1200" b="1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161516352125"/>
          <c:y val="5.7332765408299499E-2"/>
          <c:w val="0.80349754109366101"/>
          <c:h val="0.775282329399185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Pendapatan Perkapita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1947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</c:f>
              <c:strCache>
                <c:ptCount val="1"/>
                <c:pt idx="0">
                  <c:v>Pendapatan Perkapita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2271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Pendapatan Perkapita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2590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2010 *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Pendapatan Perkapita</c:v>
                </c:pt>
              </c:strCache>
            </c:strRef>
          </c:cat>
          <c:val>
            <c:numRef>
              <c:f>Sheet1!$E$2</c:f>
              <c:numCache>
                <c:formatCode>#,##0</c:formatCode>
                <c:ptCount val="1"/>
                <c:pt idx="0">
                  <c:v>3000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6"/>
        <c:overlap val="-57"/>
        <c:axId val="617133184"/>
        <c:axId val="617134720"/>
      </c:barChart>
      <c:catAx>
        <c:axId val="617133184"/>
        <c:scaling>
          <c:orientation val="minMax"/>
        </c:scaling>
        <c:delete val="1"/>
        <c:axPos val="b"/>
        <c:majorTickMark val="out"/>
        <c:minorTickMark val="none"/>
        <c:tickLblPos val="none"/>
        <c:crossAx val="617134720"/>
        <c:crosses val="autoZero"/>
        <c:auto val="1"/>
        <c:lblAlgn val="ctr"/>
        <c:lblOffset val="100"/>
        <c:noMultiLvlLbl val="0"/>
      </c:catAx>
      <c:valAx>
        <c:axId val="6171347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lang="en-US" sz="1200"/>
            </a:pPr>
            <a:endParaRPr lang="en-US"/>
          </a:p>
        </c:txPr>
        <c:crossAx val="61713318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lang="en-US"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 b="1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911836956387504E-2"/>
          <c:y val="0.100558648159213"/>
          <c:w val="0.51181195916503097"/>
          <c:h val="0.747123372726502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Dasar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0"/>
              <c:layout>
                <c:manualLayout>
                  <c:x val="-0.2480957349998950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id-ID"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Indonesia</c:v>
                </c:pt>
              </c:strCache>
            </c:strRef>
          </c:cat>
          <c:val>
            <c:numRef>
              <c:f>Sheet1!$B$2</c:f>
              <c:numCache>
                <c:formatCode>0.00%</c:formatCode>
                <c:ptCount val="1"/>
                <c:pt idx="0">
                  <c:v>0.70400000000000096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Menengah</c:v>
                </c:pt>
              </c:strCache>
            </c:strRef>
          </c:tx>
          <c:spPr>
            <a:solidFill>
              <a:srgbClr val="33CCCC"/>
            </a:solidFill>
          </c:spPr>
          <c:invertIfNegative val="0"/>
          <c:dLbls>
            <c:dLbl>
              <c:idx val="0"/>
              <c:layout>
                <c:manualLayout>
                  <c:x val="-5.85781596527526E-2"/>
                  <c:y val="4.5317215153649103E-3"/>
                </c:manualLayout>
              </c:layout>
              <c:spPr/>
              <c:txPr>
                <a:bodyPr/>
                <a:lstStyle/>
                <a:p>
                  <a:pPr>
                    <a:defRPr lang="id-ID" sz="14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id-ID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Indonesia</c:v>
                </c:pt>
              </c:strCache>
            </c:strRef>
          </c:cat>
          <c:val>
            <c:numRef>
              <c:f>Sheet1!$C$2</c:f>
              <c:numCache>
                <c:formatCode>0.00%</c:formatCode>
                <c:ptCount val="1"/>
                <c:pt idx="0">
                  <c:v>0.224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Tinggi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txPr>
              <a:bodyPr/>
              <a:lstStyle/>
              <a:p>
                <a:pPr>
                  <a:defRPr lang="id-ID"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Indonesia</c:v>
                </c:pt>
              </c:strCache>
            </c:strRef>
          </c:cat>
          <c:val>
            <c:numRef>
              <c:f>Sheet1!$D$2</c:f>
              <c:numCache>
                <c:formatCode>0.00%</c:formatCode>
                <c:ptCount val="1"/>
                <c:pt idx="0">
                  <c:v>7.2000000000000106E-2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0843008"/>
        <c:axId val="450844544"/>
      </c:barChart>
      <c:catAx>
        <c:axId val="450843008"/>
        <c:scaling>
          <c:orientation val="minMax"/>
        </c:scaling>
        <c:delete val="1"/>
        <c:axPos val="l"/>
        <c:majorTickMark val="out"/>
        <c:minorTickMark val="none"/>
        <c:tickLblPos val="none"/>
        <c:crossAx val="450844544"/>
        <c:crosses val="autoZero"/>
        <c:auto val="1"/>
        <c:lblAlgn val="ctr"/>
        <c:lblOffset val="100"/>
        <c:noMultiLvlLbl val="0"/>
      </c:catAx>
      <c:valAx>
        <c:axId val="450844544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one"/>
        <c:crossAx val="450843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6371668580034497"/>
          <c:y val="0.207550004379353"/>
          <c:w val="0.37248762483181103"/>
          <c:h val="0.54577003814967795"/>
        </c:manualLayout>
      </c:layout>
      <c:overlay val="0"/>
      <c:txPr>
        <a:bodyPr/>
        <a:lstStyle/>
        <a:p>
          <a:pPr>
            <a:defRPr lang="id-ID"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114017634404299E-2"/>
          <c:y val="0.113821949581884"/>
          <c:w val="0.51585524588177101"/>
          <c:h val="0.69592657022523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Dasar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 lang="id-ID" sz="14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id-ID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Malaysia</c:v>
                </c:pt>
              </c:strCache>
            </c:strRef>
          </c:cat>
          <c:val>
            <c:numRef>
              <c:f>Sheet1!$B$2</c:f>
              <c:numCache>
                <c:formatCode>0.00%</c:formatCode>
                <c:ptCount val="1"/>
                <c:pt idx="0">
                  <c:v>0.24299999999999999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Menengah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21"/>
                  <c:y val="-3.875968992248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id-ID"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Malaysia</c:v>
                </c:pt>
              </c:strCache>
            </c:strRef>
          </c:cat>
          <c:val>
            <c:numRef>
              <c:f>Sheet1!$C$2</c:f>
              <c:numCache>
                <c:formatCode>0.00%</c:formatCode>
                <c:ptCount val="1"/>
                <c:pt idx="0">
                  <c:v>0.56300000000000106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Tinggi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lang="id-ID"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Malaysia</c:v>
                </c:pt>
              </c:strCache>
            </c:strRef>
          </c:cat>
          <c:val>
            <c:numRef>
              <c:f>Sheet1!$D$2</c:f>
              <c:numCache>
                <c:formatCode>0.00%</c:formatCode>
                <c:ptCount val="1"/>
                <c:pt idx="0">
                  <c:v>0.20300000000000001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1678976"/>
        <c:axId val="451680512"/>
      </c:barChart>
      <c:catAx>
        <c:axId val="451678976"/>
        <c:scaling>
          <c:orientation val="minMax"/>
        </c:scaling>
        <c:delete val="1"/>
        <c:axPos val="l"/>
        <c:majorTickMark val="out"/>
        <c:minorTickMark val="none"/>
        <c:tickLblPos val="none"/>
        <c:crossAx val="451680512"/>
        <c:crosses val="autoZero"/>
        <c:auto val="1"/>
        <c:lblAlgn val="ctr"/>
        <c:lblOffset val="100"/>
        <c:noMultiLvlLbl val="0"/>
      </c:catAx>
      <c:valAx>
        <c:axId val="451680512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one"/>
        <c:crossAx val="451678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30892148347154"/>
          <c:y val="0.17790049177991199"/>
          <c:w val="0.410820199270791"/>
          <c:h val="0.53907264642529096"/>
        </c:manualLayout>
      </c:layout>
      <c:overlay val="0"/>
      <c:txPr>
        <a:bodyPr/>
        <a:lstStyle/>
        <a:p>
          <a:pPr>
            <a:defRPr lang="id-ID"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111506128948594E-2"/>
          <c:y val="9.9114829396325793E-2"/>
          <c:w val="0.51077503734153296"/>
          <c:h val="0.7272841207349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Dasar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lang="id-ID"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Rerata OECD</c:v>
                </c:pt>
              </c:strCache>
            </c:strRef>
          </c:cat>
          <c:val>
            <c:numRef>
              <c:f>Sheet1!$B$2</c:f>
              <c:numCache>
                <c:formatCode>0.00%</c:formatCode>
                <c:ptCount val="1"/>
                <c:pt idx="0">
                  <c:v>0.20399999999999999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Menengah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lang="id-ID" sz="14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id-ID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Rerata OECD</c:v>
                </c:pt>
              </c:strCache>
            </c:strRef>
          </c:cat>
          <c:val>
            <c:numRef>
              <c:f>Sheet1!$C$2</c:f>
              <c:numCache>
                <c:formatCode>0.00%</c:formatCode>
                <c:ptCount val="1"/>
                <c:pt idx="0">
                  <c:v>0.39300000000000201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Tinggi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20740740740740901"/>
                  <c:y val="-8.33333333333336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id-ID"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Rerata OECD</c:v>
                </c:pt>
              </c:strCache>
            </c:strRef>
          </c:cat>
          <c:val>
            <c:numRef>
              <c:f>Sheet1!$D$2</c:f>
              <c:numCache>
                <c:formatCode>0.00%</c:formatCode>
                <c:ptCount val="1"/>
                <c:pt idx="0">
                  <c:v>0.40300000000000002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1916928"/>
        <c:axId val="451918464"/>
      </c:barChart>
      <c:catAx>
        <c:axId val="451916928"/>
        <c:scaling>
          <c:orientation val="minMax"/>
        </c:scaling>
        <c:delete val="1"/>
        <c:axPos val="l"/>
        <c:majorTickMark val="out"/>
        <c:minorTickMark val="none"/>
        <c:tickLblPos val="none"/>
        <c:crossAx val="451918464"/>
        <c:crosses val="autoZero"/>
        <c:auto val="1"/>
        <c:lblAlgn val="ctr"/>
        <c:lblOffset val="100"/>
        <c:noMultiLvlLbl val="0"/>
      </c:catAx>
      <c:valAx>
        <c:axId val="451918464"/>
        <c:scaling>
          <c:orientation val="minMax"/>
          <c:max val="1"/>
        </c:scaling>
        <c:delete val="1"/>
        <c:axPos val="b"/>
        <c:numFmt formatCode="0.00%" sourceLinked="1"/>
        <c:majorTickMark val="out"/>
        <c:minorTickMark val="none"/>
        <c:tickLblPos val="none"/>
        <c:crossAx val="451916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8565468034416098"/>
          <c:y val="0.183158661383303"/>
          <c:w val="0.34814814814814798"/>
          <c:h val="0.493013265896939"/>
        </c:manualLayout>
      </c:layout>
      <c:overlay val="0"/>
      <c:txPr>
        <a:bodyPr/>
        <a:lstStyle/>
        <a:p>
          <a:pPr>
            <a:defRPr lang="id-ID"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538356468763902"/>
          <c:y val="0"/>
          <c:w val="0.57044803241040598"/>
          <c:h val="0.937482783495897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Sheet2!$C$2</c:f>
              <c:strCache>
                <c:ptCount val="1"/>
                <c:pt idx="0">
                  <c:v>2001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txPr>
              <a:bodyPr/>
              <a:lstStyle/>
              <a:p>
                <a:pPr>
                  <a:defRPr lang="id-ID"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Sheet2!$B$3:$B$8</c:f>
              <c:strCache>
                <c:ptCount val="6"/>
                <c:pt idx="0">
                  <c:v>SD atau tidak tamat SD</c:v>
                </c:pt>
                <c:pt idx="1">
                  <c:v>SMP</c:v>
                </c:pt>
                <c:pt idx="2">
                  <c:v>SMA</c:v>
                </c:pt>
                <c:pt idx="3">
                  <c:v>SMK</c:v>
                </c:pt>
                <c:pt idx="4">
                  <c:v>Diploma I,II,III</c:v>
                </c:pt>
                <c:pt idx="5">
                  <c:v>Universitas</c:v>
                </c:pt>
              </c:strCache>
            </c:strRef>
          </c:cat>
          <c:val>
            <c:numRef>
              <c:f>Sheet2!$C$3:$C$8</c:f>
              <c:numCache>
                <c:formatCode>0.00%</c:formatCode>
                <c:ptCount val="6"/>
                <c:pt idx="0">
                  <c:v>0.630000000000003</c:v>
                </c:pt>
                <c:pt idx="1">
                  <c:v>0.17699999999999999</c:v>
                </c:pt>
                <c:pt idx="2">
                  <c:v>0.10299999999999999</c:v>
                </c:pt>
                <c:pt idx="3">
                  <c:v>5.5E-2</c:v>
                </c:pt>
                <c:pt idx="4">
                  <c:v>1.6E-2</c:v>
                </c:pt>
                <c:pt idx="5">
                  <c:v>1.7999999999999999E-2</c:v>
                </c:pt>
              </c:numCache>
            </c:numRef>
          </c:val>
        </c:ser>
        <c:ser>
          <c:idx val="1"/>
          <c:order val="1"/>
          <c:tx>
            <c:strRef>
              <c:f>Sheet2!$D$2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6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txPr>
              <a:bodyPr/>
              <a:lstStyle/>
              <a:p>
                <a:pPr>
                  <a:defRPr lang="id-ID"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Sheet2!$B$3:$B$8</c:f>
              <c:strCache>
                <c:ptCount val="6"/>
                <c:pt idx="0">
                  <c:v>SD atau tidak tamat SD</c:v>
                </c:pt>
                <c:pt idx="1">
                  <c:v>SMP</c:v>
                </c:pt>
                <c:pt idx="2">
                  <c:v>SMA</c:v>
                </c:pt>
                <c:pt idx="3">
                  <c:v>SMK</c:v>
                </c:pt>
                <c:pt idx="4">
                  <c:v>Diploma I,II,III</c:v>
                </c:pt>
                <c:pt idx="5">
                  <c:v>Universitas</c:v>
                </c:pt>
              </c:strCache>
            </c:strRef>
          </c:cat>
          <c:val>
            <c:numRef>
              <c:f>Sheet2!$D$3:$D$8</c:f>
              <c:numCache>
                <c:formatCode>0.00%</c:formatCode>
                <c:ptCount val="6"/>
                <c:pt idx="0">
                  <c:v>0.55500000000000005</c:v>
                </c:pt>
                <c:pt idx="1">
                  <c:v>0.20200000000000001</c:v>
                </c:pt>
                <c:pt idx="2">
                  <c:v>0.127</c:v>
                </c:pt>
                <c:pt idx="3">
                  <c:v>6.2E-2</c:v>
                </c:pt>
                <c:pt idx="4">
                  <c:v>2.1999999999999999E-2</c:v>
                </c:pt>
                <c:pt idx="5">
                  <c:v>3.2000000000000001E-2</c:v>
                </c:pt>
              </c:numCache>
            </c:numRef>
          </c:val>
        </c:ser>
        <c:ser>
          <c:idx val="2"/>
          <c:order val="2"/>
          <c:tx>
            <c:strRef>
              <c:f>Sheet2!$E$2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txPr>
              <a:bodyPr/>
              <a:lstStyle/>
              <a:p>
                <a:pPr>
                  <a:defRPr lang="id-ID"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Sheet2!$B$3:$B$8</c:f>
              <c:strCache>
                <c:ptCount val="6"/>
                <c:pt idx="0">
                  <c:v>SD atau tidak tamat SD</c:v>
                </c:pt>
                <c:pt idx="1">
                  <c:v>SMP</c:v>
                </c:pt>
                <c:pt idx="2">
                  <c:v>SMA</c:v>
                </c:pt>
                <c:pt idx="3">
                  <c:v>SMK</c:v>
                </c:pt>
                <c:pt idx="4">
                  <c:v>Diploma I,II,III</c:v>
                </c:pt>
                <c:pt idx="5">
                  <c:v>Universitas</c:v>
                </c:pt>
              </c:strCache>
            </c:strRef>
          </c:cat>
          <c:val>
            <c:numRef>
              <c:f>Sheet2!$E$3:$E$8</c:f>
              <c:numCache>
                <c:formatCode>0.00%</c:formatCode>
                <c:ptCount val="6"/>
                <c:pt idx="0">
                  <c:v>0.51500000000000001</c:v>
                </c:pt>
                <c:pt idx="1">
                  <c:v>0.189000000000001</c:v>
                </c:pt>
                <c:pt idx="2">
                  <c:v>0.14599999999999999</c:v>
                </c:pt>
                <c:pt idx="3">
                  <c:v>7.8E-2</c:v>
                </c:pt>
                <c:pt idx="4">
                  <c:v>2.7000000000000201E-2</c:v>
                </c:pt>
                <c:pt idx="5">
                  <c:v>4.5999999999999999E-2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2129920"/>
        <c:axId val="452131456"/>
      </c:barChart>
      <c:catAx>
        <c:axId val="45212992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lang="id-ID" sz="1600" b="1"/>
            </a:pPr>
            <a:endParaRPr lang="en-US"/>
          </a:p>
        </c:txPr>
        <c:crossAx val="452131456"/>
        <c:crosses val="autoZero"/>
        <c:auto val="1"/>
        <c:lblAlgn val="ctr"/>
        <c:lblOffset val="100"/>
        <c:noMultiLvlLbl val="0"/>
      </c:catAx>
      <c:valAx>
        <c:axId val="452131456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lang="id-ID" sz="1200"/>
            </a:pPr>
            <a:endParaRPr lang="en-US"/>
          </a:p>
        </c:txPr>
        <c:crossAx val="452129920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61356641124382205"/>
          <c:y val="0.24757161685231299"/>
          <c:w val="0.126402817527317"/>
          <c:h val="0.199183369124314"/>
        </c:manualLayout>
      </c:layout>
      <c:overlay val="0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</c:spPr>
      <c:txPr>
        <a:bodyPr/>
        <a:lstStyle/>
        <a:p>
          <a:pPr>
            <a:defRPr lang="id-ID" sz="1400"/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mahasiswa</a:t>
            </a:r>
            <a:endParaRPr lang="en-US" dirty="0"/>
          </a:p>
        </c:rich>
      </c:tx>
      <c:layout>
        <c:manualLayout>
          <c:xMode val="edge"/>
          <c:yMode val="edge"/>
          <c:x val="5.6267557572968099E-2"/>
          <c:y val="1.6797075457224302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'[Chart in Microsoft Office PowerPoint]Sheet1'!$G$3</c:f>
              <c:strCache>
                <c:ptCount val="1"/>
                <c:pt idx="0">
                  <c:v>Students</c:v>
                </c:pt>
              </c:strCache>
            </c:strRef>
          </c:tx>
          <c:xVal>
            <c:numRef>
              <c:f>'[Chart in Microsoft Office PowerPoint]Sheet1'!$F$4:$F$9</c:f>
              <c:numCache>
                <c:formatCode>General</c:formatCode>
                <c:ptCount val="6"/>
                <c:pt idx="0">
                  <c:v>1975</c:v>
                </c:pt>
                <c:pt idx="1">
                  <c:v>1985</c:v>
                </c:pt>
                <c:pt idx="2">
                  <c:v>1995</c:v>
                </c:pt>
                <c:pt idx="3">
                  <c:v>2001</c:v>
                </c:pt>
                <c:pt idx="4">
                  <c:v>2005</c:v>
                </c:pt>
                <c:pt idx="5">
                  <c:v>2011</c:v>
                </c:pt>
              </c:numCache>
            </c:numRef>
          </c:xVal>
          <c:yVal>
            <c:numRef>
              <c:f>'[Chart in Microsoft Office PowerPoint]Sheet1'!$G$4:$G$9</c:f>
              <c:numCache>
                <c:formatCode>_(* #,##0_);_(* \(#,##0\);_(* "-"_);_(@_)</c:formatCode>
                <c:ptCount val="6"/>
                <c:pt idx="0">
                  <c:v>230000</c:v>
                </c:pt>
                <c:pt idx="1">
                  <c:v>1100000</c:v>
                </c:pt>
                <c:pt idx="2">
                  <c:v>2500000</c:v>
                </c:pt>
                <c:pt idx="3">
                  <c:v>3400000</c:v>
                </c:pt>
                <c:pt idx="4">
                  <c:v>3868358</c:v>
                </c:pt>
                <c:pt idx="5">
                  <c:v>5381216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1220992"/>
        <c:axId val="451222528"/>
      </c:scatterChart>
      <c:valAx>
        <c:axId val="451220992"/>
        <c:scaling>
          <c:orientation val="minMax"/>
          <c:max val="2015"/>
          <c:min val="1970"/>
        </c:scaling>
        <c:delete val="0"/>
        <c:axPos val="b"/>
        <c:numFmt formatCode="General" sourceLinked="1"/>
        <c:majorTickMark val="cross"/>
        <c:minorTickMark val="in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451222528"/>
        <c:crosses val="autoZero"/>
        <c:crossBetween val="midCat"/>
        <c:majorUnit val="5"/>
        <c:minorUnit val="1"/>
      </c:valAx>
      <c:valAx>
        <c:axId val="451222528"/>
        <c:scaling>
          <c:orientation val="minMax"/>
        </c:scaling>
        <c:delete val="0"/>
        <c:axPos val="l"/>
        <c:majorGridlines/>
        <c:numFmt formatCode="_(* #,##0_);_(* \(#,##0\);_(* &quot;-&quot;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5122099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'apk-3'!$Q$3</c:f>
              <c:strCache>
                <c:ptCount val="1"/>
                <c:pt idx="0">
                  <c:v>apk</c:v>
                </c:pt>
              </c:strCache>
            </c:strRef>
          </c:tx>
          <c:invertIfNegative val="0"/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5204249336280601E-3"/>
                  <c:y val="-1.00877254820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7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'apk-3'!$P$4:$P$36</c:f>
              <c:strCache>
                <c:ptCount val="33"/>
                <c:pt idx="0">
                  <c:v>Kepulauan Bangka Belitung</c:v>
                </c:pt>
                <c:pt idx="1">
                  <c:v>Sulawesi Barat</c:v>
                </c:pt>
                <c:pt idx="2">
                  <c:v>Banten</c:v>
                </c:pt>
                <c:pt idx="3">
                  <c:v>Kalimantan Tengah</c:v>
                </c:pt>
                <c:pt idx="4">
                  <c:v>Kepulauan Riau</c:v>
                </c:pt>
                <c:pt idx="5">
                  <c:v>Kalimantan Barat</c:v>
                </c:pt>
                <c:pt idx="6">
                  <c:v>Lampung</c:v>
                </c:pt>
                <c:pt idx="7">
                  <c:v>Jawa Tengah</c:v>
                </c:pt>
                <c:pt idx="8">
                  <c:v>Jawa Barat</c:v>
                </c:pt>
                <c:pt idx="9">
                  <c:v>Riau</c:v>
                </c:pt>
                <c:pt idx="10">
                  <c:v>Kalimantan Selatan</c:v>
                </c:pt>
                <c:pt idx="11">
                  <c:v>Jambi</c:v>
                </c:pt>
                <c:pt idx="12">
                  <c:v>Sumatera Selatan</c:v>
                </c:pt>
                <c:pt idx="13">
                  <c:v>Nusa Tenggara Timur</c:v>
                </c:pt>
                <c:pt idx="14">
                  <c:v>Papua</c:v>
                </c:pt>
                <c:pt idx="15">
                  <c:v>Jawa Timur</c:v>
                </c:pt>
                <c:pt idx="16">
                  <c:v>Bali</c:v>
                </c:pt>
                <c:pt idx="17">
                  <c:v>Kalimantan Timur</c:v>
                </c:pt>
                <c:pt idx="18">
                  <c:v>Bengkulu</c:v>
                </c:pt>
                <c:pt idx="19">
                  <c:v>Nusa Tenggara Barat</c:v>
                </c:pt>
                <c:pt idx="20">
                  <c:v>Sulawesi Tengah</c:v>
                </c:pt>
                <c:pt idx="21">
                  <c:v>Sulawesi Tenggara</c:v>
                </c:pt>
                <c:pt idx="22">
                  <c:v>Maluku Utara</c:v>
                </c:pt>
                <c:pt idx="23">
                  <c:v>Sulawesi Utara</c:v>
                </c:pt>
                <c:pt idx="24">
                  <c:v>Aceh</c:v>
                </c:pt>
                <c:pt idx="25">
                  <c:v>Sumatera Utara</c:v>
                </c:pt>
                <c:pt idx="26">
                  <c:v>Gorontalo</c:v>
                </c:pt>
                <c:pt idx="27">
                  <c:v>Papua Barat</c:v>
                </c:pt>
                <c:pt idx="28">
                  <c:v>Sumatera Barat</c:v>
                </c:pt>
                <c:pt idx="29">
                  <c:v>Maluku</c:v>
                </c:pt>
                <c:pt idx="30">
                  <c:v>Sulawesi Selatan</c:v>
                </c:pt>
                <c:pt idx="31">
                  <c:v>DKI Jakarta</c:v>
                </c:pt>
                <c:pt idx="32">
                  <c:v>DI Yogyakarta</c:v>
                </c:pt>
              </c:strCache>
            </c:strRef>
          </c:cat>
          <c:val>
            <c:numRef>
              <c:f>'apk-3'!$Q$4:$Q$36</c:f>
              <c:numCache>
                <c:formatCode>0.0%</c:formatCode>
                <c:ptCount val="33"/>
                <c:pt idx="0">
                  <c:v>2.29597772970551E-2</c:v>
                </c:pt>
                <c:pt idx="1">
                  <c:v>5.5902274857288999E-2</c:v>
                </c:pt>
                <c:pt idx="2">
                  <c:v>7.3698058419762597E-2</c:v>
                </c:pt>
                <c:pt idx="3">
                  <c:v>9.6028035111936402E-2</c:v>
                </c:pt>
                <c:pt idx="4">
                  <c:v>9.89943805282191E-2</c:v>
                </c:pt>
                <c:pt idx="5">
                  <c:v>0.112594966306606</c:v>
                </c:pt>
                <c:pt idx="6">
                  <c:v>0.13286785438742699</c:v>
                </c:pt>
                <c:pt idx="7">
                  <c:v>0.13494082042726299</c:v>
                </c:pt>
                <c:pt idx="8">
                  <c:v>0.14077053385366201</c:v>
                </c:pt>
                <c:pt idx="9">
                  <c:v>0.14162856736062801</c:v>
                </c:pt>
                <c:pt idx="10">
                  <c:v>0.146784562456381</c:v>
                </c:pt>
                <c:pt idx="11">
                  <c:v>0.15123130872277599</c:v>
                </c:pt>
                <c:pt idx="12">
                  <c:v>0.17795910417045999</c:v>
                </c:pt>
                <c:pt idx="13">
                  <c:v>0.18224639024960801</c:v>
                </c:pt>
                <c:pt idx="14">
                  <c:v>0.18408874265858999</c:v>
                </c:pt>
                <c:pt idx="15">
                  <c:v>0.189143683765921</c:v>
                </c:pt>
                <c:pt idx="16">
                  <c:v>0.21335803038602399</c:v>
                </c:pt>
                <c:pt idx="17">
                  <c:v>0.214234336551202</c:v>
                </c:pt>
                <c:pt idx="18">
                  <c:v>0.21897040322273201</c:v>
                </c:pt>
                <c:pt idx="19">
                  <c:v>0.22809894244458001</c:v>
                </c:pt>
                <c:pt idx="20">
                  <c:v>0.23437817469846101</c:v>
                </c:pt>
                <c:pt idx="21">
                  <c:v>0.25042864346949101</c:v>
                </c:pt>
                <c:pt idx="22">
                  <c:v>0.266292805946376</c:v>
                </c:pt>
                <c:pt idx="23">
                  <c:v>0.27884056609865099</c:v>
                </c:pt>
                <c:pt idx="24">
                  <c:v>0.28995339896709799</c:v>
                </c:pt>
                <c:pt idx="25">
                  <c:v>0.29379041896450903</c:v>
                </c:pt>
                <c:pt idx="26">
                  <c:v>0.33626666015720402</c:v>
                </c:pt>
                <c:pt idx="27">
                  <c:v>0.33821280021467898</c:v>
                </c:pt>
                <c:pt idx="28">
                  <c:v>0.35038015332895001</c:v>
                </c:pt>
                <c:pt idx="29">
                  <c:v>0.36708309687249802</c:v>
                </c:pt>
                <c:pt idx="30">
                  <c:v>0.38340422205300301</c:v>
                </c:pt>
                <c:pt idx="31">
                  <c:v>0.51311867344367501</c:v>
                </c:pt>
                <c:pt idx="32">
                  <c:v>0.69037438190135703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7540608"/>
        <c:axId val="617542400"/>
      </c:barChart>
      <c:catAx>
        <c:axId val="6175406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617542400"/>
        <c:crosses val="autoZero"/>
        <c:auto val="1"/>
        <c:lblAlgn val="ctr"/>
        <c:lblOffset val="100"/>
        <c:noMultiLvlLbl val="0"/>
      </c:catAx>
      <c:valAx>
        <c:axId val="617542400"/>
        <c:scaling>
          <c:orientation val="minMax"/>
          <c:max val="1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6175406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Postur Anggaran Fungsi Pendidikan</a:t>
            </a:r>
            <a:r>
              <a:rPr lang="en-US" baseline="0"/>
              <a:t> 2011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5674274668369201"/>
          <c:y val="0.13035215556619001"/>
          <c:w val="0.70903720649783597"/>
          <c:h val="0.86964784443381005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27122721146343198"/>
                  <c:y val="-0.13009266106930001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200" b="1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200" b="1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1200" b="1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Sheet1!$B$3:$B$6</c:f>
              <c:strCache>
                <c:ptCount val="4"/>
                <c:pt idx="0">
                  <c:v>Transfer daerah</c:v>
                </c:pt>
                <c:pt idx="1">
                  <c:v>Kemenag</c:v>
                </c:pt>
                <c:pt idx="2">
                  <c:v>K/L</c:v>
                </c:pt>
                <c:pt idx="3">
                  <c:v>Kemdikbud</c:v>
                </c:pt>
              </c:strCache>
            </c:strRef>
          </c:cat>
          <c:val>
            <c:numRef>
              <c:f>Sheet1!$C$3:$C$6</c:f>
              <c:numCache>
                <c:formatCode>General</c:formatCode>
                <c:ptCount val="4"/>
                <c:pt idx="0">
                  <c:v>179</c:v>
                </c:pt>
                <c:pt idx="1">
                  <c:v>27</c:v>
                </c:pt>
                <c:pt idx="2">
                  <c:v>9</c:v>
                </c:pt>
                <c:pt idx="3">
                  <c:v>55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E65AD-E7E2-3D43-9A2D-31F858FBD288}" type="datetimeFigureOut">
              <a:rPr lang="en-US" smtClean="0"/>
              <a:t>2/28/2013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E8630-89F9-6242-9158-A43582245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59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F8FBB-4240-4C65-9E16-6BE06933DFB3}" type="datetimeFigureOut">
              <a:rPr lang="id-ID" smtClean="0"/>
              <a:pPr/>
              <a:t>28/02/2013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63649-939D-470D-9FC5-F7C9EA1622A3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1644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9581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15476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8524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72896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01411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154B4D-47CB-4C74-B00A-86F918BC4E3A}" type="slidenum">
              <a:rPr lang="id-ID"/>
              <a:pPr/>
              <a:t>14</a:t>
            </a:fld>
            <a:endParaRPr lang="id-ID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B62D-9BDF-4EBC-AAC7-B22203C1090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B664CA-0882-43EA-BBD2-385316DBE2F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17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66250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18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807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0652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4194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20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95917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5825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22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9715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27966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15286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 smtClean="0"/>
              <a:t>Data</a:t>
            </a:r>
            <a:r>
              <a:rPr lang="id-ID" baseline="0" dirty="0" smtClean="0"/>
              <a:t> Pendukung  Tabel PT K/L lain</a:t>
            </a:r>
          </a:p>
          <a:p>
            <a:r>
              <a:rPr lang="id-ID" baseline="0" dirty="0" smtClean="0"/>
              <a:t>Ketentuan Peralihan</a:t>
            </a:r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25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98140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26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57214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27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78676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28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66408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29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0126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3879B4-E05F-415A-86D3-0C25A4D30324}" type="slidenum">
              <a:rPr lang="id-ID" smtClean="0"/>
              <a:pPr>
                <a:defRPr/>
              </a:pPr>
              <a:t>3</a:t>
            </a:fld>
            <a:endParaRPr lang="id-ID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30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526793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31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7901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32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35862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7388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71CF4C-C26B-4105-A60A-60A464AE4160}" type="slidenum">
              <a:rPr lang="id-ID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id-ID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34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738118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35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277857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36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51360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37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85125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38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33420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39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9889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1098C-62F5-44A0-910C-3F094E9C38E8}" type="slidenum">
              <a:rPr lang="id-ID" smtClean="0"/>
              <a:pPr/>
              <a:t>4</a:t>
            </a:fld>
            <a:endParaRPr lang="id-ID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40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90929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41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845042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42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99630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43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682307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44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705929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45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899630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46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1830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47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22229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48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8903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49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483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69970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50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52040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 smtClean="0"/>
              <a:t>Diringkas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51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36764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 smtClean="0"/>
              <a:t>Diringkas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52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36764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53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925692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 smtClean="0"/>
              <a:t>Diringkas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54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42698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55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1155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56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311733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57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28848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47BEC-C04E-4ED7-97A0-B48E27FC6A76}" type="slidenum">
              <a:rPr lang="id-ID" smtClean="0"/>
              <a:pPr/>
              <a:t>6</a:t>
            </a:fld>
            <a:endParaRPr lang="id-ID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49B899-E875-43C8-85DD-6757995AF0DE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xfrm>
            <a:off x="687084" y="4344135"/>
            <a:ext cx="5483837" cy="4114800"/>
          </a:xfrm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3855" y="8685333"/>
            <a:ext cx="29725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algn="l" defTabSz="893763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7075" indent="-279400" algn="l" defTabSz="893763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17600" indent="-223838" algn="l" defTabSz="893763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65275" indent="-223838" algn="l" defTabSz="893763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2950" indent="-223838" algn="l" defTabSz="893763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0150" indent="-223838" defTabSz="8937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7350" indent="-223838" defTabSz="8937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84550" indent="-223838" defTabSz="8937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41750" indent="-223838" defTabSz="8937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A6D467B-C59E-4D52-B6B5-44C88E9CEF08}" type="slidenum">
              <a:rPr lang="en-US" sz="1200" smtClean="0">
                <a:solidFill>
                  <a:prstClr val="black"/>
                </a:solidFill>
                <a:latin typeface="Calibri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1229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63649-939D-470D-9FC5-F7C9EA1622A3}" type="slidenum">
              <a:rPr lang="id-ID" smtClean="0"/>
              <a:pPr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341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F863-5301-4D36-8655-3A62A82AB6F1}" type="datetime1">
              <a:rPr lang="id-ID" smtClean="0"/>
              <a:pPr/>
              <a:t>28/02/2013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964C-2BE6-43AB-9C55-1D0A9D040A29}" type="datetime1">
              <a:rPr lang="id-ID" smtClean="0"/>
              <a:pPr/>
              <a:t>28/02/2013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9C95-C505-4B85-9C6C-C4BFCE495C58}" type="datetime1">
              <a:rPr lang="id-ID" smtClean="0"/>
              <a:pPr/>
              <a:t>28/02/2013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7814-1F1D-40F8-9B09-4D42A619DFBF}" type="datetime1">
              <a:rPr lang="id-ID" smtClean="0"/>
              <a:pPr/>
              <a:t>28/02/2013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5D3A-61D1-445D-96DB-A1D4F65882D9}" type="datetime1">
              <a:rPr lang="id-ID" smtClean="0"/>
              <a:pPr/>
              <a:t>28/02/2013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103D8-15E9-470D-8E65-AC0593383EE6}" type="datetime1">
              <a:rPr lang="id-ID" smtClean="0"/>
              <a:pPr/>
              <a:t>28/02/2013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F6C7-7B9B-431E-92E5-D6799689A6EA}" type="datetime1">
              <a:rPr lang="id-ID" smtClean="0"/>
              <a:pPr/>
              <a:t>28/02/2013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8985-097E-4564-B804-214CB4CC09F6}" type="datetime1">
              <a:rPr lang="id-ID" smtClean="0"/>
              <a:pPr/>
              <a:t>28/02/2013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73571-19E4-4EB3-978C-F9A24B816986}" type="datetime1">
              <a:rPr lang="id-ID" smtClean="0"/>
              <a:pPr/>
              <a:t>28/02/2013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45EB-D422-4B44-9341-24A1C7E9CBD9}" type="datetime1">
              <a:rPr lang="id-ID" smtClean="0"/>
              <a:pPr/>
              <a:t>28/02/2013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48DCE-E27A-4E0E-A820-75775B1EE4EA}" type="datetime1">
              <a:rPr lang="id-ID" smtClean="0"/>
              <a:pPr/>
              <a:t>28/02/2013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20FBA-1841-4354-8E80-B816F7F9BEC2}" type="datetime1">
              <a:rPr lang="id-ID" smtClean="0"/>
              <a:pPr/>
              <a:t>28/02/2013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4AB88-5B43-4547-88F8-D8B52DF95767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3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72E63E-08E0-4D77-AC55-0F3259E88B7B}" type="slidenum">
              <a:rPr lang="id-ID" smtClean="0"/>
              <a:pPr>
                <a:defRPr/>
              </a:pPr>
              <a:t>1</a:t>
            </a:fld>
            <a:endParaRPr lang="id-ID"/>
          </a:p>
        </p:txBody>
      </p:sp>
      <p:pic>
        <p:nvPicPr>
          <p:cNvPr id="3" name="Picture 1110" descr="image22"/>
          <p:cNvPicPr>
            <a:picLocks noChangeAspect="1" noChangeArrowheads="1"/>
          </p:cNvPicPr>
          <p:nvPr/>
        </p:nvPicPr>
        <p:blipFill rotWithShape="1">
          <a:blip r:embed="rId4" cstate="print"/>
          <a:srcRect t="1" b="18237"/>
          <a:stretch/>
        </p:blipFill>
        <p:spPr bwMode="auto">
          <a:xfrm>
            <a:off x="1" y="0"/>
            <a:ext cx="9144000" cy="461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06898" y="3573016"/>
            <a:ext cx="64294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3200" b="1" dirty="0" smtClean="0">
                <a:solidFill>
                  <a:srgbClr val="FFFFFF"/>
                </a:solidFill>
                <a:latin typeface="+mn-lt"/>
                <a:cs typeface="+mn-cs"/>
              </a:rPr>
              <a:t>Merajut Masa Depan Bangsa</a:t>
            </a:r>
            <a:endParaRPr lang="id-ID" sz="1600" b="1" dirty="0" smtClean="0">
              <a:solidFill>
                <a:srgbClr val="FFFFFF"/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800" b="1" dirty="0" smtClean="0">
                <a:solidFill>
                  <a:srgbClr val="FFFFFF"/>
                </a:solidFill>
                <a:latin typeface="+mn-lt"/>
                <a:cs typeface="+mn-cs"/>
              </a:rPr>
              <a:t>melalui</a:t>
            </a:r>
            <a:r>
              <a:rPr lang="id-ID" sz="4000" b="1" dirty="0" smtClean="0">
                <a:solidFill>
                  <a:srgbClr val="FFFFFF"/>
                </a:solidFill>
                <a:latin typeface="+mn-lt"/>
                <a:cs typeface="+mn-cs"/>
              </a:rPr>
              <a:t/>
            </a:r>
            <a:br>
              <a:rPr lang="id-ID" sz="4000" b="1" dirty="0" smtClean="0">
                <a:solidFill>
                  <a:srgbClr val="FFFFFF"/>
                </a:solidFill>
                <a:latin typeface="+mn-lt"/>
                <a:cs typeface="+mn-cs"/>
              </a:rPr>
            </a:br>
            <a:r>
              <a:rPr lang="id-ID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Undang-Undang No 12/2012</a:t>
            </a:r>
            <a:br>
              <a:rPr lang="id-ID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</a:br>
            <a:r>
              <a:rPr lang="id-ID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tentang Pendidikan Tinggi</a:t>
            </a:r>
            <a:endParaRPr lang="id-ID" sz="2800" b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4786322"/>
            <a:ext cx="1437548" cy="1428736"/>
            <a:chOff x="0" y="5214950"/>
            <a:chExt cx="1437548" cy="1428736"/>
          </a:xfrm>
        </p:grpSpPr>
        <p:sp>
          <p:nvSpPr>
            <p:cNvPr id="6" name="Oval 5"/>
            <p:cNvSpPr/>
            <p:nvPr/>
          </p:nvSpPr>
          <p:spPr>
            <a:xfrm>
              <a:off x="71406" y="5357826"/>
              <a:ext cx="1285884" cy="121444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aphicFrame>
          <p:nvGraphicFramePr>
            <p:cNvPr id="7" name="Object 10"/>
            <p:cNvGraphicFramePr>
              <a:graphicFrameLocks noChangeAspect="1"/>
            </p:cNvGraphicFramePr>
            <p:nvPr/>
          </p:nvGraphicFramePr>
          <p:xfrm>
            <a:off x="0" y="5214950"/>
            <a:ext cx="1437548" cy="14287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4" r:id="rId5" imgW="6596510" imgH="6508205" progId="">
                    <p:embed/>
                  </p:oleObj>
                </mc:Choice>
                <mc:Fallback>
                  <p:oleObj r:id="rId5" imgW="6596510" imgH="6508205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14950"/>
                          <a:ext cx="1437548" cy="14287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</a:blip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4134844" y="5632792"/>
            <a:ext cx="335755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d-ID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Nizam</a:t>
            </a:r>
            <a:endParaRPr lang="id-ID" sz="2400" b="1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</a:endParaRPr>
          </a:p>
          <a:p>
            <a:pPr algn="r"/>
            <a:r>
              <a:rPr lang="id-ID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Sekretaris Dewan Pendidikan Tinggi</a:t>
            </a:r>
          </a:p>
          <a:p>
            <a:pPr algn="r"/>
            <a:r>
              <a:rPr lang="id-ID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Kementerian Pendidikan dan Kebudayaan</a:t>
            </a:r>
            <a:endParaRPr lang="id-ID" sz="1400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596336" y="5107086"/>
            <a:ext cx="29" cy="133779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7283" y="3769198"/>
            <a:ext cx="535658" cy="7337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51889" y="382564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51889" y="3783309"/>
            <a:ext cx="441146" cy="493888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1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87" y="404813"/>
            <a:ext cx="8233151" cy="603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1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12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0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69340-5CF8-4D80-89B9-30BA99A0694F}" type="slidenum">
              <a:rPr lang="id-ID" smtClean="0"/>
              <a:pPr>
                <a:defRPr/>
              </a:pPr>
              <a:t>12</a:t>
            </a:fld>
            <a:endParaRPr lang="id-ID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4321764"/>
              </p:ext>
            </p:extLst>
          </p:nvPr>
        </p:nvGraphicFramePr>
        <p:xfrm>
          <a:off x="286070" y="1828800"/>
          <a:ext cx="8534402" cy="350046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212360"/>
                <a:gridCol w="1333964"/>
                <a:gridCol w="1494039"/>
                <a:gridCol w="1494039"/>
              </a:tblGrid>
              <a:tr h="5000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FFFFFF"/>
                          </a:solidFill>
                        </a:rPr>
                        <a:t>Pendidikan</a:t>
                      </a:r>
                      <a:endParaRPr lang="id-ID" sz="24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</a:rPr>
                        <a:t>2001</a:t>
                      </a:r>
                      <a:endParaRPr lang="id-ID" sz="24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FFFFFF"/>
                          </a:solidFill>
                        </a:rPr>
                        <a:t>2006</a:t>
                      </a:r>
                      <a:endParaRPr lang="id-ID" sz="24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FFFFFF"/>
                          </a:solidFill>
                        </a:rPr>
                        <a:t>2010</a:t>
                      </a:r>
                      <a:endParaRPr lang="id-ID" sz="24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SD/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</a:rPr>
                        <a:t>tidak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</a:rPr>
                        <a:t>tamat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 SD</a:t>
                      </a:r>
                      <a:endParaRPr lang="id-ID" sz="24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63.0</a:t>
                      </a:r>
                      <a:r>
                        <a:rPr lang="id-ID" sz="2400" dirty="0" smtClean="0">
                          <a:solidFill>
                            <a:srgbClr val="C00000"/>
                          </a:solidFill>
                        </a:rPr>
                        <a:t>%</a:t>
                      </a:r>
                      <a:endParaRPr lang="id-ID" sz="24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55.5</a:t>
                      </a:r>
                      <a:r>
                        <a:rPr lang="id-ID" sz="2400" dirty="0" smtClean="0">
                          <a:solidFill>
                            <a:srgbClr val="C00000"/>
                          </a:solidFill>
                        </a:rPr>
                        <a:t>%</a:t>
                      </a:r>
                      <a:endParaRPr lang="id-ID" sz="24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51.5</a:t>
                      </a:r>
                      <a:r>
                        <a:rPr lang="id-ID" sz="2400" dirty="0" smtClean="0">
                          <a:solidFill>
                            <a:srgbClr val="C00000"/>
                          </a:solidFill>
                        </a:rPr>
                        <a:t>%</a:t>
                      </a:r>
                    </a:p>
                  </a:txBody>
                  <a:tcPr marL="68580" marR="68580" marT="0" marB="0"/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SMP</a:t>
                      </a:r>
                      <a:endParaRPr lang="id-ID" sz="2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smtClean="0"/>
                        <a:t>17.7</a:t>
                      </a:r>
                      <a:r>
                        <a:rPr lang="id-ID" sz="2400" dirty="0" smtClean="0"/>
                        <a:t>%</a:t>
                      </a:r>
                      <a:endParaRPr lang="id-ID" sz="2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smtClean="0"/>
                        <a:t>20.2</a:t>
                      </a:r>
                      <a:r>
                        <a:rPr lang="id-ID" sz="2400" dirty="0" smtClean="0"/>
                        <a:t>%</a:t>
                      </a:r>
                      <a:endParaRPr lang="id-ID" sz="2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smtClean="0"/>
                        <a:t>18.9</a:t>
                      </a:r>
                      <a:r>
                        <a:rPr lang="id-ID" sz="2400" dirty="0" smtClean="0"/>
                        <a:t>%</a:t>
                      </a:r>
                      <a:endParaRPr lang="id-ID" sz="2400" dirty="0"/>
                    </a:p>
                  </a:txBody>
                  <a:tcPr marL="68580" marR="68580" marT="0" marB="0"/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SMA</a:t>
                      </a:r>
                      <a:endParaRPr lang="id-ID" sz="2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smtClean="0"/>
                        <a:t>10.3</a:t>
                      </a:r>
                      <a:r>
                        <a:rPr lang="id-ID" sz="2400" dirty="0" smtClean="0"/>
                        <a:t>%</a:t>
                      </a:r>
                      <a:endParaRPr lang="id-ID" sz="2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smtClean="0"/>
                        <a:t>12.7</a:t>
                      </a:r>
                      <a:r>
                        <a:rPr lang="id-ID" sz="2400" dirty="0" smtClean="0"/>
                        <a:t>%</a:t>
                      </a:r>
                      <a:endParaRPr lang="id-ID" sz="2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smtClean="0"/>
                        <a:t>14.6</a:t>
                      </a:r>
                      <a:r>
                        <a:rPr lang="id-ID" sz="2400" dirty="0" smtClean="0"/>
                        <a:t>%</a:t>
                      </a:r>
                      <a:endParaRPr lang="id-ID" sz="2400" dirty="0"/>
                    </a:p>
                  </a:txBody>
                  <a:tcPr marL="68580" marR="68580" marT="0" marB="0"/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SMK</a:t>
                      </a:r>
                      <a:endParaRPr lang="id-ID" sz="2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smtClean="0"/>
                        <a:t>5.5</a:t>
                      </a:r>
                      <a:r>
                        <a:rPr lang="id-ID" sz="2400" dirty="0" smtClean="0"/>
                        <a:t>%</a:t>
                      </a:r>
                      <a:endParaRPr lang="id-ID" sz="2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smtClean="0"/>
                        <a:t>6.2</a:t>
                      </a:r>
                      <a:r>
                        <a:rPr lang="id-ID" sz="2400" dirty="0" smtClean="0"/>
                        <a:t>%</a:t>
                      </a:r>
                      <a:endParaRPr lang="id-ID" sz="2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smtClean="0"/>
                        <a:t>7.8</a:t>
                      </a:r>
                      <a:r>
                        <a:rPr lang="id-ID" sz="2400" dirty="0" smtClean="0"/>
                        <a:t>%</a:t>
                      </a:r>
                      <a:endParaRPr lang="id-ID" sz="2400" dirty="0"/>
                    </a:p>
                  </a:txBody>
                  <a:tcPr marL="68580" marR="68580" marT="0" marB="0"/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dirty="0"/>
                        <a:t>Diploma </a:t>
                      </a:r>
                      <a:r>
                        <a:rPr lang="en-US" sz="2400" b="1" dirty="0" smtClean="0"/>
                        <a:t>I,II,III</a:t>
                      </a:r>
                      <a:endParaRPr lang="id-ID" sz="2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smtClean="0"/>
                        <a:t>1.6</a:t>
                      </a:r>
                      <a:r>
                        <a:rPr lang="id-ID" sz="2400" b="1" dirty="0" smtClean="0"/>
                        <a:t>%</a:t>
                      </a:r>
                      <a:endParaRPr lang="id-ID" sz="2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smtClean="0"/>
                        <a:t>2.2</a:t>
                      </a:r>
                      <a:r>
                        <a:rPr lang="id-ID" sz="2400" b="1" dirty="0" smtClean="0"/>
                        <a:t>%</a:t>
                      </a:r>
                      <a:endParaRPr lang="id-ID" sz="2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smtClean="0"/>
                        <a:t>2.7</a:t>
                      </a:r>
                      <a:r>
                        <a:rPr lang="id-ID" sz="2400" b="1" dirty="0" smtClean="0"/>
                        <a:t>%</a:t>
                      </a:r>
                      <a:endParaRPr lang="id-ID" sz="2400" b="1" dirty="0"/>
                    </a:p>
                  </a:txBody>
                  <a:tcPr marL="68580" marR="68580" marT="0" marB="0"/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dirty="0" smtClean="0"/>
                        <a:t>Universitas</a:t>
                      </a:r>
                      <a:endParaRPr lang="id-ID" sz="2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smtClean="0"/>
                        <a:t>1.8</a:t>
                      </a:r>
                      <a:r>
                        <a:rPr lang="id-ID" sz="2400" b="1" dirty="0" smtClean="0"/>
                        <a:t>%</a:t>
                      </a:r>
                      <a:endParaRPr lang="id-ID" sz="2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smtClean="0"/>
                        <a:t>3.2</a:t>
                      </a:r>
                      <a:r>
                        <a:rPr lang="id-ID" sz="2400" b="1" dirty="0" smtClean="0"/>
                        <a:t>%</a:t>
                      </a:r>
                      <a:endParaRPr lang="id-ID" sz="2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/>
                        <a:t>4.6</a:t>
                      </a:r>
                      <a:r>
                        <a:rPr lang="id-ID" sz="2400" b="1" dirty="0" smtClean="0"/>
                        <a:t>%</a:t>
                      </a:r>
                      <a:endParaRPr lang="id-ID" sz="2400" b="1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43608" y="272842"/>
            <a:ext cx="8100392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id-ID" sz="4000" dirty="0" smtClean="0">
                <a:solidFill>
                  <a:srgbClr val="FFFFFF"/>
                </a:solidFill>
                <a:latin typeface="+mj-lt"/>
              </a:rPr>
              <a:t>  Tantangan Sumberdaya Manusia</a:t>
            </a:r>
            <a:endParaRPr lang="id-ID" sz="4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0648"/>
            <a:ext cx="1043608" cy="720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3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/>
          <p:nvPr/>
        </p:nvSpPr>
        <p:spPr>
          <a:xfrm>
            <a:off x="182362" y="1071546"/>
            <a:ext cx="2448272" cy="1656184"/>
          </a:xfrm>
          <a:prstGeom prst="rect">
            <a:avLst/>
          </a:prstGeom>
          <a:solidFill>
            <a:srgbClr val="E3FFAB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Rectangle 34"/>
          <p:cNvSpPr/>
          <p:nvPr/>
        </p:nvSpPr>
        <p:spPr>
          <a:xfrm>
            <a:off x="2869458" y="1071546"/>
            <a:ext cx="4417186" cy="5572164"/>
          </a:xfrm>
          <a:prstGeom prst="rect">
            <a:avLst/>
          </a:prstGeom>
          <a:noFill/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aphicFrame>
        <p:nvGraphicFramePr>
          <p:cNvPr id="80" name="Chart 79"/>
          <p:cNvGraphicFramePr/>
          <p:nvPr>
            <p:extLst>
              <p:ext uri="{D42A27DB-BD31-4B8C-83A1-F6EECF244321}">
                <p14:modId xmlns:p14="http://schemas.microsoft.com/office/powerpoint/2010/main" val="3345658655"/>
              </p:ext>
            </p:extLst>
          </p:nvPr>
        </p:nvGraphicFramePr>
        <p:xfrm>
          <a:off x="-71470" y="1256032"/>
          <a:ext cx="3240360" cy="172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1" name="Chart 80"/>
          <p:cNvGraphicFramePr/>
          <p:nvPr>
            <p:extLst>
              <p:ext uri="{D42A27DB-BD31-4B8C-83A1-F6EECF244321}">
                <p14:modId xmlns:p14="http://schemas.microsoft.com/office/powerpoint/2010/main" val="2621561874"/>
              </p:ext>
            </p:extLst>
          </p:nvPr>
        </p:nvGraphicFramePr>
        <p:xfrm>
          <a:off x="-32" y="3214710"/>
          <a:ext cx="3168352" cy="2020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2" name="Chart 81"/>
          <p:cNvGraphicFramePr/>
          <p:nvPr>
            <p:extLst>
              <p:ext uri="{D42A27DB-BD31-4B8C-83A1-F6EECF244321}">
                <p14:modId xmlns:p14="http://schemas.microsoft.com/office/powerpoint/2010/main" val="933451598"/>
              </p:ext>
            </p:extLst>
          </p:nvPr>
        </p:nvGraphicFramePr>
        <p:xfrm>
          <a:off x="-71470" y="5128122"/>
          <a:ext cx="3240360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3" name="TextBox 82"/>
          <p:cNvSpPr txBox="1"/>
          <p:nvPr/>
        </p:nvSpPr>
        <p:spPr>
          <a:xfrm>
            <a:off x="377443" y="1143554"/>
            <a:ext cx="1317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INDONESIA</a:t>
            </a:r>
            <a:endParaRPr lang="en-US" sz="16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398386" y="3259358"/>
            <a:ext cx="123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MALAYSIA</a:t>
            </a:r>
            <a:endParaRPr lang="en-US" sz="16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470394" y="5059558"/>
            <a:ext cx="777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OECD</a:t>
            </a:r>
            <a:endParaRPr lang="en-US" sz="1600" b="1" dirty="0"/>
          </a:p>
        </p:txBody>
      </p:sp>
      <p:graphicFrame>
        <p:nvGraphicFramePr>
          <p:cNvPr id="8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0774751"/>
              </p:ext>
            </p:extLst>
          </p:nvPr>
        </p:nvGraphicFramePr>
        <p:xfrm>
          <a:off x="2714612" y="1239502"/>
          <a:ext cx="511256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0" name="Rectangle 89"/>
          <p:cNvSpPr/>
          <p:nvPr/>
        </p:nvSpPr>
        <p:spPr>
          <a:xfrm>
            <a:off x="182362" y="3187350"/>
            <a:ext cx="2448272" cy="165618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1" name="Rectangle 90"/>
          <p:cNvSpPr/>
          <p:nvPr/>
        </p:nvSpPr>
        <p:spPr>
          <a:xfrm>
            <a:off x="182362" y="4987550"/>
            <a:ext cx="2448272" cy="165618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8" name="Right Arrow 87"/>
          <p:cNvSpPr/>
          <p:nvPr/>
        </p:nvSpPr>
        <p:spPr>
          <a:xfrm rot="10800000">
            <a:off x="2624450" y="1142984"/>
            <a:ext cx="447352" cy="42862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0" name="TextBox 109"/>
          <p:cNvSpPr txBox="1"/>
          <p:nvPr/>
        </p:nvSpPr>
        <p:spPr>
          <a:xfrm>
            <a:off x="2918897" y="1752889"/>
            <a:ext cx="1093569" cy="461665"/>
          </a:xfrm>
          <a:prstGeom prst="rect">
            <a:avLst/>
          </a:prstGeom>
          <a:solidFill>
            <a:srgbClr val="CCFF33"/>
          </a:solidFill>
        </p:spPr>
        <p:txBody>
          <a:bodyPr wrap="none" rtlCol="0">
            <a:spAutoFit/>
          </a:bodyPr>
          <a:lstStyle/>
          <a:p>
            <a:r>
              <a:rPr lang="id-ID" sz="2400" b="1" dirty="0" smtClean="0"/>
              <a:t>TINGGI</a:t>
            </a:r>
            <a:endParaRPr lang="id-ID" sz="2400" b="1" dirty="0"/>
          </a:p>
        </p:txBody>
      </p:sp>
      <p:sp>
        <p:nvSpPr>
          <p:cNvPr id="111" name="TextBox 110"/>
          <p:cNvSpPr txBox="1"/>
          <p:nvPr/>
        </p:nvSpPr>
        <p:spPr>
          <a:xfrm>
            <a:off x="2920638" y="3429000"/>
            <a:ext cx="1734770" cy="461665"/>
          </a:xfrm>
          <a:prstGeom prst="rect">
            <a:avLst/>
          </a:prstGeom>
          <a:solidFill>
            <a:srgbClr val="CCFF33"/>
          </a:solidFill>
        </p:spPr>
        <p:txBody>
          <a:bodyPr wrap="none" rtlCol="0">
            <a:spAutoFit/>
          </a:bodyPr>
          <a:lstStyle/>
          <a:p>
            <a:r>
              <a:rPr lang="id-ID" sz="2400" b="1" dirty="0" smtClean="0"/>
              <a:t>MENENGAH</a:t>
            </a:r>
            <a:endParaRPr lang="id-ID" sz="2400" b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2953971" y="5072074"/>
            <a:ext cx="1058495" cy="461665"/>
          </a:xfrm>
          <a:prstGeom prst="rect">
            <a:avLst/>
          </a:prstGeom>
          <a:solidFill>
            <a:srgbClr val="CCFF33"/>
          </a:solidFill>
        </p:spPr>
        <p:txBody>
          <a:bodyPr wrap="none" rtlCol="0">
            <a:spAutoFit/>
          </a:bodyPr>
          <a:lstStyle/>
          <a:p>
            <a:r>
              <a:rPr lang="id-ID" sz="2400" b="1" dirty="0"/>
              <a:t>D</a:t>
            </a:r>
            <a:r>
              <a:rPr lang="id-ID" sz="2400" b="1" dirty="0" smtClean="0"/>
              <a:t>ASAR</a:t>
            </a:r>
            <a:endParaRPr lang="id-ID" sz="2400" b="1" dirty="0"/>
          </a:p>
        </p:txBody>
      </p:sp>
      <p:cxnSp>
        <p:nvCxnSpPr>
          <p:cNvPr id="119" name="Straight Connector 118"/>
          <p:cNvCxnSpPr/>
          <p:nvPr/>
        </p:nvCxnSpPr>
        <p:spPr>
          <a:xfrm>
            <a:off x="4082764" y="2857496"/>
            <a:ext cx="38884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4082764" y="4500570"/>
            <a:ext cx="38884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411760" y="0"/>
            <a:ext cx="6732240" cy="620688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3143240" cy="6206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22800"/>
            <a:ext cx="9215470" cy="47724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800" b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Posisi SDM 2010          </a:t>
            </a:r>
            <a:r>
              <a:rPr lang="id-ID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TINGKAT PENDIDIKAN</a:t>
            </a:r>
            <a:endParaRPr lang="id-ID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id-ID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500958" y="2786058"/>
            <a:ext cx="1500198" cy="1714512"/>
            <a:chOff x="7500958" y="2786058"/>
            <a:chExt cx="1500198" cy="1714512"/>
          </a:xfrm>
        </p:grpSpPr>
        <p:sp>
          <p:nvSpPr>
            <p:cNvPr id="36" name="Rounded Rectangle 35"/>
            <p:cNvSpPr/>
            <p:nvPr/>
          </p:nvSpPr>
          <p:spPr>
            <a:xfrm>
              <a:off x="7500958" y="3286124"/>
              <a:ext cx="1500198" cy="1214446"/>
            </a:xfrm>
            <a:prstGeom prst="roundRect">
              <a:avLst>
                <a:gd name="adj" fmla="val 15369"/>
              </a:avLst>
            </a:prstGeom>
            <a:solidFill>
              <a:srgbClr val="CC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75000"/>
                </a:lnSpc>
              </a:pPr>
              <a:r>
                <a:rPr lang="id-ID" sz="2000" dirty="0" smtClean="0">
                  <a:solidFill>
                    <a:schemeClr val="tx1"/>
                  </a:solidFill>
                </a:rPr>
                <a:t>Dari 22,4% menjadi 44% di tahun 2025</a:t>
              </a:r>
              <a:endParaRPr lang="id-ID" sz="2000" dirty="0">
                <a:solidFill>
                  <a:schemeClr val="tx1"/>
                </a:solidFill>
              </a:endParaRPr>
            </a:p>
          </p:txBody>
        </p:sp>
        <p:sp>
          <p:nvSpPr>
            <p:cNvPr id="37" name="Up Arrow 36"/>
            <p:cNvSpPr/>
            <p:nvPr/>
          </p:nvSpPr>
          <p:spPr>
            <a:xfrm>
              <a:off x="7643834" y="2786058"/>
              <a:ext cx="1143008" cy="571504"/>
            </a:xfrm>
            <a:prstGeom prst="upArrow">
              <a:avLst>
                <a:gd name="adj1" fmla="val 63793"/>
                <a:gd name="adj2" fmla="val 6655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b="1" dirty="0" smtClean="0"/>
                <a:t>96%</a:t>
              </a:r>
              <a:endParaRPr lang="id-ID" b="1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429520" y="1000108"/>
            <a:ext cx="1714480" cy="1714512"/>
            <a:chOff x="7429520" y="1000108"/>
            <a:chExt cx="1714480" cy="1714512"/>
          </a:xfrm>
        </p:grpSpPr>
        <p:sp>
          <p:nvSpPr>
            <p:cNvPr id="38" name="Rounded Rectangle 37"/>
            <p:cNvSpPr/>
            <p:nvPr/>
          </p:nvSpPr>
          <p:spPr>
            <a:xfrm>
              <a:off x="7500958" y="1500174"/>
              <a:ext cx="1500198" cy="1214446"/>
            </a:xfrm>
            <a:prstGeom prst="roundRect">
              <a:avLst>
                <a:gd name="adj" fmla="val 15369"/>
              </a:avLst>
            </a:prstGeom>
            <a:solidFill>
              <a:srgbClr val="CC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75000"/>
                </a:lnSpc>
              </a:pPr>
              <a:r>
                <a:rPr lang="id-ID" sz="2000" dirty="0" smtClean="0">
                  <a:solidFill>
                    <a:schemeClr val="tx1"/>
                  </a:solidFill>
                </a:rPr>
                <a:t>Dari 7,2% menjadi 19% di tahun 2025</a:t>
              </a:r>
              <a:endParaRPr lang="id-ID" sz="2000" dirty="0">
                <a:solidFill>
                  <a:schemeClr val="tx1"/>
                </a:solidFill>
              </a:endParaRPr>
            </a:p>
          </p:txBody>
        </p:sp>
        <p:sp>
          <p:nvSpPr>
            <p:cNvPr id="39" name="Up Arrow 38"/>
            <p:cNvSpPr/>
            <p:nvPr/>
          </p:nvSpPr>
          <p:spPr>
            <a:xfrm>
              <a:off x="7429520" y="1000108"/>
              <a:ext cx="1714480" cy="571504"/>
            </a:xfrm>
            <a:prstGeom prst="upArrow">
              <a:avLst>
                <a:gd name="adj1" fmla="val 63793"/>
                <a:gd name="adj2" fmla="val 6655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b="1" dirty="0" smtClean="0"/>
                <a:t>164%</a:t>
              </a:r>
              <a:endParaRPr lang="id-ID" b="1" dirty="0"/>
            </a:p>
          </p:txBody>
        </p:sp>
      </p:grpSp>
      <p:sp>
        <p:nvSpPr>
          <p:cNvPr id="122" name="Right Arrow 121"/>
          <p:cNvSpPr/>
          <p:nvPr/>
        </p:nvSpPr>
        <p:spPr>
          <a:xfrm>
            <a:off x="7072330" y="1857364"/>
            <a:ext cx="512036" cy="432048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Right Arrow 33"/>
          <p:cNvSpPr/>
          <p:nvPr/>
        </p:nvSpPr>
        <p:spPr>
          <a:xfrm>
            <a:off x="7072330" y="3425580"/>
            <a:ext cx="530760" cy="432048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extBox 1"/>
          <p:cNvSpPr txBox="1"/>
          <p:nvPr/>
        </p:nvSpPr>
        <p:spPr>
          <a:xfrm rot="16200000">
            <a:off x="7578128" y="5364214"/>
            <a:ext cx="12797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Target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927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Graphic spid="80" grpId="0">
        <p:bldAsOne/>
      </p:bldGraphic>
      <p:bldGraphic spid="81" grpId="0">
        <p:bldAsOne/>
      </p:bldGraphic>
      <p:bldGraphic spid="82" grpId="0">
        <p:bldAsOne/>
      </p:bldGraphic>
      <p:bldP spid="83" grpId="0"/>
      <p:bldP spid="84" grpId="0"/>
      <p:bldP spid="85" grpId="0"/>
      <p:bldP spid="90" grpId="0" animBg="1"/>
      <p:bldP spid="91" grpId="0" animBg="1"/>
      <p:bldP spid="88" grpId="0" animBg="1"/>
      <p:bldP spid="122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71472" y="1412776"/>
            <a:ext cx="4720608" cy="52166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82550" indent="-1588">
              <a:lnSpc>
                <a:spcPct val="80000"/>
              </a:lnSpc>
              <a:spcBef>
                <a:spcPts val="600"/>
              </a:spcBef>
              <a:buClr>
                <a:srgbClr val="4F81BD"/>
              </a:buClr>
              <a:buSzPct val="8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d-ID" sz="2400" b="1" dirty="0" smtClean="0">
                <a:latin typeface="Calibri" pitchFamily="34" charset="0"/>
                <a:cs typeface="Calibri" pitchFamily="34" charset="0"/>
              </a:rPr>
              <a:t>Ekspansi Pendidikan Tinggi</a:t>
            </a:r>
            <a:endParaRPr lang="id-ID" sz="2400" b="1" dirty="0">
              <a:latin typeface="Calibri" pitchFamily="34" charset="0"/>
              <a:cs typeface="Calibri" pitchFamily="34" charset="0"/>
            </a:endParaRPr>
          </a:p>
          <a:p>
            <a:pPr marL="534988" indent="-452438">
              <a:lnSpc>
                <a:spcPct val="80000"/>
              </a:lnSpc>
              <a:spcBef>
                <a:spcPts val="600"/>
              </a:spcBef>
              <a:buClr>
                <a:srgbClr val="4F81BD"/>
              </a:buClr>
              <a:buSzPct val="80000"/>
              <a:buFont typeface="Wingdings" pitchFamily="2" charset="2"/>
              <a:buChar char="q"/>
              <a:tabLst>
                <a:tab pos="5349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d-ID" sz="2400" b="1" dirty="0" smtClean="0">
                <a:latin typeface="Calibri" pitchFamily="34" charset="0"/>
                <a:cs typeface="Calibri" pitchFamily="34" charset="0"/>
              </a:rPr>
              <a:t>UU PT tahun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1961 </a:t>
            </a:r>
            <a:r>
              <a:rPr lang="id-ID" sz="2400" b="1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23 </a:t>
            </a:r>
            <a:r>
              <a:rPr lang="id-ID" sz="2400" b="1" dirty="0" smtClean="0">
                <a:latin typeface="Calibri" pitchFamily="34" charset="0"/>
                <a:cs typeface="Calibri" pitchFamily="34" charset="0"/>
              </a:rPr>
              <a:t>PTN</a:t>
            </a:r>
            <a:endParaRPr lang="id-ID" sz="2400" b="1" dirty="0">
              <a:latin typeface="Calibri" pitchFamily="34" charset="0"/>
              <a:cs typeface="Calibri" pitchFamily="34" charset="0"/>
            </a:endParaRPr>
          </a:p>
          <a:p>
            <a:pPr marL="534988" indent="-452438">
              <a:lnSpc>
                <a:spcPct val="80000"/>
              </a:lnSpc>
              <a:spcBef>
                <a:spcPts val="600"/>
              </a:spcBef>
              <a:buClr>
                <a:srgbClr val="4F81BD"/>
              </a:buClr>
              <a:buSzPct val="80000"/>
              <a:buFont typeface="Wingdings" pitchFamily="2" charset="2"/>
              <a:buChar char="q"/>
              <a:tabLst>
                <a:tab pos="5349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d-ID" sz="2400" b="1" dirty="0" smtClean="0">
                <a:latin typeface="Calibri" pitchFamily="34" charset="0"/>
                <a:cs typeface="Calibri" pitchFamily="34" charset="0"/>
              </a:rPr>
              <a:t>Perkembangan mhs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:</a:t>
            </a:r>
            <a:endParaRPr lang="id-ID" sz="2400" b="1" dirty="0">
              <a:latin typeface="Calibri" pitchFamily="34" charset="0"/>
              <a:cs typeface="Calibri" pitchFamily="34" charset="0"/>
            </a:endParaRPr>
          </a:p>
          <a:p>
            <a:pPr marL="808038" lvl="2" indent="-268288">
              <a:lnSpc>
                <a:spcPct val="80000"/>
              </a:lnSpc>
              <a:spcBef>
                <a:spcPts val="600"/>
              </a:spcBef>
              <a:buClr>
                <a:srgbClr val="4F81BD"/>
              </a:buClr>
              <a:buSzPct val="80000"/>
              <a:buFont typeface="Wingdings" pitchFamily="2" charset="2"/>
              <a:buChar char="§"/>
              <a:tabLst>
                <a:tab pos="534988" algn="l"/>
                <a:tab pos="808038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>
                <a:latin typeface="+mj-lt"/>
                <a:cs typeface="Calibri" pitchFamily="34" charset="0"/>
              </a:rPr>
              <a:t>1975: </a:t>
            </a:r>
            <a:r>
              <a:rPr lang="en-US" sz="2000" dirty="0" smtClean="0">
                <a:latin typeface="+mj-lt"/>
                <a:cs typeface="Calibri" pitchFamily="34" charset="0"/>
              </a:rPr>
              <a:t>   2</a:t>
            </a:r>
            <a:r>
              <a:rPr lang="id-ID" sz="2000" dirty="0">
                <a:latin typeface="+mj-lt"/>
                <a:cs typeface="Calibri" pitchFamily="34" charset="0"/>
              </a:rPr>
              <a:t>3</a:t>
            </a:r>
            <a:r>
              <a:rPr lang="en-US" sz="2000" dirty="0">
                <a:latin typeface="+mj-lt"/>
                <a:cs typeface="Calibri" pitchFamily="34" charset="0"/>
              </a:rPr>
              <a:t>0,000 </a:t>
            </a:r>
            <a:r>
              <a:rPr lang="id-ID" sz="2000" dirty="0">
                <a:cs typeface="Calibri" pitchFamily="34" charset="0"/>
              </a:rPr>
              <a:t>mahasiswa</a:t>
            </a:r>
            <a:endParaRPr lang="id-ID" sz="2000" dirty="0">
              <a:latin typeface="+mj-lt"/>
              <a:cs typeface="Calibri" pitchFamily="34" charset="0"/>
            </a:endParaRPr>
          </a:p>
          <a:p>
            <a:pPr marL="808038" lvl="2" indent="-268288">
              <a:lnSpc>
                <a:spcPct val="80000"/>
              </a:lnSpc>
              <a:spcBef>
                <a:spcPts val="600"/>
              </a:spcBef>
              <a:buClr>
                <a:srgbClr val="4F81BD"/>
              </a:buClr>
              <a:buSzPct val="80000"/>
              <a:buFont typeface="Wingdings" pitchFamily="2" charset="2"/>
              <a:buChar char="§"/>
              <a:tabLst>
                <a:tab pos="534988" algn="l"/>
                <a:tab pos="808038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d-ID" sz="2000" dirty="0">
                <a:latin typeface="+mj-lt"/>
                <a:cs typeface="Calibri" pitchFamily="34" charset="0"/>
              </a:rPr>
              <a:t>1985: </a:t>
            </a:r>
            <a:r>
              <a:rPr lang="en-US" sz="2000" dirty="0">
                <a:latin typeface="+mj-lt"/>
                <a:cs typeface="Calibri" pitchFamily="34" charset="0"/>
              </a:rPr>
              <a:t>1</a:t>
            </a:r>
            <a:r>
              <a:rPr lang="id-ID" sz="2000" dirty="0">
                <a:latin typeface="+mj-lt"/>
                <a:cs typeface="Calibri" pitchFamily="34" charset="0"/>
              </a:rPr>
              <a:t>,100,000 </a:t>
            </a:r>
            <a:r>
              <a:rPr lang="id-ID" sz="2000" dirty="0">
                <a:cs typeface="Calibri" pitchFamily="34" charset="0"/>
              </a:rPr>
              <a:t>mahasiswa</a:t>
            </a:r>
            <a:endParaRPr lang="id-ID" sz="2000" dirty="0">
              <a:latin typeface="+mj-lt"/>
              <a:cs typeface="Calibri" pitchFamily="34" charset="0"/>
            </a:endParaRPr>
          </a:p>
          <a:p>
            <a:pPr marL="808038" lvl="2" indent="-268288">
              <a:lnSpc>
                <a:spcPct val="80000"/>
              </a:lnSpc>
              <a:spcBef>
                <a:spcPts val="600"/>
              </a:spcBef>
              <a:buClr>
                <a:srgbClr val="4F81BD"/>
              </a:buClr>
              <a:buSzPct val="80000"/>
              <a:buFont typeface="Wingdings" pitchFamily="2" charset="2"/>
              <a:buChar char="§"/>
              <a:tabLst>
                <a:tab pos="534988" algn="l"/>
                <a:tab pos="808038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d-ID" sz="2000" dirty="0">
                <a:latin typeface="+mj-lt"/>
                <a:cs typeface="Calibri" pitchFamily="34" charset="0"/>
              </a:rPr>
              <a:t>1995: 2,500,000 </a:t>
            </a:r>
            <a:r>
              <a:rPr lang="id-ID" sz="2000" dirty="0">
                <a:cs typeface="Calibri" pitchFamily="34" charset="0"/>
              </a:rPr>
              <a:t>mahasiswa</a:t>
            </a:r>
            <a:endParaRPr lang="id-ID" sz="2000" dirty="0">
              <a:latin typeface="+mj-lt"/>
              <a:cs typeface="Calibri" pitchFamily="34" charset="0"/>
            </a:endParaRPr>
          </a:p>
          <a:p>
            <a:pPr marL="808038" lvl="2" indent="-268288">
              <a:lnSpc>
                <a:spcPct val="80000"/>
              </a:lnSpc>
              <a:spcBef>
                <a:spcPts val="600"/>
              </a:spcBef>
              <a:buClr>
                <a:srgbClr val="4F81BD"/>
              </a:buClr>
              <a:buSzPct val="80000"/>
              <a:buFont typeface="Wingdings" pitchFamily="2" charset="2"/>
              <a:buChar char="§"/>
              <a:tabLst>
                <a:tab pos="534988" algn="l"/>
                <a:tab pos="808038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d-ID" sz="2000" dirty="0">
                <a:latin typeface="+mj-lt"/>
                <a:cs typeface="Calibri" pitchFamily="34" charset="0"/>
              </a:rPr>
              <a:t>2001: </a:t>
            </a:r>
            <a:r>
              <a:rPr lang="id-ID" sz="2000" dirty="0" smtClean="0">
                <a:latin typeface="+mj-lt"/>
                <a:cs typeface="Calibri" pitchFamily="34" charset="0"/>
              </a:rPr>
              <a:t>3.4</a:t>
            </a:r>
            <a:r>
              <a:rPr lang="en-US" sz="2000" dirty="0" smtClean="0">
                <a:latin typeface="+mj-lt"/>
                <a:cs typeface="Calibri" pitchFamily="34" charset="0"/>
              </a:rPr>
              <a:t>00.000</a:t>
            </a:r>
            <a:r>
              <a:rPr lang="id-ID" sz="2000" dirty="0" smtClean="0">
                <a:latin typeface="+mj-lt"/>
                <a:cs typeface="Calibri" pitchFamily="34" charset="0"/>
              </a:rPr>
              <a:t> </a:t>
            </a:r>
            <a:r>
              <a:rPr lang="id-ID" sz="2000" dirty="0">
                <a:cs typeface="Calibri" pitchFamily="34" charset="0"/>
              </a:rPr>
              <a:t>mahasiswa</a:t>
            </a:r>
            <a:endParaRPr lang="id-ID" sz="2000" dirty="0" smtClean="0">
              <a:latin typeface="+mj-lt"/>
              <a:cs typeface="Calibri" pitchFamily="34" charset="0"/>
            </a:endParaRPr>
          </a:p>
          <a:p>
            <a:pPr marL="808038" lvl="2" indent="-268288">
              <a:lnSpc>
                <a:spcPct val="80000"/>
              </a:lnSpc>
              <a:spcBef>
                <a:spcPts val="600"/>
              </a:spcBef>
              <a:buClr>
                <a:srgbClr val="4F81BD"/>
              </a:buClr>
              <a:buSzPct val="80000"/>
              <a:buFont typeface="Wingdings" pitchFamily="2" charset="2"/>
              <a:buChar char="§"/>
              <a:tabLst>
                <a:tab pos="534988" algn="l"/>
                <a:tab pos="808038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d-ID" sz="2000" dirty="0" smtClean="0">
                <a:latin typeface="+mj-lt"/>
                <a:cs typeface="Calibri" pitchFamily="34" charset="0"/>
              </a:rPr>
              <a:t>2005: 3.868.358 </a:t>
            </a:r>
            <a:r>
              <a:rPr lang="id-ID" sz="2000" dirty="0">
                <a:cs typeface="Calibri" pitchFamily="34" charset="0"/>
              </a:rPr>
              <a:t>mahasiswa</a:t>
            </a:r>
            <a:endParaRPr lang="id-ID" sz="2000" dirty="0">
              <a:latin typeface="+mj-lt"/>
              <a:cs typeface="Calibri" pitchFamily="34" charset="0"/>
            </a:endParaRPr>
          </a:p>
          <a:p>
            <a:pPr marL="808038" lvl="2" indent="-268288">
              <a:lnSpc>
                <a:spcPct val="80000"/>
              </a:lnSpc>
              <a:spcBef>
                <a:spcPts val="600"/>
              </a:spcBef>
              <a:buClr>
                <a:srgbClr val="4F81BD"/>
              </a:buClr>
              <a:buSzPct val="80000"/>
              <a:buFont typeface="Wingdings" pitchFamily="2" charset="2"/>
              <a:buChar char="§"/>
              <a:tabLst>
                <a:tab pos="534988" algn="l"/>
                <a:tab pos="808038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d-ID" sz="2000" dirty="0" smtClean="0">
                <a:latin typeface="+mj-lt"/>
                <a:cs typeface="Calibri" pitchFamily="34" charset="0"/>
              </a:rPr>
              <a:t>2008: 4.5</a:t>
            </a:r>
            <a:r>
              <a:rPr lang="en-US" sz="2000" dirty="0" smtClean="0">
                <a:latin typeface="+mj-lt"/>
                <a:cs typeface="Calibri" pitchFamily="34" charset="0"/>
              </a:rPr>
              <a:t>01.500</a:t>
            </a:r>
            <a:r>
              <a:rPr lang="id-ID" sz="2000" dirty="0" smtClean="0">
                <a:latin typeface="+mj-lt"/>
                <a:cs typeface="Calibri" pitchFamily="34" charset="0"/>
              </a:rPr>
              <a:t> </a:t>
            </a:r>
            <a:r>
              <a:rPr lang="id-ID" sz="2000" dirty="0">
                <a:cs typeface="Calibri" pitchFamily="34" charset="0"/>
              </a:rPr>
              <a:t>mahasiswa</a:t>
            </a:r>
            <a:endParaRPr lang="id-ID" sz="2000" dirty="0" smtClean="0">
              <a:latin typeface="+mj-lt"/>
              <a:cs typeface="Calibri" pitchFamily="34" charset="0"/>
            </a:endParaRPr>
          </a:p>
          <a:p>
            <a:pPr marL="808038" lvl="2" indent="-268288">
              <a:lnSpc>
                <a:spcPct val="80000"/>
              </a:lnSpc>
              <a:spcBef>
                <a:spcPts val="600"/>
              </a:spcBef>
              <a:buClr>
                <a:srgbClr val="4F81BD"/>
              </a:buClr>
              <a:buSzPct val="80000"/>
              <a:buFont typeface="Wingdings" pitchFamily="2" charset="2"/>
              <a:buChar char="§"/>
              <a:tabLst>
                <a:tab pos="534988" algn="l"/>
                <a:tab pos="808038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d-ID" sz="2000" dirty="0" smtClean="0">
                <a:latin typeface="+mj-lt"/>
                <a:cs typeface="Calibri" pitchFamily="34" charset="0"/>
              </a:rPr>
              <a:t>2009: </a:t>
            </a:r>
            <a:r>
              <a:rPr lang="en-US" sz="2000" dirty="0" smtClean="0">
                <a:latin typeface="+mj-lt"/>
              </a:rPr>
              <a:t>4.657.547</a:t>
            </a:r>
            <a:r>
              <a:rPr lang="id-ID" sz="2000" dirty="0">
                <a:latin typeface="+mj-lt"/>
                <a:cs typeface="Calibri" pitchFamily="34" charset="0"/>
              </a:rPr>
              <a:t> </a:t>
            </a:r>
            <a:r>
              <a:rPr lang="id-ID" sz="2000" dirty="0">
                <a:cs typeface="Calibri" pitchFamily="34" charset="0"/>
              </a:rPr>
              <a:t>mahasiswa</a:t>
            </a:r>
            <a:endParaRPr lang="id-ID" sz="2000" dirty="0" smtClean="0">
              <a:latin typeface="+mj-lt"/>
              <a:cs typeface="Calibri" pitchFamily="34" charset="0"/>
            </a:endParaRPr>
          </a:p>
          <a:p>
            <a:pPr marL="808038" lvl="2" indent="-268288">
              <a:lnSpc>
                <a:spcPct val="80000"/>
              </a:lnSpc>
              <a:spcBef>
                <a:spcPts val="600"/>
              </a:spcBef>
              <a:buClr>
                <a:srgbClr val="4F81BD"/>
              </a:buClr>
              <a:buSzPct val="80000"/>
              <a:buFont typeface="Wingdings" pitchFamily="2" charset="2"/>
              <a:buChar char="§"/>
              <a:tabLst>
                <a:tab pos="534988" algn="l"/>
                <a:tab pos="808038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d-ID" sz="2000" dirty="0" smtClean="0">
                <a:latin typeface="+mj-lt"/>
                <a:cs typeface="Calibri" pitchFamily="34" charset="0"/>
              </a:rPr>
              <a:t>2010: </a:t>
            </a:r>
            <a:r>
              <a:rPr lang="en-US" sz="2000" dirty="0" smtClean="0">
                <a:latin typeface="+mj-lt"/>
              </a:rPr>
              <a:t>5.226.450</a:t>
            </a:r>
            <a:r>
              <a:rPr lang="id-ID" sz="2000" dirty="0" smtClean="0">
                <a:latin typeface="+mj-lt"/>
              </a:rPr>
              <a:t> </a:t>
            </a:r>
            <a:r>
              <a:rPr lang="id-ID" sz="2000" dirty="0">
                <a:cs typeface="Calibri" pitchFamily="34" charset="0"/>
              </a:rPr>
              <a:t>mahasiswa</a:t>
            </a:r>
            <a:endParaRPr lang="id-ID" sz="2000" dirty="0" smtClean="0">
              <a:latin typeface="+mj-lt"/>
            </a:endParaRPr>
          </a:p>
          <a:p>
            <a:pPr marL="808038" lvl="2" indent="-268288">
              <a:lnSpc>
                <a:spcPct val="80000"/>
              </a:lnSpc>
              <a:spcBef>
                <a:spcPts val="600"/>
              </a:spcBef>
              <a:buClr>
                <a:srgbClr val="4F81BD"/>
              </a:buClr>
              <a:buSzPct val="80000"/>
              <a:buFont typeface="Wingdings" pitchFamily="2" charset="2"/>
              <a:buChar char="§"/>
              <a:tabLst>
                <a:tab pos="534988" algn="l"/>
                <a:tab pos="808038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d-ID" sz="2000" dirty="0">
                <a:latin typeface="+mj-lt"/>
              </a:rPr>
              <a:t>2011: </a:t>
            </a:r>
            <a:r>
              <a:rPr lang="id-ID" sz="2000" dirty="0" smtClean="0">
                <a:latin typeface="+mj-lt"/>
              </a:rPr>
              <a:t>5.381.216 </a:t>
            </a:r>
            <a:r>
              <a:rPr lang="id-ID" sz="2000" dirty="0">
                <a:cs typeface="Calibri" pitchFamily="34" charset="0"/>
              </a:rPr>
              <a:t>mahasiswa</a:t>
            </a:r>
            <a:endParaRPr lang="en-US" sz="2000" dirty="0">
              <a:latin typeface="+mj-lt"/>
            </a:endParaRPr>
          </a:p>
          <a:p>
            <a:pPr marL="808038" lvl="2" indent="-268288">
              <a:lnSpc>
                <a:spcPct val="80000"/>
              </a:lnSpc>
              <a:spcBef>
                <a:spcPts val="600"/>
              </a:spcBef>
              <a:buClr>
                <a:srgbClr val="4F81BD"/>
              </a:buClr>
              <a:buSzPct val="80000"/>
              <a:buFont typeface="Wingdings" pitchFamily="2" charset="2"/>
              <a:buChar char="§"/>
              <a:tabLst>
                <a:tab pos="534988" algn="l"/>
                <a:tab pos="808038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d-ID" sz="2400" dirty="0">
              <a:latin typeface="Calibri" pitchFamily="34" charset="0"/>
              <a:cs typeface="Calibri" pitchFamily="34" charset="0"/>
            </a:endParaRPr>
          </a:p>
          <a:p>
            <a:pPr marL="534988" indent="-452438">
              <a:lnSpc>
                <a:spcPct val="80000"/>
              </a:lnSpc>
              <a:spcBef>
                <a:spcPts val="600"/>
              </a:spcBef>
              <a:buClr>
                <a:srgbClr val="4F81BD"/>
              </a:buClr>
              <a:buSzPct val="80000"/>
              <a:buFont typeface="Wingdings" pitchFamily="2" charset="2"/>
              <a:buChar char="q"/>
              <a:tabLst>
                <a:tab pos="5349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d-ID" sz="2400" b="1" dirty="0" smtClean="0">
                <a:latin typeface="Calibri" pitchFamily="34" charset="0"/>
                <a:cs typeface="Calibri" pitchFamily="34" charset="0"/>
              </a:rPr>
              <a:t>APK naik dari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% </a:t>
            </a:r>
            <a:r>
              <a:rPr lang="id-ID" sz="2400" b="1" dirty="0" smtClean="0">
                <a:latin typeface="Calibri" pitchFamily="34" charset="0"/>
                <a:cs typeface="Calibri" pitchFamily="34" charset="0"/>
              </a:rPr>
              <a:t>th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1975 </a:t>
            </a:r>
            <a:r>
              <a:rPr lang="id-ID" sz="2400" b="1" dirty="0" smtClean="0">
                <a:latin typeface="Calibri" pitchFamily="34" charset="0"/>
                <a:cs typeface="Calibri" pitchFamily="34" charset="0"/>
              </a:rPr>
              <a:t>mjd 27,10%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d-ID" sz="2400" b="1" dirty="0" smtClean="0">
                <a:latin typeface="Calibri" pitchFamily="34" charset="0"/>
                <a:cs typeface="Calibri" pitchFamily="34" charset="0"/>
              </a:rPr>
              <a:t>th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20</a:t>
            </a:r>
            <a:r>
              <a:rPr lang="id-ID" sz="2400" b="1" dirty="0" smtClean="0">
                <a:latin typeface="Calibri" pitchFamily="34" charset="0"/>
                <a:cs typeface="Calibri" pitchFamily="34" charset="0"/>
              </a:rPr>
              <a:t>11 (umur 19-23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850063" y="64008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24E4214-F46E-4A5E-87E3-AEF16490B7F5}" type="slidenum">
              <a:rPr lang="en-US" sz="1200">
                <a:solidFill>
                  <a:srgbClr val="B4B1A0"/>
                </a:solidFill>
              </a:rPr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14</a:t>
            </a:fld>
            <a:endParaRPr lang="en-US" sz="1200">
              <a:solidFill>
                <a:srgbClr val="B4B1A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DE96C3E-77DE-48E8-B2EE-B65386B8393B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92037368"/>
              </p:ext>
            </p:extLst>
          </p:nvPr>
        </p:nvGraphicFramePr>
        <p:xfrm>
          <a:off x="4932040" y="1484784"/>
          <a:ext cx="403244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2411760" y="0"/>
            <a:ext cx="6732240" cy="620688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143240" cy="6206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899592" y="-27384"/>
            <a:ext cx="8072494" cy="608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Perkembangan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Pendidikan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Tinggi</a:t>
            </a:r>
            <a:endParaRPr lang="id-ID" sz="32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3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636906"/>
              </p:ext>
            </p:extLst>
          </p:nvPr>
        </p:nvGraphicFramePr>
        <p:xfrm>
          <a:off x="286857" y="1397001"/>
          <a:ext cx="8533615" cy="481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9292"/>
                <a:gridCol w="1166989"/>
                <a:gridCol w="948180"/>
                <a:gridCol w="948180"/>
                <a:gridCol w="802305"/>
                <a:gridCol w="802305"/>
                <a:gridCol w="948182"/>
                <a:gridCol w="948182"/>
              </a:tblGrid>
              <a:tr h="47529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Deskripsi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id-ID" sz="16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Tahun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0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4752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2005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2006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2007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2008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2009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2010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6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2011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</a:tr>
              <a:tr h="507852">
                <a:tc>
                  <a:txBody>
                    <a:bodyPr/>
                    <a:lstStyle/>
                    <a:p>
                      <a:pPr algn="l" rtl="0" fontAlgn="b"/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Populasi </a:t>
                      </a:r>
                      <a:r>
                        <a:rPr lang="id-ID" sz="1400" b="1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(Usia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19 – 23</a:t>
                      </a:r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21.190.000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21.184.100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21.174.900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21.171.200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21.170.300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19.844.485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19</a:t>
                      </a:r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.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858</a:t>
                      </a:r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.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146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</a:tr>
              <a:tr h="507852">
                <a:tc>
                  <a:txBody>
                    <a:bodyPr/>
                    <a:lstStyle/>
                    <a:p>
                      <a:pPr algn="l" rtl="0" fontAlgn="b"/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Jumlah Mahasiswa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3.868.358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4.285.645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4.375.505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4.501.543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4.657.547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5.226.450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     5.381.216 </a:t>
                      </a:r>
                    </a:p>
                  </a:txBody>
                  <a:tcPr marL="9525" marR="9525" marT="9525" marB="0" anchor="ctr"/>
                </a:tc>
              </a:tr>
              <a:tr h="475297">
                <a:tc>
                  <a:txBody>
                    <a:bodyPr/>
                    <a:lstStyle/>
                    <a:p>
                      <a:pPr algn="l" rtl="0" fontAlgn="b"/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PTN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805.479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824.693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978.739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965.970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1.011.721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1.030.403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1.063.274 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75297">
                <a:tc>
                  <a:txBody>
                    <a:bodyPr/>
                    <a:lstStyle/>
                    <a:p>
                      <a:pPr algn="l" rtl="0" fontAlgn="b"/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PTS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2.243.760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2.567.879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2.392.417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2.410.276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2.451.451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2.886.641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2.928.890 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75297">
                <a:tc>
                  <a:txBody>
                    <a:bodyPr/>
                    <a:lstStyle/>
                    <a:p>
                      <a:pPr algn="l" rtl="0" fontAlgn="b"/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PT Kedinasan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48.493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51.318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47.253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47.253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66.535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92.971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101.351</a:t>
                      </a:r>
                    </a:p>
                  </a:txBody>
                  <a:tcPr marL="9525" marR="9525" marT="9525" marB="0" anchor="ctr"/>
                </a:tc>
              </a:tr>
              <a:tr h="475297">
                <a:tc>
                  <a:txBody>
                    <a:bodyPr/>
                    <a:lstStyle/>
                    <a:p>
                      <a:pPr algn="l" rtl="0" fontAlgn="b"/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Religious</a:t>
                      </a:r>
                      <a:r>
                        <a:rPr lang="id-ID" sz="1400" b="1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HEI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508.545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518.901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506.247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556.763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503.439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571.336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620.938 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75297">
                <a:tc>
                  <a:txBody>
                    <a:bodyPr/>
                    <a:lstStyle/>
                    <a:p>
                      <a:pPr algn="l" rtl="0" fontAlgn="b"/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Universitas Terbuka (UT)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262.081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322.854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450.849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521.281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624.401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645.099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666.763 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75297">
                <a:tc>
                  <a:txBody>
                    <a:bodyPr/>
                    <a:lstStyle/>
                    <a:p>
                      <a:pPr algn="l" rtl="0" fontAlgn="b"/>
                      <a:r>
                        <a:rPr lang="id-ID" sz="1600" b="1" i="0" u="none" strike="noStrike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       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APK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(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%) 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18,26%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20,23%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20,66%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21,26%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22,00%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26,34%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27,10%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411760" y="0"/>
            <a:ext cx="6732240" cy="6206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143240" cy="62068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3243397" y="-36096"/>
            <a:ext cx="58651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</a:rPr>
              <a:t>APK Pendidikan Tinggi 2005-2011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967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7226541"/>
              </p:ext>
            </p:extLst>
          </p:nvPr>
        </p:nvGraphicFramePr>
        <p:xfrm>
          <a:off x="611560" y="1633537"/>
          <a:ext cx="8352928" cy="5035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1403648" y="4653136"/>
            <a:ext cx="7416824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87624" y="6464369"/>
            <a:ext cx="57604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Catatan</a:t>
            </a:r>
            <a:r>
              <a:rPr lang="en-US" sz="1100" dirty="0" smtClean="0"/>
              <a:t>: </a:t>
            </a:r>
            <a:r>
              <a:rPr lang="en-US" sz="1100" dirty="0" err="1" smtClean="0"/>
              <a:t>kesenjangan</a:t>
            </a:r>
            <a:r>
              <a:rPr lang="en-US" sz="1100" dirty="0" smtClean="0"/>
              <a:t> </a:t>
            </a:r>
            <a:r>
              <a:rPr lang="en-US" sz="1100" dirty="0" err="1" smtClean="0"/>
              <a:t>bukan</a:t>
            </a:r>
            <a:r>
              <a:rPr lang="en-US" sz="1100" dirty="0" smtClean="0"/>
              <a:t> </a:t>
            </a:r>
            <a:r>
              <a:rPr lang="en-US" sz="1100" dirty="0" err="1" smtClean="0"/>
              <a:t>Jawa-Luar</a:t>
            </a:r>
            <a:r>
              <a:rPr lang="en-US" sz="1100" dirty="0" smtClean="0"/>
              <a:t> </a:t>
            </a:r>
            <a:r>
              <a:rPr lang="en-US" sz="1100" dirty="0" err="1" smtClean="0"/>
              <a:t>Jawa</a:t>
            </a:r>
            <a:r>
              <a:rPr lang="en-US" sz="1100" dirty="0" smtClean="0"/>
              <a:t>, </a:t>
            </a:r>
            <a:r>
              <a:rPr lang="en-US" sz="1100" dirty="0" err="1" smtClean="0"/>
              <a:t>bahkan</a:t>
            </a:r>
            <a:r>
              <a:rPr lang="en-US" sz="1100" dirty="0" smtClean="0"/>
              <a:t> di </a:t>
            </a:r>
            <a:r>
              <a:rPr lang="en-US" sz="1100" dirty="0" err="1" smtClean="0"/>
              <a:t>Jawa</a:t>
            </a:r>
            <a:r>
              <a:rPr lang="en-US" sz="1100" dirty="0" smtClean="0"/>
              <a:t> </a:t>
            </a:r>
            <a:r>
              <a:rPr lang="en-US" sz="1100" dirty="0" err="1" smtClean="0"/>
              <a:t>kesenjangan</a:t>
            </a:r>
            <a:r>
              <a:rPr lang="en-US" sz="1100" dirty="0" smtClean="0"/>
              <a:t> </a:t>
            </a:r>
            <a:r>
              <a:rPr lang="en-US" sz="1100" dirty="0" err="1" smtClean="0"/>
              <a:t>sangat</a:t>
            </a:r>
            <a:r>
              <a:rPr lang="en-US" sz="1100" dirty="0" smtClean="0"/>
              <a:t> </a:t>
            </a:r>
            <a:r>
              <a:rPr lang="en-US" sz="1100" dirty="0" err="1" smtClean="0"/>
              <a:t>lebar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>
            <a:off x="2411760" y="0"/>
            <a:ext cx="6732240" cy="6206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143240" cy="62068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extBox 1"/>
          <p:cNvSpPr txBox="1"/>
          <p:nvPr/>
        </p:nvSpPr>
        <p:spPr>
          <a:xfrm>
            <a:off x="-29573" y="0"/>
            <a:ext cx="91805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Kesenjangan</a:t>
            </a:r>
            <a:r>
              <a:rPr lang="id-ID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       APK (Di luar Univ Terbuka) 2011</a:t>
            </a:r>
            <a:endParaRPr lang="id-ID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9FE7E-B289-4D4C-B555-1B9B8DF63DB8}" type="slidenum">
              <a:rPr lang="id-ID" smtClean="0"/>
              <a:pPr>
                <a:defRPr/>
              </a:pPr>
              <a:t>17</a:t>
            </a:fld>
            <a:endParaRPr lang="id-ID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/>
          <a:srcRect l="10770" t="14845" r="14306" b="9279"/>
          <a:stretch/>
        </p:blipFill>
        <p:spPr bwMode="auto">
          <a:xfrm>
            <a:off x="251520" y="1700808"/>
            <a:ext cx="849694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>
            <a:off x="1403648" y="4293096"/>
            <a:ext cx="5610944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9812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APK </a:t>
            </a:r>
            <a:r>
              <a:rPr lang="en-US" b="1" dirty="0" err="1" smtClean="0">
                <a:solidFill>
                  <a:srgbClr val="FF0000"/>
                </a:solidFill>
              </a:rPr>
              <a:t>Nasional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64770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WB, 2010</a:t>
            </a:r>
            <a:endParaRPr lang="en-US" sz="1400" dirty="0"/>
          </a:p>
        </p:txBody>
      </p:sp>
      <p:cxnSp>
        <p:nvCxnSpPr>
          <p:cNvPr id="14" name="Curved Connector 13"/>
          <p:cNvCxnSpPr/>
          <p:nvPr/>
        </p:nvCxnSpPr>
        <p:spPr>
          <a:xfrm rot="5400000">
            <a:off x="2437284" y="2827412"/>
            <a:ext cx="1676400" cy="129540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411760" y="0"/>
            <a:ext cx="6732240" cy="6206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2627784" cy="62068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90" y="-315416"/>
            <a:ext cx="8147248" cy="11430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dirty="0" err="1" smtClean="0">
                <a:solidFill>
                  <a:srgbClr val="FFFFFF"/>
                </a:solidFill>
                <a:latin typeface="Arial"/>
                <a:cs typeface="Arial"/>
              </a:rPr>
              <a:t>Kesenjangan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lang="en-US" sz="3200" dirty="0" err="1" smtClean="0">
                <a:latin typeface="Arial"/>
                <a:cs typeface="Arial"/>
              </a:rPr>
              <a:t>Akses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err="1" smtClean="0">
                <a:latin typeface="Arial"/>
                <a:cs typeface="Arial"/>
              </a:rPr>
              <a:t>Sosial-Ekonomi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888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6034" b="-6034"/>
          <a:stretch>
            <a:fillRect/>
          </a:stretch>
        </p:blipFill>
        <p:spPr>
          <a:xfrm>
            <a:off x="698046" y="1264386"/>
            <a:ext cx="4710077" cy="527847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-4020" r="-4020"/>
          <a:stretch>
            <a:fillRect/>
          </a:stretch>
        </p:blipFill>
        <p:spPr>
          <a:xfrm>
            <a:off x="4648200" y="1228019"/>
            <a:ext cx="4038600" cy="452596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2363" y="4665319"/>
            <a:ext cx="2246998" cy="1685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7216" y="6016698"/>
            <a:ext cx="3810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 kg </a:t>
            </a:r>
            <a:r>
              <a:rPr lang="en-US" sz="2800" dirty="0" err="1" smtClean="0"/>
              <a:t>biji</a:t>
            </a:r>
            <a:r>
              <a:rPr lang="en-US" sz="2800" dirty="0" smtClean="0"/>
              <a:t> kopi = </a:t>
            </a:r>
            <a:r>
              <a:rPr lang="en-US" sz="2800" dirty="0" err="1" smtClean="0"/>
              <a:t>Rp</a:t>
            </a:r>
            <a:r>
              <a:rPr lang="en-US" sz="2800" dirty="0" smtClean="0"/>
              <a:t> 18,000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333016" y="6051721"/>
            <a:ext cx="3711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8 gram kopi = </a:t>
            </a:r>
            <a:r>
              <a:rPr lang="en-US" sz="2800" dirty="0" err="1" smtClean="0"/>
              <a:t>Rp</a:t>
            </a:r>
            <a:r>
              <a:rPr lang="en-US" sz="2800" dirty="0" smtClean="0"/>
              <a:t> 18,000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2411760" y="0"/>
            <a:ext cx="6732240" cy="620688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3143240" cy="6206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22800"/>
            <a:ext cx="9215470" cy="47724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800" b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NILAI TAMBAH           </a:t>
            </a:r>
            <a:r>
              <a:rPr lang="id-ID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Kunci Lompatan Ekonomi</a:t>
            </a:r>
            <a:endParaRPr lang="id-ID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id-ID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5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2030" r="-2030"/>
          <a:stretch>
            <a:fillRect/>
          </a:stretch>
        </p:blipFill>
        <p:spPr>
          <a:xfrm>
            <a:off x="341385" y="1429409"/>
            <a:ext cx="4306815" cy="4826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14654" b="-14654"/>
          <a:stretch>
            <a:fillRect/>
          </a:stretch>
        </p:blipFill>
        <p:spPr>
          <a:xfrm>
            <a:off x="4689165" y="1545580"/>
            <a:ext cx="4038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470855" y="3477676"/>
            <a:ext cx="38956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1 kg </a:t>
            </a:r>
            <a:r>
              <a:rPr lang="en-US" sz="2800" dirty="0" err="1" smtClean="0">
                <a:solidFill>
                  <a:schemeClr val="bg1"/>
                </a:solidFill>
              </a:rPr>
              <a:t>bunga</a:t>
            </a:r>
            <a:r>
              <a:rPr lang="en-US" sz="2800" dirty="0" smtClean="0">
                <a:solidFill>
                  <a:schemeClr val="bg1"/>
                </a:solidFill>
              </a:rPr>
              <a:t> = </a:t>
            </a:r>
            <a:r>
              <a:rPr lang="en-US" sz="2800" dirty="0" err="1" smtClean="0">
                <a:solidFill>
                  <a:schemeClr val="bg1"/>
                </a:solidFill>
              </a:rPr>
              <a:t>Rp</a:t>
            </a:r>
            <a:r>
              <a:rPr lang="en-US" sz="2800" dirty="0" smtClean="0">
                <a:solidFill>
                  <a:schemeClr val="bg1"/>
                </a:solidFill>
              </a:rPr>
              <a:t> 2,000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1 ton </a:t>
            </a:r>
            <a:r>
              <a:rPr lang="en-US" sz="2800" dirty="0" err="1" smtClean="0">
                <a:solidFill>
                  <a:schemeClr val="bg1"/>
                </a:solidFill>
              </a:rPr>
              <a:t>bunga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kenanga</a:t>
            </a:r>
            <a:r>
              <a:rPr lang="en-US" sz="2800" dirty="0" smtClean="0">
                <a:solidFill>
                  <a:schemeClr val="bg1"/>
                </a:solidFill>
              </a:rPr>
              <a:t> =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15 kg </a:t>
            </a:r>
            <a:r>
              <a:rPr lang="en-US" sz="2800" dirty="0" err="1" smtClean="0">
                <a:solidFill>
                  <a:schemeClr val="bg1"/>
                </a:solidFill>
              </a:rPr>
              <a:t>atsiri</a:t>
            </a:r>
            <a:r>
              <a:rPr lang="en-US" sz="2800" dirty="0" smtClean="0">
                <a:solidFill>
                  <a:schemeClr val="bg1"/>
                </a:solidFill>
              </a:rPr>
              <a:t> @ </a:t>
            </a:r>
            <a:r>
              <a:rPr lang="en-US" sz="2800" dirty="0" err="1" smtClean="0">
                <a:solidFill>
                  <a:schemeClr val="bg1"/>
                </a:solidFill>
              </a:rPr>
              <a:t>Rp</a:t>
            </a:r>
            <a:r>
              <a:rPr lang="en-US" sz="2800" dirty="0" smtClean="0">
                <a:solidFill>
                  <a:schemeClr val="bg1"/>
                </a:solidFill>
              </a:rPr>
              <a:t> 210,000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2334" y="5609878"/>
            <a:ext cx="2380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28 gram = US$ 82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411760" y="0"/>
            <a:ext cx="6732240" cy="620688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3143240" cy="6206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22800"/>
            <a:ext cx="9215470" cy="47724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800" b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NILAI TAMBAH           </a:t>
            </a:r>
            <a:r>
              <a:rPr lang="id-ID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Kunci Lompatan Ekonomi</a:t>
            </a:r>
            <a:endParaRPr lang="id-ID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id-ID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07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64904"/>
            <a:ext cx="9144000" cy="17281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4000" b="1" dirty="0" smtClean="0">
                <a:solidFill>
                  <a:schemeClr val="accent6">
                    <a:lumMod val="75000"/>
                  </a:schemeClr>
                </a:solidFill>
              </a:rPr>
              <a:t>Peluang dan Tantangan</a:t>
            </a:r>
          </a:p>
          <a:p>
            <a:pPr algn="ctr">
              <a:defRPr/>
            </a:pPr>
            <a:r>
              <a:rPr lang="id-ID" sz="4000" b="1" dirty="0" smtClean="0">
                <a:solidFill>
                  <a:schemeClr val="tx2">
                    <a:lumMod val="75000"/>
                  </a:schemeClr>
                </a:solidFill>
              </a:rPr>
              <a:t>Pendidikan Tinggi di Indonesia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5517232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d-ID" sz="16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DIREKTORAT JENDERAL PENDIDIKAN TINGGI</a:t>
            </a:r>
          </a:p>
          <a:p>
            <a:pPr algn="ctr">
              <a:defRPr/>
            </a:pPr>
            <a:r>
              <a:rPr lang="id-ID" sz="16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Kementerian Pendidikan dan Kebudayaan</a:t>
            </a:r>
          </a:p>
        </p:txBody>
      </p:sp>
      <p:sp>
        <p:nvSpPr>
          <p:cNvPr id="6" name="Slide Number Placeholder 6"/>
          <p:cNvSpPr txBox="1">
            <a:spLocks/>
          </p:cNvSpPr>
          <p:nvPr/>
        </p:nvSpPr>
        <p:spPr>
          <a:xfrm>
            <a:off x="6553200" y="6356456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CEC17C1-9AFB-47BD-BE95-33F691B0AFD0}" type="slidenum">
              <a:rPr lang="id-ID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id-ID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</p:spPr>
        <p:txBody>
          <a:bodyPr/>
          <a:lstStyle/>
          <a:p>
            <a:pPr>
              <a:defRPr/>
            </a:pPr>
            <a:fld id="{5F3A4D18-D6DB-45F2-8CA2-9A85E0156FB4}" type="slidenum">
              <a:rPr lang="id-ID" smtClean="0"/>
              <a:pPr>
                <a:defRPr/>
              </a:pPr>
              <a:t>2</a:t>
            </a:fld>
            <a:endParaRPr lang="id-ID" dirty="0"/>
          </a:p>
        </p:txBody>
      </p:sp>
      <p:sp>
        <p:nvSpPr>
          <p:cNvPr id="9" name="Rectangle 8"/>
          <p:cNvSpPr/>
          <p:nvPr/>
        </p:nvSpPr>
        <p:spPr>
          <a:xfrm>
            <a:off x="8429632" y="6357938"/>
            <a:ext cx="214313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pic>
        <p:nvPicPr>
          <p:cNvPr id="10" name="Picture 6" descr="dikna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7513" y="692696"/>
            <a:ext cx="1056535" cy="94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683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11760" y="0"/>
            <a:ext cx="6732240" cy="6206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3851920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22800"/>
            <a:ext cx="9215470" cy="47724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Baru bisa jual tanah-air?</a:t>
            </a:r>
            <a:endParaRPr lang="id-ID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id-ID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908720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4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11760" y="0"/>
            <a:ext cx="6732240" cy="6206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3851920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22800"/>
            <a:ext cx="9215470" cy="47724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Baru bisa jual tanah-air?</a:t>
            </a:r>
            <a:endParaRPr lang="id-ID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id-ID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762000"/>
            <a:ext cx="8001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3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1173" r="-16518"/>
          <a:stretch/>
        </p:blipFill>
        <p:spPr>
          <a:xfrm>
            <a:off x="490627" y="1213832"/>
            <a:ext cx="8043773" cy="482872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Patent </a:t>
            </a:r>
            <a:r>
              <a:rPr lang="en-US" dirty="0" err="1" smtClean="0"/>
              <a:t>dan</a:t>
            </a:r>
            <a:r>
              <a:rPr lang="en-US" dirty="0" smtClean="0"/>
              <a:t> Income per-capita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03648" y="0"/>
            <a:ext cx="7740352" cy="4766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403648" cy="4766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36512" y="-570"/>
            <a:ext cx="9144000" cy="40523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CAVEAT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</a:t>
            </a:r>
            <a:r>
              <a:rPr lang="id-ID" sz="2800" b="1" dirty="0" smtClean="0">
                <a:latin typeface="+mj-lt"/>
                <a:ea typeface="+mj-ea"/>
                <a:cs typeface="+mj-cs"/>
              </a:rPr>
              <a:t>Kemampuan Inovasi Bangsa</a:t>
            </a:r>
            <a:endParaRPr lang="id-ID" sz="2800" b="1" dirty="0"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5577" y="6098036"/>
            <a:ext cx="693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Indonesia </a:t>
            </a:r>
            <a:r>
              <a:rPr lang="en-US" sz="2000" dirty="0" err="1" smtClean="0"/>
              <a:t>masih</a:t>
            </a:r>
            <a:r>
              <a:rPr lang="en-US" sz="2000" dirty="0" smtClean="0"/>
              <a:t> </a:t>
            </a:r>
            <a:r>
              <a:rPr lang="en-US" sz="2000" dirty="0" err="1" smtClean="0"/>
              <a:t>rendah</a:t>
            </a:r>
            <a:r>
              <a:rPr lang="en-US" sz="2000" dirty="0" smtClean="0"/>
              <a:t> </a:t>
            </a:r>
            <a:r>
              <a:rPr lang="en-US" sz="2000" dirty="0" err="1" smtClean="0"/>
              <a:t>sekali</a:t>
            </a:r>
            <a:r>
              <a:rPr lang="en-US" sz="2000" dirty="0" smtClean="0"/>
              <a:t> </a:t>
            </a:r>
            <a:r>
              <a:rPr lang="en-US" sz="2000" dirty="0" err="1" smtClean="0"/>
              <a:t>dalam</a:t>
            </a:r>
            <a:r>
              <a:rPr lang="en-US" sz="2000" dirty="0" smtClean="0"/>
              <a:t> </a:t>
            </a:r>
            <a:r>
              <a:rPr lang="en-US" sz="2000" dirty="0" err="1" smtClean="0"/>
              <a:t>perolehan</a:t>
            </a:r>
            <a:r>
              <a:rPr lang="en-US" sz="2000" dirty="0" smtClean="0"/>
              <a:t> paten per-capita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695229" y="3726674"/>
            <a:ext cx="109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Indonesia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449015" y="4075519"/>
            <a:ext cx="0" cy="2677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5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UU </a:t>
            </a:r>
            <a:r>
              <a:rPr lang="en-US" dirty="0" err="1" smtClean="0"/>
              <a:t>Dikti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PRASYARAT UNTUK MENGGAPAI MIMPI!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Akses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b="1" dirty="0" err="1" smtClean="0"/>
              <a:t>luas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b="1" dirty="0" err="1" smtClean="0"/>
              <a:t>berkeadilan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Perguruan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 yang </a:t>
            </a:r>
            <a:r>
              <a:rPr lang="en-US" dirty="0" err="1" smtClean="0"/>
              <a:t>maju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bermutu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r>
              <a:rPr lang="en-US" dirty="0" smtClean="0"/>
              <a:t> </a:t>
            </a:r>
            <a:r>
              <a:rPr lang="en-US" b="1" dirty="0" err="1" smtClean="0"/>
              <a:t>otonomi</a:t>
            </a:r>
            <a:r>
              <a:rPr lang="en-US" dirty="0" smtClean="0"/>
              <a:t> yang </a:t>
            </a:r>
            <a:r>
              <a:rPr lang="en-US" dirty="0" err="1" smtClean="0"/>
              <a:t>utuh</a:t>
            </a:r>
            <a:r>
              <a:rPr lang="en-US" dirty="0" smtClean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3570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64904"/>
            <a:ext cx="9144000" cy="17281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4000" b="1" dirty="0" smtClean="0">
                <a:solidFill>
                  <a:schemeClr val="accent6">
                    <a:lumMod val="75000"/>
                  </a:schemeClr>
                </a:solidFill>
              </a:rPr>
              <a:t>Reformasi Melalui Undang-Undang </a:t>
            </a:r>
          </a:p>
          <a:p>
            <a:pPr algn="ctr">
              <a:defRPr/>
            </a:pPr>
            <a:r>
              <a:rPr lang="id-ID" sz="4000" b="1" dirty="0" smtClean="0">
                <a:solidFill>
                  <a:schemeClr val="tx2">
                    <a:lumMod val="75000"/>
                  </a:schemeClr>
                </a:solidFill>
              </a:rPr>
              <a:t>Pendidikan Tinggi</a:t>
            </a:r>
            <a:endParaRPr lang="en-GB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5517232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d-ID" sz="16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DIREKTORAT JENDERAL PENDIDIKAN TINGGI</a:t>
            </a:r>
          </a:p>
          <a:p>
            <a:pPr algn="ctr">
              <a:defRPr/>
            </a:pPr>
            <a:r>
              <a:rPr lang="id-ID" sz="16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Kementerian Pendidikan dan Kebudayaan</a:t>
            </a:r>
          </a:p>
        </p:txBody>
      </p:sp>
      <p:sp>
        <p:nvSpPr>
          <p:cNvPr id="6" name="Slide Number Placeholder 6"/>
          <p:cNvSpPr txBox="1">
            <a:spLocks/>
          </p:cNvSpPr>
          <p:nvPr/>
        </p:nvSpPr>
        <p:spPr>
          <a:xfrm>
            <a:off x="6553200" y="6356456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CEC17C1-9AFB-47BD-BE95-33F691B0AFD0}" type="slidenum">
              <a:rPr lang="id-ID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id-ID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</p:spPr>
        <p:txBody>
          <a:bodyPr/>
          <a:lstStyle/>
          <a:p>
            <a:pPr>
              <a:defRPr/>
            </a:pPr>
            <a:fld id="{5F3A4D18-D6DB-45F2-8CA2-9A85E0156FB4}" type="slidenum">
              <a:rPr lang="id-ID" smtClean="0"/>
              <a:pPr>
                <a:defRPr/>
              </a:pPr>
              <a:t>24</a:t>
            </a:fld>
            <a:endParaRPr lang="id-ID" dirty="0"/>
          </a:p>
        </p:txBody>
      </p:sp>
      <p:sp>
        <p:nvSpPr>
          <p:cNvPr id="9" name="Rectangle 8"/>
          <p:cNvSpPr/>
          <p:nvPr/>
        </p:nvSpPr>
        <p:spPr>
          <a:xfrm>
            <a:off x="8429632" y="6357938"/>
            <a:ext cx="214313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pic>
        <p:nvPicPr>
          <p:cNvPr id="10" name="Picture 6" descr="dikna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7513" y="692696"/>
            <a:ext cx="1056535" cy="94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06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764728"/>
          </a:xfrm>
          <a:noFill/>
        </p:spPr>
        <p:txBody>
          <a:bodyPr>
            <a:normAutofit/>
          </a:bodyPr>
          <a:lstStyle/>
          <a:p>
            <a:r>
              <a:rPr lang="id-ID" sz="3600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RDP dengan Berbagai Kalangan</a:t>
            </a:r>
            <a:endParaRPr lang="id-ID" sz="3600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484784"/>
            <a:ext cx="8715436" cy="4392488"/>
          </a:xfrm>
          <a:noFill/>
        </p:spPr>
        <p:txBody>
          <a:bodyPr>
            <a:normAutofit lnSpcReduction="10000"/>
          </a:bodyPr>
          <a:lstStyle/>
          <a:p>
            <a:pPr lvl="1">
              <a:buFont typeface="Arial" pitchFamily="34" charset="0"/>
              <a:buChar char="•"/>
            </a:pPr>
            <a:r>
              <a:rPr lang="id-ID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RDP dan sosialisasi dengan berbagai kalangan:</a:t>
            </a:r>
          </a:p>
          <a:p>
            <a:pPr lvl="2"/>
            <a:r>
              <a:rPr lang="id-ID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PTN, PTS, PT BHMN</a:t>
            </a:r>
          </a:p>
          <a:p>
            <a:pPr lvl="2"/>
            <a:r>
              <a:rPr lang="id-ID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Pemerhati Pendidikan</a:t>
            </a:r>
          </a:p>
          <a:p>
            <a:pPr lvl="2"/>
            <a:r>
              <a:rPr lang="id-ID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APTISI, ABPTSI</a:t>
            </a:r>
          </a:p>
          <a:p>
            <a:pPr lvl="2"/>
            <a:r>
              <a:rPr lang="id-ID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Pemerintah (kementerian lain, LPNK)</a:t>
            </a:r>
          </a:p>
          <a:p>
            <a:pPr lvl="2"/>
            <a:r>
              <a:rPr lang="id-ID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Masyarakat profesi</a:t>
            </a:r>
          </a:p>
          <a:p>
            <a:pPr lvl="2"/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D</a:t>
            </a:r>
            <a:r>
              <a:rPr lang="id-ID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sb.</a:t>
            </a:r>
            <a:endParaRPr lang="id-ID" sz="3200" dirty="0">
              <a:solidFill>
                <a:schemeClr val="tx2">
                  <a:lumMod val="60000"/>
                  <a:lumOff val="4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25</a:t>
            </a:fld>
            <a:endParaRPr lang="id-ID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76470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85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26</a:t>
            </a:fld>
            <a:endParaRPr lang="id-ID"/>
          </a:p>
        </p:txBody>
      </p:sp>
      <p:sp>
        <p:nvSpPr>
          <p:cNvPr id="5" name="Rectangle 4"/>
          <p:cNvSpPr/>
          <p:nvPr/>
        </p:nvSpPr>
        <p:spPr>
          <a:xfrm>
            <a:off x="179512" y="1142984"/>
            <a:ext cx="8712968" cy="5286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8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Perluasan dan Jaminan Akses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8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Pengembangan Tridharma secara utuh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8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Kesetaraan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8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Penguatan Pendidikan Vokasi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8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Keutuhan jenjang pendidikan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8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Otonomi perguruan tinggi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Sistem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 p</a:t>
            </a:r>
            <a:r>
              <a:rPr lang="id-ID" sz="28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enjaminan mutu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8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Memastikan tanggungjawab negara dan menghindari liberalisasi &amp; komersialisasi PT</a:t>
            </a:r>
            <a:r>
              <a:rPr lang="id-ID" sz="36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endParaRPr lang="id-ID" sz="3600" dirty="0">
              <a:solidFill>
                <a:schemeClr val="tx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4624"/>
            <a:ext cx="9144000" cy="7200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id-ID" sz="3600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+mj-ea"/>
                <a:cs typeface="+mj-cs"/>
              </a:rPr>
              <a:t>Semangat </a:t>
            </a:r>
            <a:r>
              <a:rPr lang="id-ID" sz="36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+mj-ea"/>
                <a:cs typeface="+mj-cs"/>
              </a:rPr>
              <a:t>dari UU </a:t>
            </a:r>
            <a:r>
              <a:rPr lang="id-ID" sz="3600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+mj-ea"/>
                <a:cs typeface="+mj-cs"/>
              </a:rPr>
              <a:t>Pendidikan Tinggi</a:t>
            </a:r>
            <a:endParaRPr lang="id-ID" sz="3600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83671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7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27</a:t>
            </a:fld>
            <a:endParaRPr lang="id-ID"/>
          </a:p>
        </p:txBody>
      </p:sp>
      <p:sp>
        <p:nvSpPr>
          <p:cNvPr id="5" name="Rectangle 4"/>
          <p:cNvSpPr/>
          <p:nvPr/>
        </p:nvSpPr>
        <p:spPr>
          <a:xfrm>
            <a:off x="467544" y="1052736"/>
            <a:ext cx="8496944" cy="55446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0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Ketentuan Umum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0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Penyelenggaraan Pendidikan Tinggi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0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Penjaminan Mutu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0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Perguruan Tinggi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0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Pendanaan dan Pembiayaan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0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Penyelenggaraan Pendidikan Tinggi Oleh Lembaga Negara Lain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0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Peran Masyarakat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0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Sanksi Administratif 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0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Ketentuan Pidana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0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Ketentuan Lain-lain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0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Ketentuan Peralihan</a:t>
            </a:r>
          </a:p>
          <a:p>
            <a:pPr marL="252000" indent="-285750" algn="ctr">
              <a:spcBef>
                <a:spcPts val="1200"/>
              </a:spcBef>
              <a:buFont typeface="Arial" pitchFamily="34" charset="0"/>
              <a:buChar char="•"/>
            </a:pPr>
            <a:r>
              <a:rPr lang="id-ID" sz="20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Ketentuan Penutup</a:t>
            </a:r>
            <a:endParaRPr lang="id-ID" sz="2000" dirty="0">
              <a:solidFill>
                <a:schemeClr val="tx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4624"/>
            <a:ext cx="9144000" cy="7200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id-ID" sz="3600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+mj-ea"/>
                <a:cs typeface="+mj-cs"/>
              </a:rPr>
              <a:t>Ruang Lingkup UU Pendidikan Tinggi</a:t>
            </a:r>
            <a:endParaRPr lang="id-ID" sz="3600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83671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40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51920" y="6237312"/>
            <a:ext cx="5040560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>
                <a:solidFill>
                  <a:schemeClr val="bg1"/>
                </a:solidFill>
              </a:rPr>
              <a:t>UU Pendidikan Tinggi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4807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sz="36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Alasan Perlunya UU Pendidikan Tinggi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1484784"/>
            <a:ext cx="4464496" cy="15121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Pemerintah mengusahakan dan menyeleng</a:t>
            </a:r>
            <a:r>
              <a:rPr lang="id-ID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garakan </a:t>
            </a:r>
            <a:r>
              <a:rPr lang="nb-NO" b="1" dirty="0">
                <a:solidFill>
                  <a:srgbClr val="C00000"/>
                </a:solidFill>
              </a:rPr>
              <a:t>satu sistem pendidikan</a:t>
            </a:r>
            <a:r>
              <a:rPr lang="id-ID" b="1" dirty="0">
                <a:solidFill>
                  <a:srgbClr val="C00000"/>
                </a:solidFill>
              </a:rPr>
              <a:t> nasional </a:t>
            </a:r>
            <a:r>
              <a:rPr lang="id-ID" dirty="0">
                <a:solidFill>
                  <a:schemeClr val="accent1">
                    <a:lumMod val="75000"/>
                  </a:schemeClr>
                </a:solidFill>
              </a:rPr>
              <a:t>yang meningkatkan keimanan dan ketakwaan serta akhlak mulia dalam rangka mencerdas-kan </a:t>
            </a:r>
            <a:r>
              <a:rPr lang="id-ID" b="1" dirty="0">
                <a:solidFill>
                  <a:srgbClr val="FF0000"/>
                </a:solidFill>
              </a:rPr>
              <a:t>kehidupan</a:t>
            </a:r>
            <a:r>
              <a:rPr lang="id-ID" dirty="0">
                <a:solidFill>
                  <a:schemeClr val="accent1">
                    <a:lumMod val="75000"/>
                  </a:schemeClr>
                </a:solidFill>
              </a:rPr>
              <a:t> bangsa, yang diatur dengan UU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504" y="1124744"/>
            <a:ext cx="4464496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Ayat 3:</a:t>
            </a:r>
          </a:p>
        </p:txBody>
      </p:sp>
      <p:sp>
        <p:nvSpPr>
          <p:cNvPr id="7" name="Down Arrow 6"/>
          <p:cNvSpPr/>
          <p:nvPr/>
        </p:nvSpPr>
        <p:spPr>
          <a:xfrm>
            <a:off x="5724128" y="5989204"/>
            <a:ext cx="1080120" cy="28803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3140968"/>
            <a:ext cx="4392488" cy="4320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bg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UU </a:t>
            </a:r>
            <a:r>
              <a:rPr lang="id-ID" dirty="0" smtClean="0">
                <a:solidFill>
                  <a:schemeClr val="tx1"/>
                </a:solidFill>
              </a:rPr>
              <a:t>No. </a:t>
            </a:r>
            <a:r>
              <a:rPr lang="id-ID" dirty="0">
                <a:solidFill>
                  <a:schemeClr val="tx1"/>
                </a:solidFill>
              </a:rPr>
              <a:t>20 Tahun 2003 (Sisdiknas)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8024" y="1484784"/>
            <a:ext cx="4248472" cy="15121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accent1">
                    <a:lumMod val="75000"/>
                  </a:schemeClr>
                </a:solidFill>
              </a:rPr>
              <a:t>Pemerintah memajukan</a:t>
            </a:r>
            <a:r>
              <a:rPr lang="id-ID" b="1" dirty="0">
                <a:solidFill>
                  <a:srgbClr val="C00000"/>
                </a:solidFill>
              </a:rPr>
              <a:t> ilmu pengetahuan dan teknologi</a:t>
            </a:r>
            <a:r>
              <a:rPr lang="id-ID" dirty="0">
                <a:solidFill>
                  <a:schemeClr val="accent1">
                    <a:lumMod val="75000"/>
                  </a:schemeClr>
                </a:solidFill>
              </a:rPr>
              <a:t> dengan menjunjung tinggi nilai-nilai agama dan persatuan bangsa untuk kemajuan </a:t>
            </a:r>
            <a:r>
              <a:rPr lang="id-ID" b="1" dirty="0">
                <a:solidFill>
                  <a:srgbClr val="FF0000"/>
                </a:solidFill>
              </a:rPr>
              <a:t>peradaban </a:t>
            </a:r>
            <a:r>
              <a:rPr lang="id-ID" dirty="0">
                <a:solidFill>
                  <a:schemeClr val="accent1">
                    <a:lumMod val="75000"/>
                  </a:schemeClr>
                </a:solidFill>
              </a:rPr>
              <a:t>serta kesejahteraan umat manusia.</a:t>
            </a:r>
            <a:endParaRPr lang="nb-NO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8024" y="1124744"/>
            <a:ext cx="4248472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Ayat 5: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16016" y="3140968"/>
            <a:ext cx="4320480" cy="4320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bg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UU </a:t>
            </a:r>
            <a:r>
              <a:rPr lang="id-ID" dirty="0" smtClean="0">
                <a:solidFill>
                  <a:schemeClr val="tx1"/>
                </a:solidFill>
              </a:rPr>
              <a:t>No. </a:t>
            </a:r>
            <a:r>
              <a:rPr lang="id-ID" dirty="0">
                <a:solidFill>
                  <a:schemeClr val="tx1"/>
                </a:solidFill>
              </a:rPr>
              <a:t>14 Tahun 2005 (Guru &amp; Dosen)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6300192" y="2996952"/>
            <a:ext cx="864096" cy="18002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7504" y="692696"/>
            <a:ext cx="892899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 smtClean="0">
                <a:solidFill>
                  <a:schemeClr val="accent1">
                    <a:lumMod val="75000"/>
                  </a:schemeClr>
                </a:solidFill>
              </a:rPr>
              <a:t>UUD 1945 Perubahan ke IV, Pasal 31 Tentang Pendidikan dan Kebudayaan</a:t>
            </a:r>
            <a:endParaRPr lang="id-ID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19872" y="5013176"/>
            <a:ext cx="5616624" cy="1080120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solidFill>
                  <a:srgbClr val="C00000"/>
                </a:solidFill>
              </a:rPr>
              <a:t>Perlunya jaminan bahwa pemerintah memajukan iptek </a:t>
            </a:r>
            <a:r>
              <a:rPr lang="id-ID" b="1" dirty="0" smtClean="0">
                <a:solidFill>
                  <a:srgbClr val="C00000"/>
                </a:solidFill>
              </a:rPr>
              <a:t>dengan memperhatikan dan menerapkan humaniora secara </a:t>
            </a:r>
            <a:r>
              <a:rPr lang="id-ID" b="1" dirty="0">
                <a:solidFill>
                  <a:srgbClr val="C00000"/>
                </a:solidFill>
              </a:rPr>
              <a:t>terintegrasi dalam Sisdiknas, sekaligus sbg wadah bagi dosen menjalankan tugas utamanya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504" y="3573016"/>
            <a:ext cx="4392488" cy="1368152"/>
          </a:xfrm>
          <a:prstGeom prst="rect">
            <a:avLst/>
          </a:prstGeom>
          <a:solidFill>
            <a:schemeClr val="bg2"/>
          </a:solidFill>
          <a:ln w="3175">
            <a:solidFill>
              <a:schemeClr val="accent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dirty="0">
                <a:solidFill>
                  <a:schemeClr val="accent1">
                    <a:lumMod val="75000"/>
                  </a:schemeClr>
                </a:solidFill>
              </a:rPr>
              <a:t>Pendidikan: </a:t>
            </a:r>
            <a:r>
              <a:rPr lang="id-ID" dirty="0">
                <a:solidFill>
                  <a:schemeClr val="accent6">
                    <a:lumMod val="75000"/>
                  </a:schemeClr>
                </a:solidFill>
              </a:rPr>
              <a:t>usaha sadar dan terencana untuk mewujudkan suasana belajar dan proses pembelajaran </a:t>
            </a:r>
            <a:r>
              <a:rPr lang="id-ID" dirty="0">
                <a:solidFill>
                  <a:schemeClr val="accent1">
                    <a:lumMod val="75000"/>
                  </a:schemeClr>
                </a:solidFill>
              </a:rPr>
              <a:t>....</a:t>
            </a:r>
          </a:p>
          <a:p>
            <a:r>
              <a:rPr lang="id-ID" dirty="0">
                <a:solidFill>
                  <a:schemeClr val="accent1">
                    <a:lumMod val="75000"/>
                  </a:schemeClr>
                </a:solidFill>
              </a:rPr>
              <a:t>Pendidikan Tinggi adalah </a:t>
            </a:r>
            <a:r>
              <a:rPr lang="id-ID" dirty="0">
                <a:solidFill>
                  <a:schemeClr val="accent6">
                    <a:lumMod val="75000"/>
                  </a:schemeClr>
                </a:solidFill>
              </a:rPr>
              <a:t>pendidikan sesudah pendidikan menengah</a:t>
            </a:r>
            <a:r>
              <a:rPr lang="id-ID" dirty="0">
                <a:solidFill>
                  <a:schemeClr val="accent1">
                    <a:lumMod val="75000"/>
                  </a:schemeClr>
                </a:solidFill>
              </a:rPr>
              <a:t>.....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16016" y="3573016"/>
            <a:ext cx="4320480" cy="1368152"/>
          </a:xfrm>
          <a:prstGeom prst="rect">
            <a:avLst/>
          </a:prstGeom>
          <a:solidFill>
            <a:schemeClr val="bg2"/>
          </a:solidFill>
          <a:ln w="3175">
            <a:solidFill>
              <a:schemeClr val="accent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accent1">
                    <a:lumMod val="75000"/>
                  </a:schemeClr>
                </a:solidFill>
              </a:rPr>
              <a:t>Dosen ....dengan tugas utama </a:t>
            </a:r>
            <a:r>
              <a:rPr lang="id-ID" dirty="0">
                <a:solidFill>
                  <a:schemeClr val="accent6">
                    <a:lumMod val="75000"/>
                  </a:schemeClr>
                </a:solidFill>
              </a:rPr>
              <a:t>mentransfor-masikan, mengembangkan, dan menyebar-luaskan ilmu pengetahuan, teknologi, dan seni</a:t>
            </a:r>
            <a:r>
              <a:rPr lang="id-ID" dirty="0">
                <a:solidFill>
                  <a:schemeClr val="accent1">
                    <a:lumMod val="75000"/>
                  </a:schemeClr>
                </a:solidFill>
              </a:rPr>
              <a:t> melalui pendidikan, penelitian, dan pengabdian kepada masyarakat.</a:t>
            </a:r>
          </a:p>
        </p:txBody>
      </p:sp>
      <p:sp>
        <p:nvSpPr>
          <p:cNvPr id="24" name="Down Arrow 23"/>
          <p:cNvSpPr/>
          <p:nvPr/>
        </p:nvSpPr>
        <p:spPr>
          <a:xfrm>
            <a:off x="1763688" y="2996952"/>
            <a:ext cx="864096" cy="18002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Left-Right Arrow 24"/>
          <p:cNvSpPr/>
          <p:nvPr/>
        </p:nvSpPr>
        <p:spPr>
          <a:xfrm>
            <a:off x="4332094" y="3861048"/>
            <a:ext cx="504056" cy="648072"/>
          </a:xfrm>
          <a:prstGeom prst="leftRightArrow">
            <a:avLst>
              <a:gd name="adj1" fmla="val 50000"/>
              <a:gd name="adj2" fmla="val 33465"/>
            </a:avLst>
          </a:prstGeom>
          <a:solidFill>
            <a:schemeClr val="accent2">
              <a:lumMod val="60000"/>
              <a:lumOff val="4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7504" y="5701172"/>
            <a:ext cx="3096344" cy="936104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accent1">
                    <a:lumMod val="75000"/>
                  </a:schemeClr>
                </a:solidFill>
              </a:rPr>
              <a:t>Perguruan tinggi memiliki otonomi untuk mengelola sendiri lembaganya....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3275856" y="6169224"/>
            <a:ext cx="576064" cy="46805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7504" y="5269124"/>
            <a:ext cx="3096344" cy="4320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UU No. 20 Th. 2003 (Sisdiknas)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553200" y="6180250"/>
            <a:ext cx="2133600" cy="365125"/>
          </a:xfrm>
          <a:noFill/>
        </p:spPr>
        <p:txBody>
          <a:bodyPr/>
          <a:lstStyle/>
          <a:p>
            <a:fld id="{6144AB88-5B43-4547-88F8-D8B52DF95767}" type="slidenum">
              <a:rPr lang="id-ID" smtClean="0"/>
              <a:pPr/>
              <a:t>28</a:t>
            </a:fld>
            <a:endParaRPr lang="id-ID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0" y="62068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36104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d-ID" sz="26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Permasalahan Operasional Penyelenggaraan Pendidikan Tinggi dan Penyelenggaranya (Perg. Tinggi)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3140968"/>
            <a:ext cx="4176464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accent1">
                    <a:lumMod val="75000"/>
                  </a:schemeClr>
                </a:solidFill>
              </a:rPr>
              <a:t>Belum adanya </a:t>
            </a:r>
            <a:r>
              <a:rPr lang="id-ID" dirty="0" smtClean="0">
                <a:solidFill>
                  <a:srgbClr val="FF0000"/>
                </a:solidFill>
              </a:rPr>
              <a:t>standar pend. tinggi </a:t>
            </a:r>
            <a:r>
              <a:rPr lang="id-ID" dirty="0" smtClean="0">
                <a:solidFill>
                  <a:schemeClr val="accent1">
                    <a:lumMod val="75000"/>
                  </a:schemeClr>
                </a:solidFill>
              </a:rPr>
              <a:t>yang mencakup pengembangan &amp; pemanfaatan iptek dg nilai humaniora beserta penjaminan kepatuhannya</a:t>
            </a:r>
            <a:endParaRPr lang="id-ID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1052736"/>
            <a:ext cx="4176464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accent1">
                    <a:lumMod val="75000"/>
                  </a:schemeClr>
                </a:solidFill>
              </a:rPr>
              <a:t>Masih besarnya </a:t>
            </a:r>
            <a:r>
              <a:rPr lang="id-ID" dirty="0" smtClean="0">
                <a:solidFill>
                  <a:srgbClr val="FF0000"/>
                </a:solidFill>
              </a:rPr>
              <a:t>hambatan</a:t>
            </a:r>
            <a:r>
              <a:rPr lang="id-ID" dirty="0" smtClean="0">
                <a:solidFill>
                  <a:schemeClr val="accent1">
                    <a:lumMod val="75000"/>
                  </a:schemeClr>
                </a:solidFill>
              </a:rPr>
              <a:t> memperoleh pendidikan tinggi, baik dari segi ekonomi, geografi, maupun sosial.</a:t>
            </a:r>
            <a:endParaRPr lang="id-ID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4149080"/>
            <a:ext cx="4176464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dirty="0" smtClean="0">
                <a:solidFill>
                  <a:schemeClr val="accent1">
                    <a:lumMod val="75000"/>
                  </a:schemeClr>
                </a:solidFill>
              </a:rPr>
              <a:t>Kurang dianggap pentingnya penelitian</a:t>
            </a:r>
            <a:r>
              <a:rPr lang="en-AU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id-ID" dirty="0" smtClean="0">
                <a:solidFill>
                  <a:srgbClr val="FF0000"/>
                </a:solidFill>
              </a:rPr>
              <a:t>komitmen</a:t>
            </a:r>
            <a:r>
              <a:rPr lang="id-ID" dirty="0" smtClean="0">
                <a:solidFill>
                  <a:schemeClr val="accent1">
                    <a:lumMod val="75000"/>
                  </a:schemeClr>
                </a:solidFill>
              </a:rPr>
              <a:t> pendanaan, dan penghargaan</a:t>
            </a:r>
            <a:endParaRPr lang="id-ID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2132856"/>
            <a:ext cx="4176464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accent1">
                    <a:lumMod val="75000"/>
                  </a:schemeClr>
                </a:solidFill>
              </a:rPr>
              <a:t>Belum </a:t>
            </a:r>
            <a:r>
              <a:rPr lang="id-ID" dirty="0" smtClean="0">
                <a:solidFill>
                  <a:srgbClr val="FF0000"/>
                </a:solidFill>
              </a:rPr>
              <a:t>setaranya </a:t>
            </a:r>
            <a:r>
              <a:rPr lang="id-ID" dirty="0" smtClean="0">
                <a:solidFill>
                  <a:schemeClr val="accent1">
                    <a:lumMod val="75000"/>
                  </a:schemeClr>
                </a:solidFill>
              </a:rPr>
              <a:t>pendidikan y</a:t>
            </a:r>
            <a:r>
              <a:rPr lang="en-AU" dirty="0" smtClean="0">
                <a:solidFill>
                  <a:schemeClr val="accent1">
                    <a:lumMod val="75000"/>
                  </a:schemeClr>
                </a:solidFill>
              </a:rPr>
              <a:t>g </a:t>
            </a:r>
            <a:r>
              <a:rPr lang="en-AU" dirty="0" err="1" smtClean="0">
                <a:solidFill>
                  <a:schemeClr val="accent1">
                    <a:lumMod val="75000"/>
                  </a:schemeClr>
                </a:solidFill>
              </a:rPr>
              <a:t>mengutamakan</a:t>
            </a:r>
            <a:r>
              <a:rPr lang="id-ID" dirty="0" smtClean="0">
                <a:solidFill>
                  <a:schemeClr val="accent1">
                    <a:lumMod val="75000"/>
                  </a:schemeClr>
                </a:solidFill>
              </a:rPr>
              <a:t> pengetahuan (akadem</a:t>
            </a:r>
            <a:r>
              <a:rPr lang="en-AU" dirty="0" err="1" smtClean="0">
                <a:solidFill>
                  <a:schemeClr val="accent1">
                    <a:lumMod val="75000"/>
                  </a:schemeClr>
                </a:solidFill>
              </a:rPr>
              <a:t>ik</a:t>
            </a:r>
            <a:r>
              <a:rPr lang="en-AU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id-ID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1">
                    <a:lumMod val="75000"/>
                  </a:schemeClr>
                </a:solidFill>
              </a:rPr>
              <a:t>dan</a:t>
            </a:r>
            <a:r>
              <a:rPr lang="en-A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d-ID" dirty="0" smtClean="0">
                <a:solidFill>
                  <a:schemeClr val="accent1">
                    <a:lumMod val="75000"/>
                  </a:schemeClr>
                </a:solidFill>
              </a:rPr>
              <a:t>keterampilan (vokasi), </a:t>
            </a:r>
            <a:r>
              <a:rPr lang="en-AU" dirty="0" err="1" smtClean="0">
                <a:solidFill>
                  <a:schemeClr val="accent1">
                    <a:lumMod val="75000"/>
                  </a:schemeClr>
                </a:solidFill>
              </a:rPr>
              <a:t>serta</a:t>
            </a:r>
            <a:r>
              <a:rPr lang="id-ID" dirty="0" smtClean="0">
                <a:solidFill>
                  <a:schemeClr val="accent1">
                    <a:lumMod val="75000"/>
                  </a:schemeClr>
                </a:solidFill>
              </a:rPr>
              <a:t> profesi</a:t>
            </a:r>
            <a:endParaRPr lang="id-ID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7504" y="5949280"/>
            <a:ext cx="7776864" cy="864096"/>
            <a:chOff x="5652120" y="3429000"/>
            <a:chExt cx="7776864" cy="864096"/>
          </a:xfrm>
        </p:grpSpPr>
        <p:sp>
          <p:nvSpPr>
            <p:cNvPr id="4" name="Rectangle 3"/>
            <p:cNvSpPr/>
            <p:nvPr/>
          </p:nvSpPr>
          <p:spPr>
            <a:xfrm>
              <a:off x="5652120" y="3429000"/>
              <a:ext cx="4176464" cy="8640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 smtClean="0">
                  <a:solidFill>
                    <a:schemeClr val="accent1">
                      <a:lumMod val="75000"/>
                    </a:schemeClr>
                  </a:solidFill>
                </a:rPr>
                <a:t>Belum adanya </a:t>
              </a:r>
              <a:r>
                <a:rPr lang="id-ID" dirty="0" smtClean="0">
                  <a:solidFill>
                    <a:srgbClr val="FF0000"/>
                  </a:solidFill>
                </a:rPr>
                <a:t>bentuk kelembagaan </a:t>
              </a:r>
              <a:r>
                <a:rPr lang="id-ID" dirty="0" smtClean="0">
                  <a:solidFill>
                    <a:schemeClr val="accent1">
                      <a:lumMod val="75000"/>
                    </a:schemeClr>
                  </a:solidFill>
                </a:rPr>
                <a:t>yang memadai untuk mendukung otonomi perguruan tinggi, baik PTN maupun PTS</a:t>
              </a:r>
              <a:endParaRPr lang="id-ID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404648" y="3429000"/>
              <a:ext cx="3024336" cy="86409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 smtClean="0">
                  <a:solidFill>
                    <a:schemeClr val="bg2">
                      <a:lumMod val="25000"/>
                    </a:schemeClr>
                  </a:solidFill>
                </a:rPr>
                <a:t>Aturan bentuk kelembagaan perg. tinggi dan prinsip penye-lenggaraan pendidikan tinggi</a:t>
              </a:r>
              <a:endParaRPr lang="id-ID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7504" y="4941168"/>
            <a:ext cx="7776864" cy="864096"/>
            <a:chOff x="107504" y="2060848"/>
            <a:chExt cx="7776864" cy="864096"/>
          </a:xfrm>
        </p:grpSpPr>
        <p:sp>
          <p:nvSpPr>
            <p:cNvPr id="7" name="Rectangle 6"/>
            <p:cNvSpPr/>
            <p:nvPr/>
          </p:nvSpPr>
          <p:spPr>
            <a:xfrm>
              <a:off x="107504" y="2060848"/>
              <a:ext cx="4176464" cy="8640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 smtClean="0">
                  <a:solidFill>
                    <a:schemeClr val="accent1">
                      <a:lumMod val="75000"/>
                    </a:schemeClr>
                  </a:solidFill>
                </a:rPr>
                <a:t>Belum adanya </a:t>
              </a:r>
              <a:r>
                <a:rPr lang="id-ID" dirty="0" smtClean="0">
                  <a:solidFill>
                    <a:srgbClr val="FF0000"/>
                  </a:solidFill>
                </a:rPr>
                <a:t>kerangka tata kelola </a:t>
              </a:r>
              <a:r>
                <a:rPr lang="id-ID" dirty="0" smtClean="0">
                  <a:solidFill>
                    <a:schemeClr val="accent1">
                      <a:lumMod val="75000"/>
                    </a:schemeClr>
                  </a:solidFill>
                </a:rPr>
                <a:t>yang baik bagi semua perg. tinggi dalam mengelola sumberdaya (Keu.,SDM,Aset, ..)</a:t>
              </a:r>
              <a:endParaRPr lang="id-ID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60032" y="2060848"/>
              <a:ext cx="3024336" cy="86409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 smtClean="0">
                  <a:solidFill>
                    <a:schemeClr val="bg2">
                      <a:lumMod val="25000"/>
                    </a:schemeClr>
                  </a:solidFill>
                </a:rPr>
                <a:t>Aturan Tata Kelola Perguruan Tinggi beserta prinsip otonomi pengelolaan perguruan tinggi</a:t>
              </a:r>
              <a:endParaRPr lang="id-ID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860032" y="1052736"/>
            <a:ext cx="3024336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bg2">
                    <a:lumMod val="25000"/>
                  </a:schemeClr>
                </a:solidFill>
              </a:rPr>
              <a:t>Aturan penerimaan calon mahasiswa dan pemerataan pembangunan perg. tinggi</a:t>
            </a:r>
            <a:endParaRPr lang="id-ID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60032" y="4149080"/>
            <a:ext cx="3024336" cy="6480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bg2">
                    <a:lumMod val="25000"/>
                  </a:schemeClr>
                </a:solidFill>
              </a:rPr>
              <a:t>Aturan tentang dana peneliti-an dan penghargaan peneliti</a:t>
            </a:r>
            <a:endParaRPr lang="id-ID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60032" y="2132856"/>
            <a:ext cx="3024336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bg2">
                    <a:lumMod val="25000"/>
                  </a:schemeClr>
                </a:solidFill>
              </a:rPr>
              <a:t>Kesetaraan jenis  dan jenjang pendidikan tinggi dan kesetaraan hak dosennya</a:t>
            </a:r>
            <a:endParaRPr lang="id-ID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355976" y="1124744"/>
            <a:ext cx="432048" cy="64807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chemeClr val="bg2">
                    <a:lumMod val="25000"/>
                  </a:schemeClr>
                </a:solidFill>
              </a:rPr>
              <a:t>1</a:t>
            </a:r>
            <a:endParaRPr lang="id-ID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355976" y="2204864"/>
            <a:ext cx="432048" cy="64807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chemeClr val="bg2">
                    <a:lumMod val="25000"/>
                  </a:schemeClr>
                </a:solidFill>
              </a:rPr>
              <a:t>2</a:t>
            </a:r>
            <a:endParaRPr lang="id-ID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355976" y="3212976"/>
            <a:ext cx="432048" cy="64807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chemeClr val="bg2">
                    <a:lumMod val="25000"/>
                  </a:schemeClr>
                </a:solidFill>
              </a:rPr>
              <a:t>3</a:t>
            </a:r>
            <a:endParaRPr lang="id-ID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355976" y="4149080"/>
            <a:ext cx="432048" cy="64807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chemeClr val="bg2">
                    <a:lumMod val="25000"/>
                  </a:schemeClr>
                </a:solidFill>
              </a:rPr>
              <a:t>4</a:t>
            </a:r>
            <a:endParaRPr lang="id-ID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4355976" y="6093296"/>
            <a:ext cx="432048" cy="64807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chemeClr val="bg2">
                    <a:lumMod val="25000"/>
                  </a:schemeClr>
                </a:solidFill>
              </a:rPr>
              <a:t>6</a:t>
            </a:r>
            <a:endParaRPr lang="id-ID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355976" y="5157192"/>
            <a:ext cx="432048" cy="64807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chemeClr val="bg2">
                    <a:lumMod val="25000"/>
                  </a:schemeClr>
                </a:solidFill>
              </a:rPr>
              <a:t>5</a:t>
            </a:r>
            <a:endParaRPr lang="id-ID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88424" y="1052736"/>
            <a:ext cx="648072" cy="568863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d-ID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Undang Undang Pendidikan Tinggi</a:t>
            </a:r>
            <a:endParaRPr lang="id-ID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60032" y="3140968"/>
            <a:ext cx="3024336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bg2">
                    <a:lumMod val="25000"/>
                  </a:schemeClr>
                </a:solidFill>
              </a:rPr>
              <a:t>Ketentuan tentang SNPT sebagai perluasan dari SNP dan sistem penjaminan mutu</a:t>
            </a:r>
            <a:endParaRPr lang="id-ID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7956376" y="1124744"/>
            <a:ext cx="432048" cy="64807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chemeClr val="bg2">
                    <a:lumMod val="25000"/>
                  </a:schemeClr>
                </a:solidFill>
              </a:rPr>
              <a:t>1</a:t>
            </a:r>
            <a:endParaRPr lang="id-ID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7956376" y="2204864"/>
            <a:ext cx="432048" cy="64807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chemeClr val="bg2">
                    <a:lumMod val="25000"/>
                  </a:schemeClr>
                </a:solidFill>
              </a:rPr>
              <a:t>2</a:t>
            </a:r>
            <a:endParaRPr lang="id-ID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7956376" y="3212976"/>
            <a:ext cx="432048" cy="64807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chemeClr val="bg2">
                    <a:lumMod val="25000"/>
                  </a:schemeClr>
                </a:solidFill>
              </a:rPr>
              <a:t>3</a:t>
            </a:r>
            <a:endParaRPr lang="id-ID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7956376" y="4149080"/>
            <a:ext cx="432048" cy="64807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chemeClr val="bg2">
                    <a:lumMod val="25000"/>
                  </a:schemeClr>
                </a:solidFill>
              </a:rPr>
              <a:t>4</a:t>
            </a:r>
            <a:endParaRPr lang="id-ID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7956376" y="6093296"/>
            <a:ext cx="432048" cy="64807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chemeClr val="bg2">
                    <a:lumMod val="25000"/>
                  </a:schemeClr>
                </a:solidFill>
              </a:rPr>
              <a:t>6</a:t>
            </a:r>
            <a:endParaRPr lang="id-ID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7956376" y="5157192"/>
            <a:ext cx="432048" cy="64807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chemeClr val="bg2">
                    <a:lumMod val="25000"/>
                  </a:schemeClr>
                </a:solidFill>
              </a:rPr>
              <a:t>5</a:t>
            </a:r>
            <a:endParaRPr lang="id-ID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29</a:t>
            </a:fld>
            <a:endParaRPr lang="id-ID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0" y="90872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1600200"/>
            <a:ext cx="5554960" cy="4525963"/>
          </a:xfrm>
        </p:spPr>
        <p:txBody>
          <a:bodyPr/>
          <a:lstStyle/>
          <a:p>
            <a:r>
              <a:rPr lang="id-ID" sz="2400" dirty="0" smtClean="0"/>
              <a:t>Populasi : 237 juta</a:t>
            </a:r>
          </a:p>
          <a:p>
            <a:r>
              <a:rPr lang="id-ID" sz="2400" dirty="0" smtClean="0"/>
              <a:t>Anggota G-20 (economic size: 15)</a:t>
            </a:r>
          </a:p>
          <a:p>
            <a:r>
              <a:rPr lang="id-ID" sz="2400" dirty="0" smtClean="0"/>
              <a:t>Negara kunci  ASEAN (total populasi: &gt;600 juta)</a:t>
            </a:r>
          </a:p>
          <a:p>
            <a:r>
              <a:rPr lang="id-ID" sz="2400" dirty="0" smtClean="0"/>
              <a:t>Negara demokratis terbesar ke-3</a:t>
            </a:r>
          </a:p>
          <a:p>
            <a:r>
              <a:rPr lang="id-ID" sz="2400" dirty="0" smtClean="0"/>
              <a:t>Negara mayoritas muslim terbesar, menghargai kebhinekaan</a:t>
            </a:r>
          </a:p>
          <a:p>
            <a:r>
              <a:rPr lang="id-ID" sz="2400" dirty="0" smtClean="0"/>
              <a:t>Kaya sumber daya alam</a:t>
            </a:r>
          </a:p>
          <a:p>
            <a:r>
              <a:rPr lang="en-US" sz="2400" dirty="0" smtClean="0"/>
              <a:t>P</a:t>
            </a:r>
            <a:r>
              <a:rPr lang="id-ID" sz="2400" dirty="0" smtClean="0"/>
              <a:t>olitik dan ekonomi stabil </a:t>
            </a:r>
            <a:br>
              <a:rPr lang="id-ID" sz="2400" dirty="0" smtClean="0"/>
            </a:br>
            <a:r>
              <a:rPr lang="id-ID" sz="2400" dirty="0" smtClean="0"/>
              <a:t>(2011 pertumbuhan 6.4%)</a:t>
            </a:r>
            <a:endParaRPr lang="id-ID" sz="2400" dirty="0"/>
          </a:p>
        </p:txBody>
      </p:sp>
      <p:pic>
        <p:nvPicPr>
          <p:cNvPr id="4" name="Picture 6" descr="ANAK DAYAK-03 (BAMBANG W).JPG"/>
          <p:cNvPicPr>
            <a:picLocks noChangeAspect="1"/>
          </p:cNvPicPr>
          <p:nvPr/>
        </p:nvPicPr>
        <p:blipFill rotWithShape="1">
          <a:blip r:embed="rId3" cstate="print"/>
          <a:srcRect l="15667" r="17312"/>
          <a:stretch/>
        </p:blipFill>
        <p:spPr bwMode="auto">
          <a:xfrm>
            <a:off x="0" y="-1867"/>
            <a:ext cx="30557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0"/>
            <a:ext cx="6084168" cy="980728"/>
          </a:xfrm>
          <a:solidFill>
            <a:srgbClr val="FF0000"/>
          </a:solidFill>
        </p:spPr>
        <p:txBody>
          <a:bodyPr/>
          <a:lstStyle/>
          <a:p>
            <a:pPr algn="r"/>
            <a:r>
              <a:rPr lang="id-ID" sz="4000" b="1" dirty="0" smtClean="0">
                <a:solidFill>
                  <a:schemeClr val="bg1"/>
                </a:solidFill>
              </a:rPr>
              <a:t>Indonesia</a:t>
            </a:r>
            <a:r>
              <a:rPr lang="id-ID" sz="4000" dirty="0" smtClean="0">
                <a:solidFill>
                  <a:schemeClr val="bg1"/>
                </a:solidFill>
              </a:rPr>
              <a:t> </a:t>
            </a:r>
            <a:r>
              <a:rPr lang="id-ID" sz="4000" dirty="0" smtClean="0">
                <a:solidFill>
                  <a:srgbClr val="FFFFFF"/>
                </a:solidFill>
              </a:rPr>
              <a:t>– Posisi Strategis</a:t>
            </a:r>
            <a:endParaRPr lang="id-ID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40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4807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sz="36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Azas-Azas Pendidikan Tinggi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30</a:t>
            </a:fld>
            <a:endParaRPr lang="id-ID"/>
          </a:p>
        </p:txBody>
      </p:sp>
      <p:sp>
        <p:nvSpPr>
          <p:cNvPr id="2" name="Rounded Rectangle 1"/>
          <p:cNvSpPr/>
          <p:nvPr/>
        </p:nvSpPr>
        <p:spPr>
          <a:xfrm>
            <a:off x="467544" y="1484784"/>
            <a:ext cx="8154652" cy="4032448"/>
          </a:xfrm>
          <a:prstGeom prst="roundRect">
            <a:avLst>
              <a:gd name="adj" fmla="val 4500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id-ID" sz="3600" dirty="0" smtClean="0">
                <a:solidFill>
                  <a:schemeClr val="bg2">
                    <a:lumMod val="25000"/>
                  </a:schemeClr>
                </a:solidFill>
                <a:latin typeface="Arial Rounded MT Bold" pitchFamily="34" charset="0"/>
              </a:rPr>
              <a:t>Kebenaran Ilmiah, Penalaran, Kejujuran, Keadilan, Manfaat, Kebajikan, Tanggung Jawab, Kebhinekaan, Keterjangkauan</a:t>
            </a:r>
            <a:endParaRPr lang="id-ID" sz="3600" dirty="0">
              <a:solidFill>
                <a:schemeClr val="bg2">
                  <a:lumMod val="25000"/>
                </a:schemeClr>
              </a:solidFill>
              <a:latin typeface="Arial Rounded MT Bold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69269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3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id-ID" sz="36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Amar Putusan </a:t>
            </a:r>
            <a:r>
              <a:rPr lang="id-ID" sz="3600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MK </a:t>
            </a:r>
            <a:r>
              <a:rPr lang="id-ID" sz="36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/>
            </a:r>
            <a:br>
              <a:rPr lang="id-ID" sz="36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id-ID" sz="20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No: 11-14-12-126-136/PUU-VII/2009 (31 Maret 2010) </a:t>
            </a:r>
            <a:r>
              <a:rPr lang="id-ID" sz="20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/>
            </a:r>
            <a:br>
              <a:rPr lang="id-ID" sz="20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id-ID" sz="20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Tentang </a:t>
            </a:r>
            <a:r>
              <a:rPr lang="id-ID" sz="20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UU </a:t>
            </a:r>
            <a:r>
              <a:rPr lang="en-AU" sz="2000" dirty="0" err="1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Badan</a:t>
            </a:r>
            <a:r>
              <a:rPr lang="en-AU" sz="20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sz="2000" dirty="0" err="1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Hukum</a:t>
            </a:r>
            <a:r>
              <a:rPr lang="en-AU" sz="20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sz="2000" dirty="0" err="1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Pendidikan</a:t>
            </a:r>
            <a:endParaRPr lang="en-AU" sz="3600" dirty="0">
              <a:solidFill>
                <a:schemeClr val="tx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822" y="1484784"/>
            <a:ext cx="7992634" cy="388843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Tidak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boleh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terjadi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penyeragaman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bentuk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lembaga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pendidikan</a:t>
            </a:r>
            <a:endParaRPr lang="en-AU" dirty="0" smtClean="0">
              <a:solidFill>
                <a:schemeClr val="tx2">
                  <a:lumMod val="50000"/>
                </a:schemeClr>
              </a:solidFill>
              <a:latin typeface="Arial Rounded MT Bold" pitchFamily="34" charset="0"/>
            </a:endParaRPr>
          </a:p>
          <a:p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Pemerintah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tidak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boleh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lepas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tanggung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jawab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keuangan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untuk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penyelenggaraan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pendidikan</a:t>
            </a:r>
            <a:endParaRPr lang="en-AU" dirty="0" smtClean="0">
              <a:solidFill>
                <a:schemeClr val="tx2">
                  <a:lumMod val="50000"/>
                </a:schemeClr>
              </a:solidFill>
              <a:latin typeface="Arial Rounded MT Bold" pitchFamily="34" charset="0"/>
            </a:endParaRPr>
          </a:p>
          <a:p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Tidak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terjadi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liberalisasi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dan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komersialisasi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AU" dirty="0" err="1" smtClean="0"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pendidikan</a:t>
            </a:r>
            <a:endParaRPr lang="id-ID" dirty="0" smtClean="0">
              <a:solidFill>
                <a:schemeClr val="tx2">
                  <a:lumMod val="50000"/>
                </a:schemeClr>
              </a:solidFill>
              <a:latin typeface="Arial Rounded MT Bold" pitchFamily="34" charset="0"/>
            </a:endParaRPr>
          </a:p>
          <a:p>
            <a:endParaRPr lang="en-A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30460" y="5517232"/>
            <a:ext cx="7920880" cy="1008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Menjadi salah satu dasar pertimbangan dalam</a:t>
            </a:r>
          </a:p>
          <a:p>
            <a:pPr algn="ctr"/>
            <a:r>
              <a:rPr lang="id-ID" sz="24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penyusunan UU Dikti</a:t>
            </a:r>
            <a:endParaRPr lang="id-ID" sz="2400" dirty="0">
              <a:solidFill>
                <a:schemeClr val="tx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24744"/>
            <a:ext cx="914400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3610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sz="36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Prinsip </a:t>
            </a:r>
            <a:r>
              <a:rPr lang="id-ID" sz="3600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Pengelolaan Otonomi PT </a:t>
            </a:r>
            <a:endParaRPr lang="id-ID" sz="3600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556792"/>
            <a:ext cx="7110536" cy="3888432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352425" indent="-352425" algn="ctr"/>
            <a:r>
              <a:rPr lang="id-ID" sz="3600" b="1" dirty="0" smtClean="0">
                <a:solidFill>
                  <a:srgbClr val="0070C0"/>
                </a:solidFill>
                <a:latin typeface="+mj-lt"/>
              </a:rPr>
              <a:t>Nirlaba</a:t>
            </a:r>
          </a:p>
          <a:p>
            <a:pPr marL="352425" indent="-352425" algn="ctr"/>
            <a:r>
              <a:rPr lang="id-ID" sz="3600" b="1" dirty="0" smtClean="0">
                <a:solidFill>
                  <a:srgbClr val="0070C0"/>
                </a:solidFill>
                <a:latin typeface="+mj-lt"/>
              </a:rPr>
              <a:t>Akuntabel</a:t>
            </a:r>
          </a:p>
          <a:p>
            <a:pPr marL="352425" indent="-352425" algn="ctr"/>
            <a:r>
              <a:rPr lang="id-ID" sz="3600" b="1" dirty="0" smtClean="0">
                <a:solidFill>
                  <a:srgbClr val="0070C0"/>
                </a:solidFill>
                <a:latin typeface="+mj-lt"/>
              </a:rPr>
              <a:t>Transparan</a:t>
            </a:r>
          </a:p>
          <a:p>
            <a:pPr marL="352425" indent="-352425" algn="ctr"/>
            <a:r>
              <a:rPr lang="id-ID" sz="3600" b="1" dirty="0" smtClean="0">
                <a:solidFill>
                  <a:srgbClr val="0070C0"/>
                </a:solidFill>
                <a:latin typeface="+mj-lt"/>
              </a:rPr>
              <a:t>Penjaminan mutu</a:t>
            </a:r>
          </a:p>
          <a:p>
            <a:pPr marL="352425" indent="-352425" algn="ctr"/>
            <a:r>
              <a:rPr lang="id-ID" sz="3600" b="1" dirty="0" smtClean="0">
                <a:solidFill>
                  <a:srgbClr val="0070C0"/>
                </a:solidFill>
                <a:latin typeface="+mj-lt"/>
              </a:rPr>
              <a:t>Efektif dan Efisien</a:t>
            </a:r>
            <a:endParaRPr lang="id-ID"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32</a:t>
            </a:fld>
            <a:endParaRPr lang="id-ID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76470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43608" y="1196752"/>
            <a:ext cx="1232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Pasal</a:t>
            </a:r>
            <a:r>
              <a:rPr lang="en-US" sz="2400" b="1" dirty="0" smtClean="0"/>
              <a:t> 63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686793"/>
            <a:ext cx="9144000" cy="17269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</a:rPr>
              <a:t>HAL PENTING BARU DALAM UU DIKTI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-1" y="577157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 err="1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Kementerian</a:t>
            </a:r>
            <a:r>
              <a:rPr lang="en-GB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en-GB" sz="1600" b="1" dirty="0" err="1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Pendidikan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en-GB" sz="1600" b="1" dirty="0" err="1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dan</a:t>
            </a:r>
            <a:r>
              <a:rPr lang="en-GB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en-GB" sz="1600" b="1" dirty="0" err="1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Kebudayaan</a:t>
            </a:r>
            <a:endParaRPr lang="id-ID" sz="1600" b="1" dirty="0" smtClean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5" name="Slide Number Placeholder 6"/>
          <p:cNvSpPr txBox="1">
            <a:spLocks/>
          </p:cNvSpPr>
          <p:nvPr/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CEC17C1-9AFB-47BD-BE95-33F691B0AFD0}" type="slidenum">
              <a:rPr lang="id-ID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id-ID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A4D18-D6DB-45F2-8CA2-9A85E0156FB4}" type="slidenum">
              <a:rPr lang="id-ID" smtClean="0"/>
              <a:pPr>
                <a:defRPr/>
              </a:pPr>
              <a:t>33</a:t>
            </a:fld>
            <a:endParaRPr lang="id-ID" dirty="0"/>
          </a:p>
        </p:txBody>
      </p:sp>
      <p:sp>
        <p:nvSpPr>
          <p:cNvPr id="12" name="Rectangle 11"/>
          <p:cNvSpPr/>
          <p:nvPr/>
        </p:nvSpPr>
        <p:spPr>
          <a:xfrm>
            <a:off x="8429632" y="6357938"/>
            <a:ext cx="214313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pic>
        <p:nvPicPr>
          <p:cNvPr id="10" name="Picture 6" descr="dikn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5129" y="782098"/>
            <a:ext cx="1073936" cy="106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016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200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sz="36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Konstruksi Pendidikan Tinggi</a:t>
            </a:r>
          </a:p>
        </p:txBody>
      </p:sp>
      <p:sp>
        <p:nvSpPr>
          <p:cNvPr id="3" name="Rectangle 2"/>
          <p:cNvSpPr/>
          <p:nvPr/>
        </p:nvSpPr>
        <p:spPr>
          <a:xfrm>
            <a:off x="899592" y="5877272"/>
            <a:ext cx="7344816" cy="4320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Prinsip Penyelenggaraan Pendidikan Tinggi</a:t>
            </a:r>
          </a:p>
        </p:txBody>
      </p:sp>
      <p:sp>
        <p:nvSpPr>
          <p:cNvPr id="4" name="Rectangle 3"/>
          <p:cNvSpPr/>
          <p:nvPr/>
        </p:nvSpPr>
        <p:spPr>
          <a:xfrm>
            <a:off x="1331640" y="5445224"/>
            <a:ext cx="6480720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Prinsip Otonomi Pengelolaan Perguruan Tinggi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1720" y="2708920"/>
            <a:ext cx="864096" cy="23042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Pendidikan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7944" y="2708920"/>
            <a:ext cx="864096" cy="23042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Penelitian</a:t>
            </a:r>
          </a:p>
        </p:txBody>
      </p:sp>
      <p:sp>
        <p:nvSpPr>
          <p:cNvPr id="7" name="Rectangle 6"/>
          <p:cNvSpPr/>
          <p:nvPr/>
        </p:nvSpPr>
        <p:spPr>
          <a:xfrm>
            <a:off x="6228184" y="2708920"/>
            <a:ext cx="864096" cy="23042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Pengabdian  Kpd Masyarakat</a:t>
            </a:r>
          </a:p>
        </p:txBody>
      </p:sp>
      <p:sp>
        <p:nvSpPr>
          <p:cNvPr id="9" name="Rectangle 8"/>
          <p:cNvSpPr/>
          <p:nvPr/>
        </p:nvSpPr>
        <p:spPr>
          <a:xfrm>
            <a:off x="1331640" y="1844824"/>
            <a:ext cx="6480720" cy="432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Berkembangnya SDM dan </a:t>
            </a:r>
            <a:r>
              <a:rPr lang="id-ID" sz="2000" dirty="0" smtClean="0">
                <a:solidFill>
                  <a:schemeClr val="tx1"/>
                </a:solidFill>
              </a:rPr>
              <a:t>Iptek Unggul</a:t>
            </a:r>
            <a:endParaRPr lang="id-ID" sz="2000" dirty="0">
              <a:solidFill>
                <a:schemeClr val="tx1"/>
              </a:solidFill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683568" y="764704"/>
            <a:ext cx="7776864" cy="1080120"/>
          </a:xfrm>
          <a:prstGeom prst="triangle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Bangsa yang Cerdas</a:t>
            </a:r>
            <a:r>
              <a:rPr lang="id-ID" sz="2000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id-ID" sz="2000" dirty="0" smtClean="0">
                <a:solidFill>
                  <a:schemeClr val="tx1"/>
                </a:solidFill>
              </a:rPr>
              <a:t> </a:t>
            </a:r>
            <a:r>
              <a:rPr lang="id-ID" sz="2000" dirty="0">
                <a:solidFill>
                  <a:schemeClr val="tx1"/>
                </a:solidFill>
              </a:rPr>
              <a:t>Sejahtera, dan Berbudaya</a:t>
            </a:r>
          </a:p>
          <a:p>
            <a:pPr algn="ctr"/>
            <a:endParaRPr lang="id-ID" sz="20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31640" y="5013176"/>
            <a:ext cx="6480720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Sumber Daya (SDM, Keuangan, Aset, Data,...)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99592" y="1844824"/>
            <a:ext cx="432048" cy="40324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d-ID" sz="2000" dirty="0" smtClean="0">
                <a:solidFill>
                  <a:schemeClr val="tx1"/>
                </a:solidFill>
              </a:rPr>
              <a:t>Standar</a:t>
            </a:r>
            <a:endParaRPr lang="id-ID" sz="20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12360" y="1844824"/>
            <a:ext cx="432048" cy="40324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Peraturan Perundangan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568" y="6309320"/>
            <a:ext cx="7776864" cy="4320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>
                <a:solidFill>
                  <a:schemeClr val="tx1"/>
                </a:solidFill>
              </a:rPr>
              <a:t>Azas Pendidikan Tinggi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31640" y="2276872"/>
            <a:ext cx="6480720" cy="43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Pemeliharaan dan Penyebarluasan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ln w="3175">
            <a:noFill/>
          </a:ln>
        </p:spPr>
        <p:txBody>
          <a:bodyPr/>
          <a:lstStyle/>
          <a:p>
            <a:fld id="{6144AB88-5B43-4547-88F8-D8B52DF95767}" type="slidenum">
              <a:rPr lang="id-ID" smtClean="0"/>
              <a:pPr/>
              <a:t>34</a:t>
            </a:fld>
            <a:endParaRPr lang="id-ID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0" y="69269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504" y="692696"/>
            <a:ext cx="2867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Konsideran</a:t>
            </a:r>
            <a:r>
              <a:rPr lang="en-US" sz="2000" b="1" dirty="0" smtClean="0"/>
              <a:t> &amp; Isi UU </a:t>
            </a:r>
            <a:r>
              <a:rPr lang="en-US" sz="2000" b="1" dirty="0" err="1" smtClean="0"/>
              <a:t>Dikti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300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66252"/>
            <a:ext cx="7556313" cy="1116106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n w="11430"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PERPADUAN ANTARA PENDIDIKAN FORMAL, PROFESIONALISME, PENGALAMAN KERJA DAN KARIR: </a:t>
            </a:r>
            <a:r>
              <a:rPr lang="en-US" sz="2400" b="1" dirty="0" err="1" smtClean="0">
                <a:ln w="11430"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Pencapaian</a:t>
            </a:r>
            <a:r>
              <a:rPr lang="en-US" sz="2400" b="1" dirty="0" smtClean="0">
                <a:ln w="11430"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400" b="1" dirty="0">
                <a:ln w="11430"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Level </a:t>
            </a:r>
            <a:r>
              <a:rPr lang="en-US" sz="2400" b="1" dirty="0" err="1">
                <a:ln w="11430"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pada</a:t>
            </a:r>
            <a:r>
              <a:rPr lang="en-US" sz="2400" b="1" dirty="0">
                <a:ln w="11430"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KKNI </a:t>
            </a:r>
            <a:r>
              <a:rPr lang="en-US" sz="2400" b="1" dirty="0" err="1">
                <a:ln w="11430"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Melalui</a:t>
            </a:r>
            <a:r>
              <a:rPr lang="en-US" sz="2400" b="1" dirty="0">
                <a:ln w="11430"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400" b="1" dirty="0" err="1">
                <a:ln w="11430"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Berbagai</a:t>
            </a:r>
            <a:r>
              <a:rPr lang="en-US" sz="2400" b="1" dirty="0">
                <a:ln w="11430"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400" b="1" dirty="0" err="1">
                <a:ln w="11430"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Jalur</a:t>
            </a:r>
            <a:r>
              <a:rPr lang="en-US" sz="2400" b="1" dirty="0">
                <a:ln w="11430"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2400" b="1" dirty="0">
                <a:ln w="11430"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sz="2400" dirty="0"/>
          </a:p>
        </p:txBody>
      </p:sp>
      <p:sp>
        <p:nvSpPr>
          <p:cNvPr id="10" name="Right Triangle 9"/>
          <p:cNvSpPr/>
          <p:nvPr/>
        </p:nvSpPr>
        <p:spPr>
          <a:xfrm rot="2748091">
            <a:off x="2993346" y="2177324"/>
            <a:ext cx="3392051" cy="3290581"/>
          </a:xfrm>
          <a:prstGeom prst="rtTriangle">
            <a:avLst/>
          </a:prstGeom>
          <a:solidFill>
            <a:srgbClr val="D4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2828434">
            <a:off x="4262522" y="2386538"/>
            <a:ext cx="3387625" cy="320332"/>
          </a:xfrm>
          <a:prstGeom prst="rect">
            <a:avLst/>
          </a:prstGeom>
          <a:solidFill>
            <a:srgbClr val="F4E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  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13600400">
            <a:off x="2929810" y="2202732"/>
            <a:ext cx="3436781" cy="3241680"/>
          </a:xfrm>
          <a:prstGeom prst="rtTriangle">
            <a:avLst/>
          </a:prstGeom>
          <a:solidFill>
            <a:srgbClr val="FCF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9"/>
          <p:cNvGrpSpPr/>
          <p:nvPr/>
        </p:nvGrpSpPr>
        <p:grpSpPr>
          <a:xfrm>
            <a:off x="4467280" y="1529504"/>
            <a:ext cx="375812" cy="4606406"/>
            <a:chOff x="3659797" y="1437765"/>
            <a:chExt cx="394600" cy="4606406"/>
          </a:xfrm>
          <a:solidFill>
            <a:srgbClr val="FF9933"/>
          </a:solidFill>
        </p:grpSpPr>
        <p:sp>
          <p:nvSpPr>
            <p:cNvPr id="14" name="Rectangle 13"/>
            <p:cNvSpPr/>
            <p:nvPr/>
          </p:nvSpPr>
          <p:spPr>
            <a:xfrm rot="2721465">
              <a:off x="3674118" y="1443193"/>
              <a:ext cx="376826" cy="365969"/>
            </a:xfrm>
            <a:prstGeom prst="rect">
              <a:avLst/>
            </a:prstGeom>
            <a:solidFill>
              <a:srgbClr val="FFE389"/>
            </a:solidFill>
            <a:ln w="9525"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2721465">
              <a:off x="3654369" y="1971995"/>
              <a:ext cx="376826" cy="365969"/>
            </a:xfrm>
            <a:prstGeom prst="rect">
              <a:avLst/>
            </a:prstGeom>
            <a:solidFill>
              <a:srgbClr val="FFDE75"/>
            </a:solidFill>
            <a:ln w="9525"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2721465">
              <a:off x="3662829" y="2502225"/>
              <a:ext cx="376826" cy="365970"/>
            </a:xfrm>
            <a:prstGeom prst="rect">
              <a:avLst/>
            </a:prstGeom>
            <a:solidFill>
              <a:srgbClr val="FFD757"/>
            </a:solidFill>
            <a:ln w="9525"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2721465">
              <a:off x="3674718" y="3034678"/>
              <a:ext cx="376826" cy="365970"/>
            </a:xfrm>
            <a:prstGeom prst="rect">
              <a:avLst/>
            </a:prstGeom>
            <a:solidFill>
              <a:srgbClr val="FFCF37"/>
            </a:solidFill>
            <a:ln w="9525"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2721465">
              <a:off x="3679538" y="3576008"/>
              <a:ext cx="376826" cy="365971"/>
            </a:xfrm>
            <a:prstGeom prst="rect">
              <a:avLst/>
            </a:prstGeom>
            <a:solidFill>
              <a:srgbClr val="FFC819"/>
            </a:solidFill>
            <a:ln w="9525"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2721465">
              <a:off x="3682999" y="4100989"/>
              <a:ext cx="376826" cy="365971"/>
            </a:xfrm>
            <a:prstGeom prst="rect">
              <a:avLst/>
            </a:prstGeom>
            <a:solidFill>
              <a:srgbClr val="FEC200"/>
            </a:solidFill>
            <a:ln w="9525"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2721465">
              <a:off x="3669352" y="5149845"/>
              <a:ext cx="376826" cy="365971"/>
            </a:xfrm>
            <a:prstGeom prst="rect">
              <a:avLst/>
            </a:prstGeom>
            <a:solidFill>
              <a:srgbClr val="BC8F00"/>
            </a:solidFill>
            <a:ln w="9525"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2721465">
              <a:off x="3675829" y="4620101"/>
              <a:ext cx="376826" cy="365971"/>
            </a:xfrm>
            <a:prstGeom prst="rect">
              <a:avLst/>
            </a:prstGeom>
            <a:solidFill>
              <a:srgbClr val="DEA900"/>
            </a:solidFill>
            <a:ln w="9525"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rot="2721465">
              <a:off x="3678228" y="5672773"/>
              <a:ext cx="376826" cy="365970"/>
            </a:xfrm>
            <a:prstGeom prst="rect">
              <a:avLst/>
            </a:prstGeom>
            <a:solidFill>
              <a:srgbClr val="A27B00"/>
            </a:solidFill>
            <a:ln w="9525"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rot="2805780">
            <a:off x="1721976" y="4916542"/>
            <a:ext cx="3328938" cy="2938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rot="2755990">
            <a:off x="6167150" y="3200092"/>
            <a:ext cx="1070100" cy="320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Operator 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2755990">
            <a:off x="5274944" y="2369162"/>
            <a:ext cx="1369567" cy="32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Teknisi</a:t>
            </a:r>
            <a:r>
              <a:rPr lang="en-US" sz="1400" dirty="0" smtClean="0">
                <a:solidFill>
                  <a:schemeClr val="tx1"/>
                </a:solidFill>
              </a:rPr>
              <a:t>/</a:t>
            </a:r>
            <a:r>
              <a:rPr lang="en-US" sz="1400" dirty="0" err="1" smtClean="0">
                <a:solidFill>
                  <a:schemeClr val="tx1"/>
                </a:solidFill>
              </a:rPr>
              <a:t>Analis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2755990">
            <a:off x="4664275" y="1557069"/>
            <a:ext cx="1071904" cy="320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Ahli</a:t>
            </a:r>
            <a:r>
              <a:rPr lang="en-US" sz="1400" dirty="0" smtClean="0">
                <a:solidFill>
                  <a:schemeClr val="tx1"/>
                </a:solidFill>
              </a:rPr>
              <a:t> 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18941680">
            <a:off x="4415575" y="5066104"/>
            <a:ext cx="3127629" cy="32976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Pengalaman individual atau belajar sendiri 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" name="Group 168"/>
          <p:cNvGrpSpPr/>
          <p:nvPr/>
        </p:nvGrpSpPr>
        <p:grpSpPr>
          <a:xfrm>
            <a:off x="2117681" y="838827"/>
            <a:ext cx="2504349" cy="3204762"/>
            <a:chOff x="2204524" y="272804"/>
            <a:chExt cx="2629574" cy="3204762"/>
          </a:xfrm>
        </p:grpSpPr>
        <p:sp>
          <p:nvSpPr>
            <p:cNvPr id="29" name="Rectangle 28"/>
            <p:cNvSpPr/>
            <p:nvPr/>
          </p:nvSpPr>
          <p:spPr>
            <a:xfrm rot="18884281">
              <a:off x="1908566" y="1699719"/>
              <a:ext cx="3204762" cy="350932"/>
            </a:xfrm>
            <a:prstGeom prst="rect">
              <a:avLst/>
            </a:prstGeom>
            <a:solidFill>
              <a:srgbClr val="FAF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>
                <a:solidFill>
                  <a:schemeClr val="tx1"/>
                </a:solidFill>
              </a:endParaRPr>
            </a:p>
          </p:txBody>
        </p:sp>
        <p:grpSp>
          <p:nvGrpSpPr>
            <p:cNvPr id="30" name="Group 164"/>
            <p:cNvGrpSpPr/>
            <p:nvPr/>
          </p:nvGrpSpPr>
          <p:grpSpPr>
            <a:xfrm>
              <a:off x="2204524" y="533472"/>
              <a:ext cx="2629574" cy="2652620"/>
              <a:chOff x="2204524" y="533472"/>
              <a:chExt cx="2629574" cy="265262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2204524" y="2755205"/>
                <a:ext cx="48006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smtClean="0"/>
                  <a:t>SMP</a:t>
                </a:r>
                <a:endParaRPr lang="en-US" sz="1100" b="1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481573" y="2522075"/>
                <a:ext cx="48006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smtClean="0"/>
                  <a:t>SMA</a:t>
                </a:r>
                <a:endParaRPr lang="en-US" sz="1050" b="1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817816" y="2265457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err="1" smtClean="0"/>
                  <a:t>D1</a:t>
                </a:r>
                <a:endParaRPr lang="en-US" sz="1200" b="1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083258" y="2009694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smtClean="0"/>
                  <a:t>D2</a:t>
                </a:r>
                <a:endParaRPr lang="en-US" sz="1200" b="1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344458" y="1773143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smtClean="0"/>
                  <a:t>D3</a:t>
                </a:r>
                <a:endParaRPr lang="en-US" sz="1200" b="1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610692" y="1368979"/>
                <a:ext cx="38100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smtClean="0"/>
                  <a:t>S</a:t>
                </a:r>
                <a:r>
                  <a:rPr lang="en-US" sz="1200" b="1" smtClean="0"/>
                  <a:t>1D4</a:t>
                </a:r>
                <a:endParaRPr lang="en-US" sz="1200" b="1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2970771">
                <a:off x="3906683" y="872796"/>
                <a:ext cx="703997" cy="323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b="1" dirty="0" err="1" smtClean="0"/>
                  <a:t>S</a:t>
                </a:r>
                <a:r>
                  <a:rPr lang="en-US" sz="1200" b="1" dirty="0" err="1" smtClean="0"/>
                  <a:t>2</a:t>
                </a:r>
                <a:r>
                  <a:rPr lang="en-US" sz="1200" b="1" dirty="0" smtClean="0"/>
                  <a:t>/Sp</a:t>
                </a:r>
                <a:endParaRPr lang="en-US" sz="1200" b="1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2871139">
                <a:off x="4347108" y="697295"/>
                <a:ext cx="650814" cy="323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err="1" smtClean="0"/>
                  <a:t>S</a:t>
                </a:r>
                <a:r>
                  <a:rPr lang="en-US" sz="1200" b="1" dirty="0" err="1" smtClean="0"/>
                  <a:t>3</a:t>
                </a:r>
                <a:r>
                  <a:rPr lang="en-US" sz="1200" b="1" dirty="0" smtClean="0"/>
                  <a:t>/Sp</a:t>
                </a:r>
                <a:endParaRPr lang="en-US" sz="1200" b="1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57744" y="1185413"/>
                <a:ext cx="381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P</a:t>
                </a:r>
                <a:endParaRPr lang="en-US" sz="1200" b="1" dirty="0"/>
              </a:p>
            </p:txBody>
          </p:sp>
        </p:grpSp>
      </p:grpSp>
      <p:grpSp>
        <p:nvGrpSpPr>
          <p:cNvPr id="40" name="Group 169"/>
          <p:cNvGrpSpPr/>
          <p:nvPr/>
        </p:nvGrpSpPr>
        <p:grpSpPr>
          <a:xfrm>
            <a:off x="2093016" y="1183338"/>
            <a:ext cx="5145984" cy="5291468"/>
            <a:chOff x="2247331" y="652132"/>
            <a:chExt cx="5326375" cy="5291468"/>
          </a:xfrm>
        </p:grpSpPr>
        <p:grpSp>
          <p:nvGrpSpPr>
            <p:cNvPr id="41" name="Group 30"/>
            <p:cNvGrpSpPr/>
            <p:nvPr/>
          </p:nvGrpSpPr>
          <p:grpSpPr>
            <a:xfrm>
              <a:off x="4651484" y="983776"/>
              <a:ext cx="480373" cy="4602786"/>
              <a:chOff x="4667250" y="1020944"/>
              <a:chExt cx="480373" cy="4602786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4690423" y="5242730"/>
                <a:ext cx="4572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mtClean="0"/>
                  <a:t>1</a:t>
                </a:r>
                <a:endParaRPr lang="en-US" b="1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686300" y="4731081"/>
                <a:ext cx="4572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mtClean="0"/>
                  <a:t>2</a:t>
                </a:r>
                <a:endParaRPr lang="en-US" b="1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687722" y="4210050"/>
                <a:ext cx="4572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mtClean="0"/>
                  <a:t>3</a:t>
                </a:r>
                <a:endParaRPr lang="en-US" b="1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4686300" y="3695700"/>
                <a:ext cx="4572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mtClean="0"/>
                  <a:t>4</a:t>
                </a:r>
                <a:endParaRPr lang="en-US" b="1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686300" y="3171825"/>
                <a:ext cx="4572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mtClean="0"/>
                  <a:t>5</a:t>
                </a:r>
                <a:endParaRPr lang="en-US" b="1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4686300" y="2609850"/>
                <a:ext cx="4572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mtClean="0"/>
                  <a:t>6</a:t>
                </a:r>
                <a:endParaRPr lang="en-US" b="1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673491" y="2076450"/>
                <a:ext cx="4572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mtClean="0"/>
                  <a:t>7</a:t>
                </a:r>
                <a:endParaRPr lang="en-US" b="1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4667250" y="1562100"/>
                <a:ext cx="4572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mtClean="0"/>
                  <a:t>8</a:t>
                </a:r>
                <a:endParaRPr lang="en-US" b="1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4676775" y="1020944"/>
                <a:ext cx="4572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mtClean="0"/>
                  <a:t>9</a:t>
                </a:r>
                <a:endParaRPr lang="en-US" b="1"/>
              </a:p>
            </p:txBody>
          </p:sp>
        </p:grpSp>
        <p:grpSp>
          <p:nvGrpSpPr>
            <p:cNvPr id="42" name="Group 165"/>
            <p:cNvGrpSpPr/>
            <p:nvPr/>
          </p:nvGrpSpPr>
          <p:grpSpPr>
            <a:xfrm>
              <a:off x="2247331" y="652132"/>
              <a:ext cx="5326375" cy="5291468"/>
              <a:chOff x="2247331" y="652132"/>
              <a:chExt cx="5326375" cy="5291468"/>
            </a:xfrm>
          </p:grpSpPr>
          <p:grpSp>
            <p:nvGrpSpPr>
              <p:cNvPr id="43" name="Group 76"/>
              <p:cNvGrpSpPr/>
              <p:nvPr/>
            </p:nvGrpSpPr>
            <p:grpSpPr>
              <a:xfrm>
                <a:off x="2247331" y="652132"/>
                <a:ext cx="5326375" cy="5291468"/>
                <a:chOff x="2247331" y="706355"/>
                <a:chExt cx="5326375" cy="5239925"/>
              </a:xfrm>
            </p:grpSpPr>
            <p:grpSp>
              <p:nvGrpSpPr>
                <p:cNvPr id="46" name="Group 75"/>
                <p:cNvGrpSpPr/>
                <p:nvPr/>
              </p:nvGrpSpPr>
              <p:grpSpPr>
                <a:xfrm>
                  <a:off x="2289338" y="706355"/>
                  <a:ext cx="5284368" cy="5230492"/>
                  <a:chOff x="2289338" y="706355"/>
                  <a:chExt cx="5284368" cy="5230492"/>
                </a:xfrm>
              </p:grpSpPr>
              <p:cxnSp>
                <p:nvCxnSpPr>
                  <p:cNvPr id="58" name="Straight Connector 57"/>
                  <p:cNvCxnSpPr/>
                  <p:nvPr/>
                </p:nvCxnSpPr>
                <p:spPr>
                  <a:xfrm rot="5400000" flipH="1" flipV="1">
                    <a:off x="2347436" y="648257"/>
                    <a:ext cx="2765432" cy="288162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>
                  <a:xfrm rot="5400000" flipH="1" flipV="1">
                    <a:off x="2563187" y="1155206"/>
                    <a:ext cx="2581176" cy="26556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 rot="5400000" flipH="1" flipV="1">
                    <a:off x="2872959" y="1462750"/>
                    <a:ext cx="2505718" cy="25687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 rot="5400000" flipH="1" flipV="1">
                    <a:off x="3121431" y="1432027"/>
                    <a:ext cx="2826414" cy="291317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 rot="5400000" flipH="1" flipV="1">
                    <a:off x="3436907" y="2021224"/>
                    <a:ext cx="2463600" cy="255034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>
                  <a:xfrm flipV="1">
                    <a:off x="3845437" y="2324308"/>
                    <a:ext cx="2402963" cy="226241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 flipV="1">
                    <a:off x="4104328" y="2324308"/>
                    <a:ext cx="2677472" cy="254494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 flipV="1">
                    <a:off x="4368365" y="2852513"/>
                    <a:ext cx="2413435" cy="227645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 flipV="1">
                    <a:off x="4628864" y="3154344"/>
                    <a:ext cx="2381536" cy="224661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4624347" y="3160523"/>
                    <a:ext cx="2949359" cy="2776324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" name="Group 74"/>
                <p:cNvGrpSpPr/>
                <p:nvPr/>
              </p:nvGrpSpPr>
              <p:grpSpPr>
                <a:xfrm>
                  <a:off x="2247331" y="717577"/>
                  <a:ext cx="5296797" cy="5228703"/>
                  <a:chOff x="2247331" y="717577"/>
                  <a:chExt cx="5296797" cy="5228703"/>
                </a:xfrm>
              </p:grpSpPr>
              <p:grpSp>
                <p:nvGrpSpPr>
                  <p:cNvPr id="48" name="Group 38"/>
                  <p:cNvGrpSpPr/>
                  <p:nvPr/>
                </p:nvGrpSpPr>
                <p:grpSpPr>
                  <a:xfrm>
                    <a:off x="2247331" y="2694358"/>
                    <a:ext cx="2934270" cy="3251922"/>
                    <a:chOff x="1870882" y="2306535"/>
                    <a:chExt cx="2934270" cy="3251922"/>
                  </a:xfrm>
                </p:grpSpPr>
                <p:cxnSp>
                  <p:nvCxnSpPr>
                    <p:cNvPr id="56" name="Straight Connector 55"/>
                    <p:cNvCxnSpPr/>
                    <p:nvPr/>
                  </p:nvCxnSpPr>
                  <p:spPr>
                    <a:xfrm rot="16200000" flipH="1">
                      <a:off x="2084359" y="2341277"/>
                      <a:ext cx="2725852" cy="265636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/>
                    <p:cNvCxnSpPr/>
                    <p:nvPr/>
                  </p:nvCxnSpPr>
                  <p:spPr>
                    <a:xfrm rot="16200000" flipH="1">
                      <a:off x="1843953" y="2597258"/>
                      <a:ext cx="2988128" cy="293427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9" name="Straight Connector 48"/>
                  <p:cNvCxnSpPr/>
                  <p:nvPr/>
                </p:nvCxnSpPr>
                <p:spPr>
                  <a:xfrm rot="16200000" flipH="1">
                    <a:off x="3001996" y="2229721"/>
                    <a:ext cx="2716479" cy="266700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 rot="16200000" flipH="1">
                    <a:off x="3252541" y="1971077"/>
                    <a:ext cx="2736381" cy="268826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1" name="Group 46"/>
                  <p:cNvGrpSpPr/>
                  <p:nvPr/>
                </p:nvGrpSpPr>
                <p:grpSpPr>
                  <a:xfrm>
                    <a:off x="3810001" y="1220738"/>
                    <a:ext cx="2948985" cy="2955518"/>
                    <a:chOff x="1849272" y="2337579"/>
                    <a:chExt cx="2948985" cy="2955518"/>
                  </a:xfrm>
                </p:grpSpPr>
                <p:cxnSp>
                  <p:nvCxnSpPr>
                    <p:cNvPr id="54" name="Straight Connector 53"/>
                    <p:cNvCxnSpPr/>
                    <p:nvPr/>
                  </p:nvCxnSpPr>
                  <p:spPr>
                    <a:xfrm rot="16200000" flipH="1">
                      <a:off x="2106517" y="2362319"/>
                      <a:ext cx="2716480" cy="26670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/>
                    <p:cNvCxnSpPr/>
                    <p:nvPr/>
                  </p:nvCxnSpPr>
                  <p:spPr>
                    <a:xfrm rot="16200000" flipH="1">
                      <a:off x="1815568" y="2569360"/>
                      <a:ext cx="2757441" cy="269003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2" name="Straight Connector 51"/>
                  <p:cNvCxnSpPr/>
                  <p:nvPr/>
                </p:nvCxnSpPr>
                <p:spPr>
                  <a:xfrm rot="16200000" flipH="1">
                    <a:off x="4328277" y="1006208"/>
                    <a:ext cx="2732045" cy="26476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 rot="16200000" flipH="1">
                    <a:off x="4609295" y="753896"/>
                    <a:ext cx="2971152" cy="2898514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4" name="Straight Connector 43"/>
              <p:cNvCxnSpPr/>
              <p:nvPr/>
            </p:nvCxnSpPr>
            <p:spPr>
              <a:xfrm rot="16200000" flipH="1">
                <a:off x="2715209" y="2458034"/>
                <a:ext cx="2752665" cy="26563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16200000" flipH="1">
                <a:off x="3515642" y="1705559"/>
                <a:ext cx="2752665" cy="265636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TextBox 76"/>
          <p:cNvSpPr txBox="1"/>
          <p:nvPr/>
        </p:nvSpPr>
        <p:spPr>
          <a:xfrm rot="18895514">
            <a:off x="1343967" y="1642476"/>
            <a:ext cx="2619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Pendidikan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Formal</a:t>
            </a:r>
            <a:endParaRPr lang="id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TextBox 77"/>
          <p:cNvSpPr txBox="1"/>
          <p:nvPr/>
        </p:nvSpPr>
        <p:spPr>
          <a:xfrm rot="2794821">
            <a:off x="5152500" y="1822151"/>
            <a:ext cx="33364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Peningkatan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Karier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Dunia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Kerja</a:t>
            </a:r>
            <a:endParaRPr lang="id-ID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TextBox 78"/>
          <p:cNvSpPr txBox="1"/>
          <p:nvPr/>
        </p:nvSpPr>
        <p:spPr>
          <a:xfrm rot="2748337">
            <a:off x="908872" y="5355493"/>
            <a:ext cx="335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Peningkatan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Profesionalitas</a:t>
            </a:r>
            <a:endParaRPr lang="id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Right Arrow 79"/>
          <p:cNvSpPr/>
          <p:nvPr/>
        </p:nvSpPr>
        <p:spPr>
          <a:xfrm rot="18984834">
            <a:off x="2638175" y="1839040"/>
            <a:ext cx="704411" cy="304168"/>
          </a:xfrm>
          <a:prstGeom prst="rightArrow">
            <a:avLst>
              <a:gd name="adj1" fmla="val 50000"/>
              <a:gd name="adj2" fmla="val 75214"/>
            </a:avLst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ight Arrow 80"/>
          <p:cNvSpPr/>
          <p:nvPr/>
        </p:nvSpPr>
        <p:spPr>
          <a:xfrm rot="18984834">
            <a:off x="5969390" y="5363760"/>
            <a:ext cx="704411" cy="304168"/>
          </a:xfrm>
          <a:prstGeom prst="rightArrow">
            <a:avLst>
              <a:gd name="adj1" fmla="val 50000"/>
              <a:gd name="adj2" fmla="val 75214"/>
            </a:avLst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ight Arrow 81"/>
          <p:cNvSpPr/>
          <p:nvPr/>
        </p:nvSpPr>
        <p:spPr>
          <a:xfrm rot="13412915">
            <a:off x="6018183" y="2006527"/>
            <a:ext cx="704411" cy="304168"/>
          </a:xfrm>
          <a:prstGeom prst="rightArrow">
            <a:avLst>
              <a:gd name="adj1" fmla="val 50000"/>
              <a:gd name="adj2" fmla="val 75214"/>
            </a:avLst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ight Arrow 82"/>
          <p:cNvSpPr/>
          <p:nvPr/>
        </p:nvSpPr>
        <p:spPr>
          <a:xfrm rot="13412915">
            <a:off x="2485870" y="5217609"/>
            <a:ext cx="704411" cy="304168"/>
          </a:xfrm>
          <a:prstGeom prst="rightArrow">
            <a:avLst>
              <a:gd name="adj1" fmla="val 50000"/>
              <a:gd name="adj2" fmla="val 75214"/>
            </a:avLst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2438400" y="4128374"/>
            <a:ext cx="362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L3</a:t>
            </a:r>
            <a:endParaRPr lang="en-US" sz="12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2895600" y="4661774"/>
            <a:ext cx="439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L1</a:t>
            </a:r>
            <a:endParaRPr lang="en-US" sz="12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2667000" y="4384775"/>
            <a:ext cx="439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L2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6351" y="1412623"/>
            <a:ext cx="1057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Pasal</a:t>
            </a:r>
            <a:r>
              <a:rPr lang="en-US" sz="2000" b="1" dirty="0" smtClean="0"/>
              <a:t> 29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7370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179790" y="1771424"/>
            <a:ext cx="2523059" cy="435473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err="1" smtClean="0"/>
              <a:t>Politeknik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804572" y="1771424"/>
            <a:ext cx="3926616" cy="4354737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2400" dirty="0" smtClean="0"/>
              <a:t>Universitas, </a:t>
            </a:r>
            <a:r>
              <a:rPr lang="en-US" sz="2400" dirty="0" err="1" smtClean="0"/>
              <a:t>Institut</a:t>
            </a:r>
            <a:r>
              <a:rPr lang="en-US" sz="2400" dirty="0" smtClean="0"/>
              <a:t>, </a:t>
            </a:r>
          </a:p>
          <a:p>
            <a:r>
              <a:rPr lang="en-US" sz="2400" dirty="0" err="1" smtClean="0"/>
              <a:t>Sekolah</a:t>
            </a:r>
            <a:r>
              <a:rPr lang="en-US" sz="2400" dirty="0" smtClean="0"/>
              <a:t> </a:t>
            </a:r>
            <a:r>
              <a:rPr lang="en-US" sz="2400" dirty="0" err="1" smtClean="0"/>
              <a:t>Tinggi</a:t>
            </a:r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350888" y="1798735"/>
            <a:ext cx="7351961" cy="1430046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       Program </a:t>
            </a:r>
            <a:r>
              <a:rPr lang="en-US" dirty="0" err="1" smtClean="0"/>
              <a:t>Profesi</a:t>
            </a:r>
            <a:endParaRPr lang="en-US" dirty="0"/>
          </a:p>
        </p:txBody>
      </p:sp>
      <p:sp>
        <p:nvSpPr>
          <p:cNvPr id="23" name="Up Arrow 22"/>
          <p:cNvSpPr/>
          <p:nvPr/>
        </p:nvSpPr>
        <p:spPr>
          <a:xfrm>
            <a:off x="1804572" y="6190361"/>
            <a:ext cx="6934235" cy="542715"/>
          </a:xfrm>
          <a:prstGeom prst="upArrow">
            <a:avLst>
              <a:gd name="adj1" fmla="val 83735"/>
              <a:gd name="adj2" fmla="val 50000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171750" y="4757222"/>
            <a:ext cx="834401" cy="13689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Akademi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Komunitas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08417" y="3356992"/>
            <a:ext cx="635991" cy="27691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Akademi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Jenis</a:t>
            </a:r>
            <a:r>
              <a:rPr lang="en-US" sz="3200" dirty="0" smtClean="0"/>
              <a:t> &amp; </a:t>
            </a:r>
            <a:r>
              <a:rPr lang="en-US" sz="3200" dirty="0" err="1" smtClean="0"/>
              <a:t>Jenjang</a:t>
            </a:r>
            <a:r>
              <a:rPr lang="en-US" sz="3200" dirty="0" smtClean="0"/>
              <a:t> </a:t>
            </a:r>
            <a:r>
              <a:rPr lang="en-US" sz="3200" dirty="0" err="1" smtClean="0"/>
              <a:t>Pendidikan</a:t>
            </a:r>
            <a:r>
              <a:rPr lang="en-US" sz="3200" dirty="0" smtClean="0"/>
              <a:t> </a:t>
            </a:r>
            <a:r>
              <a:rPr lang="en-US" sz="3200" dirty="0" err="1" smtClean="0"/>
              <a:t>Tinggi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Bentuk</a:t>
            </a:r>
            <a:r>
              <a:rPr lang="en-US" sz="3200" dirty="0" smtClean="0"/>
              <a:t> </a:t>
            </a:r>
            <a:r>
              <a:rPr lang="en-US" sz="3200" dirty="0" err="1" smtClean="0"/>
              <a:t>Perguruan</a:t>
            </a:r>
            <a:r>
              <a:rPr lang="en-US" sz="3200" dirty="0" smtClean="0"/>
              <a:t> </a:t>
            </a:r>
            <a:r>
              <a:rPr lang="en-US" sz="3200" dirty="0" err="1" smtClean="0"/>
              <a:t>Tinggi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3391927" y="3342309"/>
            <a:ext cx="1787863" cy="27838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 </a:t>
            </a:r>
            <a:r>
              <a:rPr lang="en-US" dirty="0" err="1" smtClean="0"/>
              <a:t>Sarjana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67627" y="5564944"/>
            <a:ext cx="1787863" cy="5612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 D-1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67627" y="4757223"/>
            <a:ext cx="1787863" cy="64478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 D-2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67627" y="4049766"/>
            <a:ext cx="1787863" cy="5445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 D-3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67627" y="3342309"/>
            <a:ext cx="1787863" cy="5445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 D-4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91927" y="2625709"/>
            <a:ext cx="3763563" cy="55505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Program Magister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91927" y="1909109"/>
            <a:ext cx="3763563" cy="55505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 </a:t>
            </a:r>
            <a:r>
              <a:rPr lang="en-US" dirty="0" err="1" smtClean="0"/>
              <a:t>Doktor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6963" y="3399836"/>
            <a:ext cx="1687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Kementerian</a:t>
            </a:r>
            <a:r>
              <a:rPr lang="en-US" dirty="0" smtClean="0"/>
              <a:t>, </a:t>
            </a:r>
            <a:r>
              <a:rPr lang="en-US" dirty="0" err="1" smtClean="0"/>
              <a:t>Kementerian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lain, LPNK, </a:t>
            </a:r>
          </a:p>
          <a:p>
            <a:r>
              <a:rPr lang="en-US" dirty="0" err="1" smtClean="0"/>
              <a:t>Profesi</a:t>
            </a:r>
            <a:r>
              <a:rPr lang="id-ID" dirty="0"/>
              <a:t>.</a:t>
            </a:r>
            <a:r>
              <a:rPr lang="id-ID" dirty="0" smtClean="0"/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0" name="Up Arrow 19"/>
          <p:cNvSpPr/>
          <p:nvPr/>
        </p:nvSpPr>
        <p:spPr>
          <a:xfrm>
            <a:off x="498474" y="3212524"/>
            <a:ext cx="921791" cy="245792"/>
          </a:xfrm>
          <a:prstGeom prst="up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32564" y="6315285"/>
            <a:ext cx="5120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Kementerian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Pendidikan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Kebudayaan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145" y="1241396"/>
            <a:ext cx="2505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Pasal</a:t>
            </a:r>
            <a:r>
              <a:rPr lang="en-US" sz="2000" b="1" dirty="0" smtClean="0"/>
              <a:t> 15-17, 38-40, 59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991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Hak</a:t>
            </a:r>
            <a:r>
              <a:rPr lang="en-US" dirty="0" smtClean="0"/>
              <a:t> </a:t>
            </a:r>
            <a:r>
              <a:rPr lang="en-US" dirty="0" err="1" smtClean="0"/>
              <a:t>Penyelenggaraan</a:t>
            </a:r>
            <a:r>
              <a:rPr lang="en-US" dirty="0" smtClean="0"/>
              <a:t> Program PT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200505"/>
              </p:ext>
            </p:extLst>
          </p:nvPr>
        </p:nvGraphicFramePr>
        <p:xfrm>
          <a:off x="0" y="1600200"/>
          <a:ext cx="9144000" cy="4384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6715"/>
                <a:gridCol w="2090942"/>
                <a:gridCol w="2214850"/>
                <a:gridCol w="17714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Bentuk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PT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Jenis</a:t>
                      </a:r>
                      <a:r>
                        <a:rPr lang="en-US" dirty="0" smtClean="0"/>
                        <a:t> Program PT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Akademik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Vokasi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Profesi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Spesialis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0000"/>
                          </a:solidFill>
                        </a:rPr>
                        <a:t>Akademi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</a:rPr>
                        <a:t>Komunitas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Akademi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Sekolah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Tinggi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Institut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Universitas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Politeknik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350748" y="3997800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11105" y="3997800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71462" y="3997800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50748" y="4490985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11105" y="4490985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S2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71462" y="4490985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50748" y="3468661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S1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911105" y="3468661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S2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71462" y="3468661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S3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454694" y="2432190"/>
            <a:ext cx="449165" cy="34077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D1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15051" y="2432190"/>
            <a:ext cx="449165" cy="34077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D2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276575" y="4490985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D3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790468" y="4490985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D4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333111" y="4490985"/>
            <a:ext cx="449165" cy="34077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MT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6840074" y="4488489"/>
            <a:ext cx="449165" cy="34077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badi MT Condensed Light"/>
                <a:cs typeface="Abadi MT Condensed Light"/>
              </a:rPr>
              <a:t>DRT</a:t>
            </a:r>
            <a:endParaRPr lang="en-US" sz="1400" dirty="0">
              <a:latin typeface="Abadi MT Condensed Light"/>
              <a:cs typeface="Abadi MT Condensed Ligh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76575" y="4012305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D3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790468" y="4012305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D4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333111" y="4012305"/>
            <a:ext cx="449165" cy="34077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MT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6840074" y="4009809"/>
            <a:ext cx="449165" cy="34077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badi MT Condensed Light"/>
                <a:cs typeface="Abadi MT Condensed Light"/>
              </a:rPr>
              <a:t>DRT</a:t>
            </a:r>
            <a:endParaRPr lang="en-US" sz="1400" dirty="0">
              <a:latin typeface="Abadi MT Condensed Light"/>
              <a:cs typeface="Abadi MT Condensed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57502" y="5019655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D4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333111" y="5513312"/>
            <a:ext cx="449165" cy="34077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MT</a:t>
            </a:r>
            <a:endParaRPr lang="en-US" sz="1400" dirty="0"/>
          </a:p>
        </p:txBody>
      </p:sp>
      <p:sp>
        <p:nvSpPr>
          <p:cNvPr id="31" name="Rectangle 30"/>
          <p:cNvSpPr/>
          <p:nvPr/>
        </p:nvSpPr>
        <p:spPr>
          <a:xfrm>
            <a:off x="6840074" y="5510816"/>
            <a:ext cx="449165" cy="34077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badi MT Condensed Light"/>
                <a:cs typeface="Abadi MT Condensed Light"/>
              </a:rPr>
              <a:t>DRT</a:t>
            </a:r>
            <a:endParaRPr lang="en-US" sz="1400" dirty="0">
              <a:latin typeface="Abadi MT Condensed Light"/>
              <a:cs typeface="Abadi MT Condensed L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36745" y="5022155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D1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797102" y="5022155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D2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352190" y="5019655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D3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677278" y="4488489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237635" y="4488489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7677278" y="3997800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8237635" y="3997800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7677278" y="5022155"/>
            <a:ext cx="449165" cy="34077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8237635" y="5022155"/>
            <a:ext cx="449165" cy="34077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468534" y="6447955"/>
            <a:ext cx="449165" cy="34077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MT</a:t>
            </a:r>
            <a:endParaRPr lang="en-US" sz="1400" dirty="0"/>
          </a:p>
        </p:txBody>
      </p:sp>
      <p:sp>
        <p:nvSpPr>
          <p:cNvPr id="44" name="Rectangle 43"/>
          <p:cNvSpPr/>
          <p:nvPr/>
        </p:nvSpPr>
        <p:spPr>
          <a:xfrm>
            <a:off x="487613" y="6016258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D3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068703" y="6016258"/>
            <a:ext cx="213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Pengaturan</a:t>
            </a:r>
            <a:r>
              <a:rPr lang="en-US" dirty="0" smtClean="0"/>
              <a:t> </a:t>
            </a:r>
            <a:r>
              <a:rPr lang="en-US" dirty="0" err="1" smtClean="0"/>
              <a:t>eksisting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068703" y="6408207"/>
            <a:ext cx="175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Pengaturan</a:t>
            </a:r>
            <a:r>
              <a:rPr lang="en-US" dirty="0" smtClean="0"/>
              <a:t> </a:t>
            </a:r>
            <a:r>
              <a:rPr lang="en-US" dirty="0" err="1" smtClean="0"/>
              <a:t>baru</a:t>
            </a:r>
            <a:endParaRPr lang="en-US" dirty="0"/>
          </a:p>
        </p:txBody>
      </p:sp>
      <p:sp>
        <p:nvSpPr>
          <p:cNvPr id="47" name="Rounded Rectangle 46"/>
          <p:cNvSpPr/>
          <p:nvPr/>
        </p:nvSpPr>
        <p:spPr>
          <a:xfrm>
            <a:off x="17404" y="2389696"/>
            <a:ext cx="9126596" cy="48048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292080" y="3501008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D3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5805973" y="3501008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D4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348616" y="3501008"/>
            <a:ext cx="449165" cy="34077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MT</a:t>
            </a:r>
            <a:endParaRPr lang="en-US" sz="1400" dirty="0"/>
          </a:p>
        </p:txBody>
      </p:sp>
      <p:sp>
        <p:nvSpPr>
          <p:cNvPr id="51" name="Rectangle 50"/>
          <p:cNvSpPr/>
          <p:nvPr/>
        </p:nvSpPr>
        <p:spPr>
          <a:xfrm>
            <a:off x="6855579" y="3498512"/>
            <a:ext cx="449165" cy="34077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badi MT Condensed Light"/>
                <a:cs typeface="Abadi MT Condensed Light"/>
              </a:rPr>
              <a:t>DRT</a:t>
            </a:r>
            <a:endParaRPr lang="en-US" sz="1400" dirty="0">
              <a:latin typeface="Abadi MT Condensed Light"/>
              <a:cs typeface="Abadi MT Condensed Ligh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692783" y="3486503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8253140" y="3486503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6856536" y="2996952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D4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5235779" y="2999452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D1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5796136" y="2999452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D2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6351224" y="2996952"/>
            <a:ext cx="449165" cy="340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196752"/>
            <a:ext cx="1057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Pasal</a:t>
            </a:r>
            <a:r>
              <a:rPr lang="en-US" sz="2000" b="1" dirty="0" smtClean="0"/>
              <a:t> 59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100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Persyaratan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0399495"/>
              </p:ext>
            </p:extLst>
          </p:nvPr>
        </p:nvGraphicFramePr>
        <p:xfrm>
          <a:off x="330532" y="1600200"/>
          <a:ext cx="8356269" cy="4206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565"/>
                <a:gridCol w="1096953"/>
                <a:gridCol w="1147187"/>
                <a:gridCol w="1350464"/>
                <a:gridCol w="166510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sz="2400" dirty="0" smtClean="0"/>
                        <a:t>DOSEN</a:t>
                      </a:r>
                      <a:r>
                        <a:rPr lang="en-US" sz="2400" baseline="0" dirty="0" smtClean="0"/>
                        <a:t> PADA PT</a:t>
                      </a:r>
                      <a:endParaRPr lang="en-US" sz="2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Kualifikasi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pendidikan</a:t>
                      </a:r>
                      <a:r>
                        <a:rPr lang="en-US" sz="2000" baseline="0" dirty="0" smtClean="0"/>
                        <a:t>/</a:t>
                      </a:r>
                      <a:r>
                        <a:rPr lang="en-US" sz="2000" baseline="0" dirty="0" err="1" smtClean="0"/>
                        <a:t>Pengakuan</a:t>
                      </a:r>
                      <a:r>
                        <a:rPr lang="en-US" sz="2000" baseline="0" dirty="0" smtClean="0"/>
                        <a:t> Tingkat </a:t>
                      </a:r>
                      <a:r>
                        <a:rPr lang="en-US" sz="2000" baseline="0" dirty="0" err="1" smtClean="0"/>
                        <a:t>Kompetensi</a:t>
                      </a:r>
                      <a:r>
                        <a:rPr lang="en-US" sz="2000" baseline="0" dirty="0" smtClean="0"/>
                        <a:t> KKNI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D3+/5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S1/SST/6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S2/MST/8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S3/DRT/9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0000"/>
                          </a:solidFill>
                        </a:rPr>
                        <a:t>Akademi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</a:rPr>
                        <a:t>Komunitas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Akademi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Sekolah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Tinggi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Institut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Universitas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Politeknik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900" dirty="0" smtClean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1680206" y="6040111"/>
            <a:ext cx="213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Pengaturan</a:t>
            </a:r>
            <a:r>
              <a:rPr lang="en-US" dirty="0" smtClean="0"/>
              <a:t> </a:t>
            </a:r>
            <a:r>
              <a:rPr lang="en-US" dirty="0" err="1" smtClean="0"/>
              <a:t>eksisting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680206" y="6432060"/>
            <a:ext cx="175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Pengaturan</a:t>
            </a:r>
            <a:r>
              <a:rPr lang="en-US" dirty="0" smtClean="0"/>
              <a:t> </a:t>
            </a:r>
            <a:r>
              <a:rPr lang="en-US" dirty="0" err="1" smtClean="0"/>
              <a:t>baru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7631481" y="2898413"/>
            <a:ext cx="309769" cy="13940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901162" y="2898413"/>
            <a:ext cx="309769" cy="13940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202912" y="2898413"/>
            <a:ext cx="309769" cy="13940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202912" y="3404577"/>
            <a:ext cx="309769" cy="139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631481" y="3399723"/>
            <a:ext cx="309769" cy="139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7" name="Right Arrow 66"/>
          <p:cNvSpPr/>
          <p:nvPr/>
        </p:nvSpPr>
        <p:spPr>
          <a:xfrm>
            <a:off x="1068703" y="6137757"/>
            <a:ext cx="611503" cy="247833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>
            <a:off x="1068703" y="6553559"/>
            <a:ext cx="611503" cy="24783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197943" y="3940112"/>
            <a:ext cx="309769" cy="139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97943" y="4483843"/>
            <a:ext cx="309769" cy="139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31481" y="3931480"/>
            <a:ext cx="309769" cy="139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31481" y="4483843"/>
            <a:ext cx="309769" cy="139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631481" y="4979989"/>
            <a:ext cx="309769" cy="139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197943" y="4979989"/>
            <a:ext cx="309769" cy="139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02912" y="5476134"/>
            <a:ext cx="309769" cy="139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31481" y="5476134"/>
            <a:ext cx="309769" cy="139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30532" y="2720201"/>
            <a:ext cx="8356268" cy="48048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940191" y="2894012"/>
            <a:ext cx="309769" cy="13940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5494" y="1124744"/>
            <a:ext cx="1396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Pasal</a:t>
            </a:r>
            <a:r>
              <a:rPr lang="en-US" sz="2000" b="1" dirty="0" smtClean="0"/>
              <a:t> 69-71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1884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Jenjang</a:t>
            </a:r>
            <a:r>
              <a:rPr lang="en-US" dirty="0" smtClean="0"/>
              <a:t> </a:t>
            </a:r>
            <a:r>
              <a:rPr lang="en-US" dirty="0" err="1" smtClean="0"/>
              <a:t>Karir</a:t>
            </a:r>
            <a:r>
              <a:rPr lang="en-US" dirty="0" smtClean="0"/>
              <a:t> </a:t>
            </a:r>
            <a:r>
              <a:rPr lang="en-US" dirty="0" err="1" smtClean="0"/>
              <a:t>Akademik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410829"/>
              </p:ext>
            </p:extLst>
          </p:nvPr>
        </p:nvGraphicFramePr>
        <p:xfrm>
          <a:off x="0" y="1600200"/>
          <a:ext cx="9143999" cy="3901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6715"/>
                <a:gridCol w="1519321"/>
                <a:gridCol w="1519321"/>
                <a:gridCol w="1519321"/>
                <a:gridCol w="1519321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sz="2400" dirty="0" smtClean="0"/>
                        <a:t>DOSEN</a:t>
                      </a:r>
                      <a:r>
                        <a:rPr lang="en-US" sz="2400" baseline="0" dirty="0" smtClean="0"/>
                        <a:t> PADA PT</a:t>
                      </a:r>
                      <a:endParaRPr lang="en-US" sz="2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JABATAN</a:t>
                      </a:r>
                      <a:r>
                        <a:rPr lang="en-US" sz="2000" baseline="0" dirty="0" smtClean="0"/>
                        <a:t> AKADEMIK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Asisten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Ahli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Lektor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Lkt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Kepala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Profesor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Akademi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Komunitas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Akademi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Sekolah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Tinggi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Institut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Universitas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Politeknik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900" dirty="0" smtClean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1068703" y="6016258"/>
            <a:ext cx="213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Pengaturan</a:t>
            </a:r>
            <a:r>
              <a:rPr lang="en-US" dirty="0" smtClean="0"/>
              <a:t> </a:t>
            </a:r>
            <a:r>
              <a:rPr lang="en-US" dirty="0" err="1" smtClean="0"/>
              <a:t>eksisting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068703" y="6408207"/>
            <a:ext cx="175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Pengaturan</a:t>
            </a:r>
            <a:r>
              <a:rPr lang="en-US" dirty="0" smtClean="0"/>
              <a:t> </a:t>
            </a:r>
            <a:r>
              <a:rPr lang="en-US" dirty="0" err="1" smtClean="0"/>
              <a:t>baru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3066716" y="2524797"/>
            <a:ext cx="3004762" cy="24783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8797446" y="2524797"/>
            <a:ext cx="346554" cy="24783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01674" y="2579010"/>
            <a:ext cx="309769" cy="13940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933597" y="2579010"/>
            <a:ext cx="309769" cy="13940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8365520" y="2579010"/>
            <a:ext cx="309769" cy="13940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069751" y="2579010"/>
            <a:ext cx="309769" cy="13940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205905" y="2579010"/>
            <a:ext cx="309769" cy="13940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637828" y="2579010"/>
            <a:ext cx="309769" cy="13940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3066714" y="2961258"/>
            <a:ext cx="4312805" cy="247833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8797445" y="2961258"/>
            <a:ext cx="346554" cy="24783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501673" y="3015471"/>
            <a:ext cx="309769" cy="13940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933596" y="3015471"/>
            <a:ext cx="309769" cy="13940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8365519" y="3015471"/>
            <a:ext cx="309769" cy="13940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/>
          <p:cNvSpPr/>
          <p:nvPr/>
        </p:nvSpPr>
        <p:spPr>
          <a:xfrm>
            <a:off x="3066716" y="3593834"/>
            <a:ext cx="6077283" cy="247833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Arrow 62"/>
          <p:cNvSpPr/>
          <p:nvPr/>
        </p:nvSpPr>
        <p:spPr>
          <a:xfrm>
            <a:off x="3066717" y="4071517"/>
            <a:ext cx="6077283" cy="247833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>
            <a:off x="3066718" y="4611160"/>
            <a:ext cx="6077283" cy="247833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/>
          <p:cNvSpPr/>
          <p:nvPr/>
        </p:nvSpPr>
        <p:spPr>
          <a:xfrm>
            <a:off x="7620323" y="5088843"/>
            <a:ext cx="1523679" cy="24783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3066718" y="5150803"/>
            <a:ext cx="4553605" cy="13940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/>
          <p:cNvSpPr/>
          <p:nvPr/>
        </p:nvSpPr>
        <p:spPr>
          <a:xfrm>
            <a:off x="457200" y="6113904"/>
            <a:ext cx="611503" cy="247833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>
            <a:off x="457200" y="6529706"/>
            <a:ext cx="611503" cy="24783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0" y="2452552"/>
            <a:ext cx="9143998" cy="48048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505739" y="6071771"/>
            <a:ext cx="3627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BUP PROFESOR: 70 TAHUN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290" y="1196752"/>
            <a:ext cx="1057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Pasal</a:t>
            </a:r>
            <a:r>
              <a:rPr lang="en-US" sz="2000" b="1" dirty="0" smtClean="0"/>
              <a:t> 72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9842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				</a:t>
            </a:r>
            <a:r>
              <a:rPr lang="en-US" sz="3600" b="1" dirty="0" err="1" smtClean="0">
                <a:solidFill>
                  <a:srgbClr val="FFFFFF"/>
                </a:solidFill>
              </a:rPr>
              <a:t>Skala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ekonomi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id-ID" sz="3600" b="1" dirty="0" smtClean="0">
                <a:solidFill>
                  <a:srgbClr val="FFFFFF"/>
                </a:solidFill>
              </a:rPr>
              <a:t>(th 20</a:t>
            </a:r>
            <a:r>
              <a:rPr lang="en-US" sz="3600" b="1" dirty="0" smtClean="0">
                <a:solidFill>
                  <a:srgbClr val="FFFFFF"/>
                </a:solidFill>
              </a:rPr>
              <a:t>11</a:t>
            </a:r>
            <a:r>
              <a:rPr lang="id-ID" sz="3600" b="1" dirty="0" smtClean="0">
                <a:solidFill>
                  <a:srgbClr val="FFFFFF"/>
                </a:solidFill>
              </a:rPr>
              <a:t>)</a:t>
            </a:r>
            <a:endParaRPr lang="id-ID" sz="36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019908"/>
          </a:xfrm>
        </p:spPr>
        <p:txBody>
          <a:bodyPr>
            <a:normAutofit fontScale="85000" lnSpcReduction="20000"/>
          </a:bodyPr>
          <a:lstStyle/>
          <a:p>
            <a:r>
              <a:rPr lang="id-ID" b="1" dirty="0" smtClean="0">
                <a:solidFill>
                  <a:schemeClr val="tx2">
                    <a:lumMod val="50000"/>
                  </a:schemeClr>
                </a:solidFill>
              </a:rPr>
              <a:t>USA</a:t>
            </a:r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</a:p>
          <a:p>
            <a:pPr lvl="1"/>
            <a:r>
              <a:rPr lang="id-ID" dirty="0" smtClean="0">
                <a:solidFill>
                  <a:schemeClr val="tx2">
                    <a:lumMod val="75000"/>
                  </a:schemeClr>
                </a:solidFill>
              </a:rPr>
              <a:t>GDP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ppp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)	</a:t>
            </a:r>
            <a:r>
              <a:rPr lang="id-ID" dirty="0" smtClean="0">
                <a:solidFill>
                  <a:schemeClr val="tx2">
                    <a:lumMod val="75000"/>
                  </a:schemeClr>
                </a:solidFill>
              </a:rPr>
              <a:t>: USD 15,290,000,000,000 (1</a:t>
            </a:r>
            <a:r>
              <a:rPr lang="id-ID" baseline="30000" dirty="0" smtClean="0">
                <a:solidFill>
                  <a:schemeClr val="tx2">
                    <a:lumMod val="75000"/>
                  </a:schemeClr>
                </a:solidFill>
              </a:rPr>
              <a:t>st</a:t>
            </a:r>
            <a:r>
              <a:rPr lang="id-ID" dirty="0" smtClean="0">
                <a:solidFill>
                  <a:schemeClr val="tx2">
                    <a:lumMod val="75000"/>
                  </a:schemeClr>
                </a:solidFill>
              </a:rPr>
              <a:t>) </a:t>
            </a:r>
          </a:p>
          <a:p>
            <a:pPr lvl="1"/>
            <a:r>
              <a:rPr lang="id-ID" dirty="0" smtClean="0">
                <a:solidFill>
                  <a:schemeClr val="tx2">
                    <a:lumMod val="75000"/>
                  </a:schemeClr>
                </a:solidFill>
              </a:rPr>
              <a:t>Growth rate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id-ID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1.7</a:t>
            </a:r>
            <a:r>
              <a:rPr lang="id-ID" dirty="0" smtClean="0">
                <a:solidFill>
                  <a:schemeClr val="tx2">
                    <a:lumMod val="75000"/>
                  </a:schemeClr>
                </a:solidFill>
              </a:rPr>
              <a:t>0%</a:t>
            </a:r>
          </a:p>
          <a:p>
            <a:pPr lvl="1"/>
            <a:r>
              <a:rPr lang="id-ID" dirty="0" smtClean="0">
                <a:solidFill>
                  <a:schemeClr val="tx2">
                    <a:lumMod val="75000"/>
                  </a:schemeClr>
                </a:solidFill>
              </a:rPr>
              <a:t>Per capita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ppp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id-ID" dirty="0" smtClean="0">
                <a:solidFill>
                  <a:schemeClr val="tx2">
                    <a:lumMod val="75000"/>
                  </a:schemeClr>
                </a:solidFill>
              </a:rPr>
              <a:t>: USD 49,000 </a:t>
            </a:r>
          </a:p>
          <a:p>
            <a:pPr lvl="1"/>
            <a:r>
              <a:rPr lang="id-ID" dirty="0" smtClean="0">
                <a:solidFill>
                  <a:schemeClr val="tx2">
                    <a:lumMod val="75000"/>
                  </a:schemeClr>
                </a:solidFill>
              </a:rPr>
              <a:t>External debt	: USD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14,71</a:t>
            </a:r>
            <a:r>
              <a:rPr lang="id-ID" dirty="0" smtClean="0">
                <a:solidFill>
                  <a:schemeClr val="tx2">
                    <a:lumMod val="75000"/>
                  </a:schemeClr>
                </a:solidFill>
              </a:rPr>
              <a:t>0,000,000,000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(96% GDP)</a:t>
            </a:r>
            <a:endParaRPr lang="id-ID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d-ID" b="1" dirty="0" smtClean="0">
                <a:solidFill>
                  <a:schemeClr val="tx2">
                    <a:lumMod val="50000"/>
                  </a:schemeClr>
                </a:solidFill>
              </a:rPr>
              <a:t>Indonesia</a:t>
            </a:r>
            <a:r>
              <a:rPr lang="id-ID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</a:p>
          <a:p>
            <a:pPr lvl="1"/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GDP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ppp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)	</a:t>
            </a:r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: USD 1,139,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0</a:t>
            </a:r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00,000,000 (15</a:t>
            </a:r>
            <a:r>
              <a:rPr lang="id-ID" baseline="30000" dirty="0" smtClean="0">
                <a:solidFill>
                  <a:schemeClr val="tx2">
                    <a:lumMod val="50000"/>
                  </a:schemeClr>
                </a:solidFill>
              </a:rPr>
              <a:t>th</a:t>
            </a:r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Growth rate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: 6.5%</a:t>
            </a:r>
          </a:p>
          <a:p>
            <a:pPr lvl="1"/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Per capita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ppp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: USD 4,700 </a:t>
            </a:r>
          </a:p>
          <a:p>
            <a:pPr lvl="1"/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External debt	: USD 186,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9</a:t>
            </a:r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00,000,000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(16% GDP)</a:t>
            </a:r>
            <a:endParaRPr lang="id-ID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136" y="5589240"/>
            <a:ext cx="274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CIA </a:t>
            </a:r>
            <a:r>
              <a:rPr lang="en-US" dirty="0" err="1" smtClean="0"/>
              <a:t>Factbook</a:t>
            </a:r>
            <a:r>
              <a:rPr lang="en-US" dirty="0" smtClean="0"/>
              <a:t>, 2012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699792" cy="9807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Penjaminan</a:t>
            </a:r>
            <a:r>
              <a:rPr lang="en-US" dirty="0" smtClean="0"/>
              <a:t> </a:t>
            </a:r>
            <a:r>
              <a:rPr lang="en-US" dirty="0" err="1" smtClean="0"/>
              <a:t>Mutu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8874919"/>
              </p:ext>
            </p:extLst>
          </p:nvPr>
        </p:nvGraphicFramePr>
        <p:xfrm>
          <a:off x="457200" y="1600200"/>
          <a:ext cx="8229600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822960"/>
                <a:gridCol w="82296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PT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LAM PRO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LAM WIL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INST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PRODI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Internal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/>
                        <a:t>Eksternal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Bisa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Bisa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Bisa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9396" y="4244138"/>
            <a:ext cx="86921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Catatan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+ </a:t>
            </a:r>
            <a:r>
              <a:rPr lang="en-US" sz="2000" dirty="0" err="1" smtClean="0"/>
              <a:t>Semua</a:t>
            </a:r>
            <a:r>
              <a:rPr lang="en-US" sz="2000" dirty="0" smtClean="0"/>
              <a:t> </a:t>
            </a:r>
            <a:r>
              <a:rPr lang="en-US" sz="2000" dirty="0" err="1" smtClean="0"/>
              <a:t>standar</a:t>
            </a:r>
            <a:r>
              <a:rPr lang="en-US" sz="2000" dirty="0" smtClean="0"/>
              <a:t> </a:t>
            </a:r>
            <a:r>
              <a:rPr lang="en-US" sz="2000" dirty="0" err="1" smtClean="0"/>
              <a:t>mengacu</a:t>
            </a:r>
            <a:r>
              <a:rPr lang="en-US" sz="2000" dirty="0" smtClean="0"/>
              <a:t> </a:t>
            </a:r>
            <a:r>
              <a:rPr lang="en-US" sz="2000" dirty="0" err="1" smtClean="0"/>
              <a:t>pada</a:t>
            </a:r>
            <a:r>
              <a:rPr lang="en-US" sz="2000" dirty="0" smtClean="0"/>
              <a:t> SNP </a:t>
            </a:r>
            <a:r>
              <a:rPr lang="en-US" sz="2000" dirty="0" err="1" smtClean="0"/>
              <a:t>dari</a:t>
            </a:r>
            <a:r>
              <a:rPr lang="en-US" sz="2000" dirty="0" smtClean="0"/>
              <a:t> BSNP yang </a:t>
            </a:r>
            <a:r>
              <a:rPr lang="en-US" sz="2000" dirty="0" err="1" smtClean="0"/>
              <a:t>ditetapkan</a:t>
            </a:r>
            <a:r>
              <a:rPr lang="en-US" sz="2000" dirty="0" smtClean="0"/>
              <a:t> </a:t>
            </a:r>
            <a:r>
              <a:rPr lang="en-US" sz="2000" dirty="0" err="1" smtClean="0"/>
              <a:t>Menteri</a:t>
            </a:r>
            <a:endParaRPr lang="en-US" sz="2000" dirty="0" smtClean="0"/>
          </a:p>
          <a:p>
            <a:r>
              <a:rPr lang="en-US" sz="2000" dirty="0" smtClean="0"/>
              <a:t>+ </a:t>
            </a:r>
            <a:r>
              <a:rPr lang="en-US" sz="2000" dirty="0" err="1" smtClean="0"/>
              <a:t>Semua</a:t>
            </a:r>
            <a:r>
              <a:rPr lang="en-US" sz="2000" dirty="0" smtClean="0"/>
              <a:t> </a:t>
            </a:r>
            <a:r>
              <a:rPr lang="en-US" sz="2000" dirty="0" err="1" smtClean="0"/>
              <a:t>didasarkan</a:t>
            </a:r>
            <a:r>
              <a:rPr lang="en-US" sz="2000" dirty="0" smtClean="0"/>
              <a:t> </a:t>
            </a:r>
            <a:r>
              <a:rPr lang="en-US" sz="2000" dirty="0" err="1" smtClean="0"/>
              <a:t>pada</a:t>
            </a:r>
            <a:r>
              <a:rPr lang="en-US" sz="2000" dirty="0" smtClean="0"/>
              <a:t> </a:t>
            </a:r>
            <a:r>
              <a:rPr lang="en-US" sz="2000" dirty="0" err="1" smtClean="0"/>
              <a:t>Pangkalan</a:t>
            </a:r>
            <a:r>
              <a:rPr lang="en-US" sz="2000" dirty="0" smtClean="0"/>
              <a:t> Data </a:t>
            </a:r>
            <a:r>
              <a:rPr lang="en-US" sz="2000" dirty="0" err="1" smtClean="0"/>
              <a:t>Pendidikan</a:t>
            </a:r>
            <a:r>
              <a:rPr lang="en-US" sz="2000" dirty="0" smtClean="0"/>
              <a:t> </a:t>
            </a:r>
            <a:r>
              <a:rPr lang="en-US" sz="2000" dirty="0" err="1" smtClean="0"/>
              <a:t>Tinggi</a:t>
            </a:r>
            <a:r>
              <a:rPr lang="en-US" sz="2000" dirty="0" smtClean="0"/>
              <a:t> yang </a:t>
            </a:r>
            <a:r>
              <a:rPr lang="en-US" sz="2000" dirty="0" err="1" smtClean="0"/>
              <a:t>dikelola</a:t>
            </a:r>
            <a:r>
              <a:rPr lang="en-US" sz="2000" dirty="0" smtClean="0"/>
              <a:t> </a:t>
            </a:r>
            <a:r>
              <a:rPr lang="en-US" sz="2000" dirty="0" err="1" smtClean="0"/>
              <a:t>Menteri</a:t>
            </a:r>
            <a:endParaRPr lang="en-US" sz="2000" dirty="0" smtClean="0"/>
          </a:p>
          <a:p>
            <a:r>
              <a:rPr lang="en-US" sz="2000" dirty="0" smtClean="0"/>
              <a:t>+ LAM PRO: </a:t>
            </a:r>
            <a:r>
              <a:rPr lang="en-US" sz="2000" dirty="0" err="1" smtClean="0"/>
              <a:t>Lembaga</a:t>
            </a:r>
            <a:r>
              <a:rPr lang="en-US" sz="2000" dirty="0" smtClean="0"/>
              <a:t> </a:t>
            </a:r>
            <a:r>
              <a:rPr lang="en-US" sz="2000" dirty="0" err="1" smtClean="0"/>
              <a:t>Akreditasi</a:t>
            </a:r>
            <a:r>
              <a:rPr lang="en-US" sz="2000" dirty="0" smtClean="0"/>
              <a:t> </a:t>
            </a:r>
            <a:r>
              <a:rPr lang="en-US" sz="2000" dirty="0" err="1" smtClean="0"/>
              <a:t>Mandiri</a:t>
            </a:r>
            <a:endParaRPr lang="en-US" sz="2000" dirty="0" smtClean="0"/>
          </a:p>
          <a:p>
            <a:r>
              <a:rPr lang="en-US" sz="2000" dirty="0" smtClean="0"/>
              <a:t>+ LAM WIL: </a:t>
            </a:r>
            <a:r>
              <a:rPr lang="en-US" sz="2000" dirty="0" err="1" smtClean="0"/>
              <a:t>Lembaga</a:t>
            </a:r>
            <a:r>
              <a:rPr lang="en-US" sz="2000" dirty="0" smtClean="0"/>
              <a:t> </a:t>
            </a:r>
            <a:r>
              <a:rPr lang="en-US" sz="2000" dirty="0" err="1" smtClean="0"/>
              <a:t>Akkreditasi</a:t>
            </a:r>
            <a:r>
              <a:rPr lang="en-US" sz="2000" dirty="0" smtClean="0"/>
              <a:t> Wilayah (BAN)</a:t>
            </a:r>
          </a:p>
          <a:p>
            <a:r>
              <a:rPr lang="en-US" sz="2000" dirty="0" smtClean="0"/>
              <a:t>+ </a:t>
            </a:r>
            <a:r>
              <a:rPr lang="en-US" sz="2000" dirty="0" err="1" smtClean="0">
                <a:solidFill>
                  <a:srgbClr val="FF0000"/>
                </a:solidFill>
              </a:rPr>
              <a:t>Bisa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  <a:r>
              <a:rPr lang="en-US" sz="2000" dirty="0" err="1" smtClean="0">
                <a:solidFill>
                  <a:srgbClr val="FF0000"/>
                </a:solidFill>
              </a:rPr>
              <a:t>Pengaturan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baru</a:t>
            </a: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5288516" y="1417638"/>
            <a:ext cx="3542983" cy="202658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7544" y="1124744"/>
            <a:ext cx="127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Pasal</a:t>
            </a:r>
            <a:r>
              <a:rPr lang="en-US" b="1" dirty="0" smtClean="0"/>
              <a:t> 51-57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6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Perijinan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Akreditasi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Baru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3247558"/>
              </p:ext>
            </p:extLst>
          </p:nvPr>
        </p:nvGraphicFramePr>
        <p:xfrm>
          <a:off x="1988086" y="1756756"/>
          <a:ext cx="5127055" cy="168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83521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Institusi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Program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Studi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/>
                        <a:t>Ijin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+mj-lt"/>
                          <a:ea typeface="Zapf Dingbats"/>
                          <a:cs typeface="Zapf Dingbats"/>
                          <a:sym typeface="Zapf Dingbats"/>
                        </a:rPr>
                        <a:t>Terbit</a:t>
                      </a:r>
                      <a:endParaRPr lang="en-US" sz="20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Terbit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/>
                        <a:t>Akreditasi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Minimum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Minimum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357512" y="2861429"/>
            <a:ext cx="3931593" cy="63523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539552" y="4437112"/>
            <a:ext cx="824291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Pendirian</a:t>
            </a:r>
            <a:r>
              <a:rPr lang="en-US" sz="2400" b="1" dirty="0" smtClean="0"/>
              <a:t> Prodi </a:t>
            </a:r>
            <a:r>
              <a:rPr lang="en-US" sz="2400" b="1" dirty="0" err="1" smtClean="0"/>
              <a:t>baru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harus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memenuhi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syarat</a:t>
            </a:r>
            <a:r>
              <a:rPr lang="en-US" sz="2400" b="1" dirty="0" smtClean="0"/>
              <a:t> minimum</a:t>
            </a:r>
            <a:br>
              <a:rPr lang="en-US" sz="2400" b="1" dirty="0" smtClean="0"/>
            </a:br>
            <a:r>
              <a:rPr lang="en-US" sz="2400" b="1" dirty="0" err="1" smtClean="0"/>
              <a:t>akreditasi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sehingga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izin</a:t>
            </a:r>
            <a:r>
              <a:rPr lang="en-US" sz="2400" b="1" dirty="0" smtClean="0"/>
              <a:t> Prodi </a:t>
            </a:r>
            <a:r>
              <a:rPr lang="en-US" sz="2400" b="1" dirty="0" err="1" smtClean="0"/>
              <a:t>keluar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otomatis</a:t>
            </a:r>
            <a:r>
              <a:rPr lang="en-US" sz="2400" b="1" dirty="0"/>
              <a:t> </a:t>
            </a:r>
            <a:r>
              <a:rPr lang="en-US" sz="2400" b="1" dirty="0" err="1" smtClean="0"/>
              <a:t>sudah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err="1" smtClean="0">
                <a:solidFill>
                  <a:srgbClr val="FF0000"/>
                </a:solidFill>
              </a:rPr>
              <a:t>terakreditasi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/>
              <a:t>minimum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6351" y="1583850"/>
            <a:ext cx="97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Pasal</a:t>
            </a:r>
            <a:r>
              <a:rPr lang="en-US" b="1" dirty="0" smtClean="0"/>
              <a:t> 55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005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sz="32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Standar Nasional PT 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0466656"/>
              </p:ext>
            </p:extLst>
          </p:nvPr>
        </p:nvGraphicFramePr>
        <p:xfrm>
          <a:off x="179512" y="1052736"/>
          <a:ext cx="8856984" cy="417646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21198"/>
                <a:gridCol w="431956"/>
                <a:gridCol w="717998"/>
                <a:gridCol w="913816"/>
                <a:gridCol w="599728"/>
                <a:gridCol w="906564"/>
                <a:gridCol w="767092"/>
                <a:gridCol w="697356"/>
                <a:gridCol w="976299"/>
                <a:gridCol w="1324977"/>
              </a:tblGrid>
              <a:tr h="549879"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Jenjang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</a:t>
                      </a:r>
                      <a:r>
                        <a:rPr lang="id-ID" sz="1400" dirty="0" smtClean="0"/>
                        <a:t>si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Proses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Lulusan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PTK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Sarpras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Kelola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Biaya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Penilaian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Lingkup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743">
                <a:tc>
                  <a:txBody>
                    <a:bodyPr/>
                    <a:lstStyle/>
                    <a:p>
                      <a:r>
                        <a:rPr lang="id-ID" sz="2000" dirty="0" smtClean="0"/>
                        <a:t>Pendidikan</a:t>
                      </a:r>
                      <a:r>
                        <a:rPr lang="id-ID" sz="2000" baseline="0" dirty="0" smtClean="0"/>
                        <a:t> Dasar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8">
                  <a:txBody>
                    <a:bodyPr/>
                    <a:lstStyle/>
                    <a:p>
                      <a:pPr algn="ctr"/>
                      <a:r>
                        <a:rPr lang="id-ID" sz="2800" dirty="0" smtClean="0"/>
                        <a:t>Delapan </a:t>
                      </a:r>
                    </a:p>
                    <a:p>
                      <a:pPr algn="ctr"/>
                      <a:r>
                        <a:rPr lang="id-ID" sz="2800" dirty="0" smtClean="0"/>
                        <a:t>Standar Nasional Pendidikan (SNP)</a:t>
                      </a:r>
                      <a:endParaRPr lang="en-US" sz="28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 smtClean="0"/>
                        <a:t>Pendidikan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373">
                <a:tc>
                  <a:txBody>
                    <a:bodyPr/>
                    <a:lstStyle/>
                    <a:p>
                      <a:r>
                        <a:rPr lang="id-ID" sz="2000" dirty="0" smtClean="0"/>
                        <a:t>Pendidikan</a:t>
                      </a:r>
                      <a:r>
                        <a:rPr lang="id-ID" sz="2000" baseline="0" dirty="0" smtClean="0"/>
                        <a:t> Menengah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 smtClean="0"/>
                        <a:t>Pendidikan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74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</a:t>
                      </a:r>
                      <a:r>
                        <a:rPr lang="id-ID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endidikan</a:t>
                      </a:r>
                      <a:r>
                        <a:rPr lang="id-ID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Tinggi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id-ID" sz="2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Delapan </a:t>
                      </a:r>
                    </a:p>
                    <a:p>
                      <a:pPr algn="ctr"/>
                      <a:r>
                        <a:rPr lang="id-ID" sz="2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Standar Nasional Pendidikan Tinggi (SNPT)</a:t>
                      </a:r>
                      <a:endParaRPr lang="en-US" sz="2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Pendidikan,</a:t>
                      </a:r>
                      <a:r>
                        <a:rPr lang="id-ID" sz="16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Penelitian, Pengabdian Kpd Masy.</a:t>
                      </a: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42</a:t>
            </a:fld>
            <a:endParaRPr lang="id-ID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7668344" y="4149080"/>
            <a:ext cx="1368152" cy="86409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7596336" y="5085184"/>
            <a:ext cx="1430175" cy="69557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77739" y="5318493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Baru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692696"/>
            <a:ext cx="97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Pasal</a:t>
            </a:r>
            <a:r>
              <a:rPr lang="en-US" b="1" dirty="0" smtClean="0"/>
              <a:t> 54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5146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583"/>
            <a:ext cx="9144000" cy="6601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Perluasan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Akses</a:t>
            </a:r>
            <a:r>
              <a:rPr lang="id-ID" sz="32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 dan Jaminan Kepastian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252536" y="1340768"/>
            <a:ext cx="9144000" cy="4392488"/>
          </a:xfrm>
          <a:custGeom>
            <a:avLst/>
            <a:gdLst>
              <a:gd name="connsiteX0" fmla="*/ 0 w 9144000"/>
              <a:gd name="connsiteY0" fmla="*/ 0 h 1984500"/>
              <a:gd name="connsiteX1" fmla="*/ 9144000 w 9144000"/>
              <a:gd name="connsiteY1" fmla="*/ 0 h 1984500"/>
              <a:gd name="connsiteX2" fmla="*/ 9144000 w 9144000"/>
              <a:gd name="connsiteY2" fmla="*/ 1984500 h 1984500"/>
              <a:gd name="connsiteX3" fmla="*/ 0 w 9144000"/>
              <a:gd name="connsiteY3" fmla="*/ 1984500 h 1984500"/>
              <a:gd name="connsiteX4" fmla="*/ 0 w 9144000"/>
              <a:gd name="connsiteY4" fmla="*/ 0 h 198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984500">
                <a:moveTo>
                  <a:pt x="0" y="0"/>
                </a:moveTo>
                <a:lnTo>
                  <a:pt x="9144000" y="0"/>
                </a:lnTo>
                <a:lnTo>
                  <a:pt x="9144000" y="1984500"/>
                </a:lnTo>
                <a:lnTo>
                  <a:pt x="0" y="19845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09676" tIns="291592" rIns="709676" bIns="142240" numCol="1" spcCol="1270" anchor="t" anchorCtr="0">
            <a:noAutofit/>
          </a:bodyPr>
          <a:lstStyle/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200" b="1" kern="1200" dirty="0" smtClean="0">
                <a:solidFill>
                  <a:srgbClr val="0070C0"/>
                </a:solidFill>
              </a:rPr>
              <a:t>Universitas/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Institut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Negeri</a:t>
            </a:r>
            <a:r>
              <a:rPr lang="en-US" sz="3200" b="1" kern="1200" dirty="0" smtClean="0">
                <a:solidFill>
                  <a:srgbClr val="0070C0"/>
                </a:solidFill>
              </a:rPr>
              <a:t> di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setiap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Provinsi</a:t>
            </a:r>
            <a:endParaRPr lang="en-US" sz="3200" b="1" kern="1200" dirty="0">
              <a:solidFill>
                <a:srgbClr val="0070C0"/>
              </a:solidFill>
            </a:endParaRPr>
          </a:p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200" b="1" kern="1200" dirty="0" err="1" smtClean="0">
                <a:solidFill>
                  <a:srgbClr val="0070C0"/>
                </a:solidFill>
              </a:rPr>
              <a:t>Akademi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Komunitas</a:t>
            </a:r>
            <a:r>
              <a:rPr lang="en-US" sz="3200" b="1" kern="1200" dirty="0" smtClean="0">
                <a:solidFill>
                  <a:srgbClr val="0070C0"/>
                </a:solidFill>
              </a:rPr>
              <a:t> di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Setiap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Kabupaten</a:t>
            </a:r>
            <a:r>
              <a:rPr lang="en-US" sz="3200" b="1" kern="1200" dirty="0" smtClean="0">
                <a:solidFill>
                  <a:srgbClr val="0070C0"/>
                </a:solidFill>
              </a:rPr>
              <a:t>/Kota</a:t>
            </a:r>
            <a:endParaRPr lang="en-US" sz="3200" b="1" kern="1200" dirty="0">
              <a:solidFill>
                <a:srgbClr val="0070C0"/>
              </a:solidFill>
            </a:endParaRPr>
          </a:p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200" b="1" kern="1200" dirty="0" smtClean="0">
                <a:solidFill>
                  <a:srgbClr val="0070C0"/>
                </a:solidFill>
              </a:rPr>
              <a:t>PJJ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untuk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menjangkau</a:t>
            </a:r>
            <a:r>
              <a:rPr lang="en-US" sz="3200" b="1" kern="1200" dirty="0" smtClean="0">
                <a:solidFill>
                  <a:srgbClr val="0070C0"/>
                </a:solidFill>
              </a:rPr>
              <a:t> 3T</a:t>
            </a:r>
            <a:endParaRPr lang="en-US" sz="3200" b="1" kern="1200" dirty="0">
              <a:solidFill>
                <a:srgbClr val="0070C0"/>
              </a:solidFill>
            </a:endParaRPr>
          </a:p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id-ID" sz="3200" b="1" kern="1200" dirty="0" smtClean="0">
                <a:solidFill>
                  <a:srgbClr val="0070C0"/>
                </a:solidFill>
              </a:rPr>
              <a:t>Pendidikan Khusus dan Pendidikan Layanan Khusus unt Jenjang Pendidikan Tinggi</a:t>
            </a:r>
          </a:p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id-ID" sz="3200" b="1" dirty="0" smtClean="0">
                <a:solidFill>
                  <a:srgbClr val="0070C0"/>
                </a:solidFill>
              </a:rPr>
              <a:t>Pengembangan sumber belajar terbuka (open educational resources)</a:t>
            </a:r>
          </a:p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200" b="1" kern="1200" dirty="0" smtClean="0">
                <a:solidFill>
                  <a:srgbClr val="0070C0"/>
                </a:solidFill>
              </a:rPr>
              <a:t>P</a:t>
            </a:r>
            <a:r>
              <a:rPr lang="id-ID" sz="3200" b="1" kern="1200" dirty="0" smtClean="0">
                <a:solidFill>
                  <a:srgbClr val="0070C0"/>
                </a:solidFill>
              </a:rPr>
              <a:t>enggunaan teknologi informasi dan telekomunikasi (INHERENT)</a:t>
            </a:r>
            <a:endParaRPr lang="en-US" sz="3200" b="1" kern="1200" dirty="0">
              <a:solidFill>
                <a:srgbClr val="0070C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57200" y="842750"/>
            <a:ext cx="6400800" cy="642034"/>
          </a:xfrm>
          <a:custGeom>
            <a:avLst/>
            <a:gdLst>
              <a:gd name="connsiteX0" fmla="*/ 0 w 6400800"/>
              <a:gd name="connsiteY0" fmla="*/ 68881 h 413280"/>
              <a:gd name="connsiteX1" fmla="*/ 68881 w 6400800"/>
              <a:gd name="connsiteY1" fmla="*/ 0 h 413280"/>
              <a:gd name="connsiteX2" fmla="*/ 6331919 w 6400800"/>
              <a:gd name="connsiteY2" fmla="*/ 0 h 413280"/>
              <a:gd name="connsiteX3" fmla="*/ 6400800 w 6400800"/>
              <a:gd name="connsiteY3" fmla="*/ 68881 h 413280"/>
              <a:gd name="connsiteX4" fmla="*/ 6400800 w 6400800"/>
              <a:gd name="connsiteY4" fmla="*/ 344399 h 413280"/>
              <a:gd name="connsiteX5" fmla="*/ 6331919 w 6400800"/>
              <a:gd name="connsiteY5" fmla="*/ 413280 h 413280"/>
              <a:gd name="connsiteX6" fmla="*/ 68881 w 6400800"/>
              <a:gd name="connsiteY6" fmla="*/ 413280 h 413280"/>
              <a:gd name="connsiteX7" fmla="*/ 0 w 6400800"/>
              <a:gd name="connsiteY7" fmla="*/ 344399 h 413280"/>
              <a:gd name="connsiteX8" fmla="*/ 0 w 6400800"/>
              <a:gd name="connsiteY8" fmla="*/ 68881 h 41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0800" h="413280">
                <a:moveTo>
                  <a:pt x="0" y="68881"/>
                </a:moveTo>
                <a:cubicBezTo>
                  <a:pt x="0" y="30839"/>
                  <a:pt x="30839" y="0"/>
                  <a:pt x="68881" y="0"/>
                </a:cubicBezTo>
                <a:lnTo>
                  <a:pt x="6331919" y="0"/>
                </a:lnTo>
                <a:cubicBezTo>
                  <a:pt x="6369961" y="0"/>
                  <a:pt x="6400800" y="30839"/>
                  <a:pt x="6400800" y="68881"/>
                </a:cubicBezTo>
                <a:lnTo>
                  <a:pt x="6400800" y="344399"/>
                </a:lnTo>
                <a:cubicBezTo>
                  <a:pt x="6400800" y="382441"/>
                  <a:pt x="6369961" y="413280"/>
                  <a:pt x="6331919" y="413280"/>
                </a:cubicBezTo>
                <a:lnTo>
                  <a:pt x="68881" y="413280"/>
                </a:lnTo>
                <a:cubicBezTo>
                  <a:pt x="30839" y="413280"/>
                  <a:pt x="0" y="382441"/>
                  <a:pt x="0" y="344399"/>
                </a:cubicBezTo>
                <a:lnTo>
                  <a:pt x="0" y="6888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2110" tIns="20175" rIns="262110" bIns="20175" numCol="1" spcCol="1270" anchor="ctr" anchorCtr="0">
            <a:noAutofit/>
          </a:bodyPr>
          <a:lstStyle/>
          <a:p>
            <a:pPr lvl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kern="1200" dirty="0" err="1" smtClean="0">
                <a:solidFill>
                  <a:schemeClr val="tx1"/>
                </a:solidFill>
              </a:rPr>
              <a:t>Ketersediaan</a:t>
            </a:r>
            <a:endParaRPr lang="en-US" sz="3600" b="1" kern="12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43</a:t>
            </a:fld>
            <a:endParaRPr lang="id-ID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189517" y="1700808"/>
            <a:ext cx="9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Pasal</a:t>
            </a:r>
            <a:r>
              <a:rPr lang="en-US" dirty="0" smtClean="0"/>
              <a:t> 80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89517" y="2276872"/>
            <a:ext cx="9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Pasal</a:t>
            </a:r>
            <a:r>
              <a:rPr lang="en-US" dirty="0" smtClean="0"/>
              <a:t> 81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89517" y="2996952"/>
            <a:ext cx="9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Pasal</a:t>
            </a:r>
            <a:r>
              <a:rPr lang="en-US" dirty="0" smtClean="0"/>
              <a:t> 31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89517" y="3717032"/>
            <a:ext cx="9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Pasal</a:t>
            </a:r>
            <a:r>
              <a:rPr lang="en-US" smtClean="0"/>
              <a:t> 32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89517" y="4437112"/>
            <a:ext cx="9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Pasal</a:t>
            </a:r>
            <a:r>
              <a:rPr lang="en-US" dirty="0" smtClean="0"/>
              <a:t> 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0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583"/>
            <a:ext cx="9144000" cy="6601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Perluasan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Akses</a:t>
            </a:r>
            <a:r>
              <a:rPr lang="id-ID" sz="32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 dan Jaminan Kepastian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1556792"/>
            <a:ext cx="9144000" cy="2337300"/>
          </a:xfrm>
          <a:custGeom>
            <a:avLst/>
            <a:gdLst>
              <a:gd name="connsiteX0" fmla="*/ 0 w 9144000"/>
              <a:gd name="connsiteY0" fmla="*/ 0 h 2337300"/>
              <a:gd name="connsiteX1" fmla="*/ 9144000 w 9144000"/>
              <a:gd name="connsiteY1" fmla="*/ 0 h 2337300"/>
              <a:gd name="connsiteX2" fmla="*/ 9144000 w 9144000"/>
              <a:gd name="connsiteY2" fmla="*/ 2337300 h 2337300"/>
              <a:gd name="connsiteX3" fmla="*/ 0 w 9144000"/>
              <a:gd name="connsiteY3" fmla="*/ 2337300 h 2337300"/>
              <a:gd name="connsiteX4" fmla="*/ 0 w 9144000"/>
              <a:gd name="connsiteY4" fmla="*/ 0 h 233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337300">
                <a:moveTo>
                  <a:pt x="0" y="0"/>
                </a:moveTo>
                <a:lnTo>
                  <a:pt x="9144000" y="0"/>
                </a:lnTo>
                <a:lnTo>
                  <a:pt x="9144000" y="2337300"/>
                </a:lnTo>
                <a:lnTo>
                  <a:pt x="0" y="23373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09676" tIns="291592" rIns="709676" bIns="142240" numCol="1" spcCol="1270" anchor="t" anchorCtr="0">
            <a:noAutofit/>
          </a:bodyPr>
          <a:lstStyle/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200" b="1" kern="1200" dirty="0" err="1" smtClean="0">
                <a:solidFill>
                  <a:srgbClr val="0070C0"/>
                </a:solidFill>
              </a:rPr>
              <a:t>Penetapan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standar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biaya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satuan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oleh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Menteri</a:t>
            </a:r>
            <a:endParaRPr lang="en-US" sz="3200" b="1" kern="1200" dirty="0">
              <a:solidFill>
                <a:srgbClr val="0070C0"/>
              </a:solidFill>
            </a:endParaRPr>
          </a:p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200" b="1" kern="1200" dirty="0" err="1" smtClean="0">
                <a:solidFill>
                  <a:srgbClr val="0070C0"/>
                </a:solidFill>
              </a:rPr>
              <a:t>Pembatasan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pungutan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pada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mahasiswa</a:t>
            </a:r>
            <a:r>
              <a:rPr lang="en-US" sz="3200" b="1" kern="1200" dirty="0" smtClean="0">
                <a:solidFill>
                  <a:srgbClr val="0070C0"/>
                </a:solidFill>
              </a:rPr>
              <a:t> (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tidak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memberatkan</a:t>
            </a:r>
            <a:r>
              <a:rPr lang="en-US" sz="3200" b="1" kern="1200" dirty="0" smtClean="0">
                <a:solidFill>
                  <a:srgbClr val="0070C0"/>
                </a:solidFill>
              </a:rPr>
              <a:t>)</a:t>
            </a:r>
            <a:endParaRPr lang="en-US" sz="3200" b="1" kern="1200" dirty="0">
              <a:solidFill>
                <a:srgbClr val="0070C0"/>
              </a:solidFill>
            </a:endParaRPr>
          </a:p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200" b="1" kern="1200" dirty="0" err="1" smtClean="0">
                <a:solidFill>
                  <a:srgbClr val="0070C0"/>
                </a:solidFill>
              </a:rPr>
              <a:t>Jaminan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akses</a:t>
            </a:r>
            <a:r>
              <a:rPr lang="en-US" sz="3200" b="1" kern="1200" dirty="0" smtClean="0">
                <a:solidFill>
                  <a:srgbClr val="0070C0"/>
                </a:solidFill>
              </a:rPr>
              <a:t> non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diskriminatif</a:t>
            </a:r>
            <a:endParaRPr lang="en-US" sz="3200" b="1" kern="1200" dirty="0">
              <a:solidFill>
                <a:srgbClr val="0070C0"/>
              </a:solidFill>
            </a:endParaRPr>
          </a:p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200" b="1" kern="1200" dirty="0" err="1" smtClean="0">
                <a:solidFill>
                  <a:srgbClr val="0070C0"/>
                </a:solidFill>
              </a:rPr>
              <a:t>Jaminan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pembiayaan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bagi</a:t>
            </a:r>
            <a:r>
              <a:rPr lang="en-US" sz="3200" b="1" kern="1200" dirty="0" smtClean="0">
                <a:solidFill>
                  <a:srgbClr val="0070C0"/>
                </a:solidFill>
              </a:rPr>
              <a:t> ma</a:t>
            </a:r>
            <a:r>
              <a:rPr lang="id-ID" sz="3200" b="1" kern="1200" dirty="0" smtClean="0">
                <a:solidFill>
                  <a:srgbClr val="0070C0"/>
                </a:solidFill>
              </a:rPr>
              <a:t>syarakat miskin</a:t>
            </a:r>
            <a:r>
              <a:rPr lang="en-US" sz="3200" b="1" kern="1200" dirty="0" smtClean="0">
                <a:solidFill>
                  <a:srgbClr val="0070C0"/>
                </a:solidFill>
              </a:rPr>
              <a:t> yang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memenuhi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syarat</a:t>
            </a:r>
            <a:r>
              <a:rPr lang="en-US" sz="3200" b="1" kern="1200" dirty="0" smtClean="0">
                <a:solidFill>
                  <a:srgbClr val="0070C0"/>
                </a:solidFill>
              </a:rPr>
              <a:t> </a:t>
            </a:r>
            <a:r>
              <a:rPr lang="en-US" sz="3200" b="1" kern="1200" dirty="0" err="1" smtClean="0">
                <a:solidFill>
                  <a:srgbClr val="0070C0"/>
                </a:solidFill>
              </a:rPr>
              <a:t>akademik</a:t>
            </a:r>
            <a:endParaRPr lang="en-US" sz="3200" b="1" kern="1200" dirty="0">
              <a:solidFill>
                <a:srgbClr val="0070C0"/>
              </a:solidFill>
            </a:endParaRPr>
          </a:p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id-ID" sz="3200" b="1" kern="1200" dirty="0" smtClean="0">
                <a:solidFill>
                  <a:srgbClr val="0070C0"/>
                </a:solidFill>
              </a:rPr>
              <a:t>Pengalokasian 20% kapasitas penerimaan untuk mahasiswa miskin dan prioritas untuk calon mhs dari daerah 3T</a:t>
            </a:r>
            <a:endParaRPr lang="en-US" sz="3200" b="1" kern="1200" dirty="0">
              <a:solidFill>
                <a:srgbClr val="0070C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7200" y="980728"/>
            <a:ext cx="6400800" cy="576064"/>
          </a:xfrm>
          <a:custGeom>
            <a:avLst/>
            <a:gdLst>
              <a:gd name="connsiteX0" fmla="*/ 0 w 6400800"/>
              <a:gd name="connsiteY0" fmla="*/ 68881 h 413280"/>
              <a:gd name="connsiteX1" fmla="*/ 68881 w 6400800"/>
              <a:gd name="connsiteY1" fmla="*/ 0 h 413280"/>
              <a:gd name="connsiteX2" fmla="*/ 6331919 w 6400800"/>
              <a:gd name="connsiteY2" fmla="*/ 0 h 413280"/>
              <a:gd name="connsiteX3" fmla="*/ 6400800 w 6400800"/>
              <a:gd name="connsiteY3" fmla="*/ 68881 h 413280"/>
              <a:gd name="connsiteX4" fmla="*/ 6400800 w 6400800"/>
              <a:gd name="connsiteY4" fmla="*/ 344399 h 413280"/>
              <a:gd name="connsiteX5" fmla="*/ 6331919 w 6400800"/>
              <a:gd name="connsiteY5" fmla="*/ 413280 h 413280"/>
              <a:gd name="connsiteX6" fmla="*/ 68881 w 6400800"/>
              <a:gd name="connsiteY6" fmla="*/ 413280 h 413280"/>
              <a:gd name="connsiteX7" fmla="*/ 0 w 6400800"/>
              <a:gd name="connsiteY7" fmla="*/ 344399 h 413280"/>
              <a:gd name="connsiteX8" fmla="*/ 0 w 6400800"/>
              <a:gd name="connsiteY8" fmla="*/ 68881 h 41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0800" h="413280">
                <a:moveTo>
                  <a:pt x="0" y="68881"/>
                </a:moveTo>
                <a:cubicBezTo>
                  <a:pt x="0" y="30839"/>
                  <a:pt x="30839" y="0"/>
                  <a:pt x="68881" y="0"/>
                </a:cubicBezTo>
                <a:lnTo>
                  <a:pt x="6331919" y="0"/>
                </a:lnTo>
                <a:cubicBezTo>
                  <a:pt x="6369961" y="0"/>
                  <a:pt x="6400800" y="30839"/>
                  <a:pt x="6400800" y="68881"/>
                </a:cubicBezTo>
                <a:lnTo>
                  <a:pt x="6400800" y="344399"/>
                </a:lnTo>
                <a:cubicBezTo>
                  <a:pt x="6400800" y="382441"/>
                  <a:pt x="6369961" y="413280"/>
                  <a:pt x="6331919" y="413280"/>
                </a:cubicBezTo>
                <a:lnTo>
                  <a:pt x="68881" y="413280"/>
                </a:lnTo>
                <a:cubicBezTo>
                  <a:pt x="30839" y="413280"/>
                  <a:pt x="0" y="382441"/>
                  <a:pt x="0" y="344399"/>
                </a:cubicBezTo>
                <a:lnTo>
                  <a:pt x="0" y="6888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2110" tIns="20175" rIns="262110" bIns="20175" numCol="1" spcCol="1270" anchor="ctr" anchorCtr="0">
            <a:noAutofit/>
          </a:bodyPr>
          <a:lstStyle/>
          <a:p>
            <a:pPr lvl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dirty="0" err="1" smtClean="0">
                <a:solidFill>
                  <a:schemeClr val="tx1"/>
                </a:solidFill>
              </a:rPr>
              <a:t>Keterjangkauan</a:t>
            </a:r>
            <a:endParaRPr lang="en-US" sz="3200" b="1" kern="12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44</a:t>
            </a:fld>
            <a:endParaRPr lang="id-ID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42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583"/>
            <a:ext cx="9144000" cy="6601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Perluasan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Akses</a:t>
            </a:r>
            <a:r>
              <a:rPr lang="id-ID" sz="32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 dan Jaminan Kepastian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4278" y="1405207"/>
            <a:ext cx="9144000" cy="727649"/>
          </a:xfrm>
          <a:custGeom>
            <a:avLst/>
            <a:gdLst>
              <a:gd name="connsiteX0" fmla="*/ 0 w 9144000"/>
              <a:gd name="connsiteY0" fmla="*/ 0 h 727649"/>
              <a:gd name="connsiteX1" fmla="*/ 9144000 w 9144000"/>
              <a:gd name="connsiteY1" fmla="*/ 0 h 727649"/>
              <a:gd name="connsiteX2" fmla="*/ 9144000 w 9144000"/>
              <a:gd name="connsiteY2" fmla="*/ 727649 h 727649"/>
              <a:gd name="connsiteX3" fmla="*/ 0 w 9144000"/>
              <a:gd name="connsiteY3" fmla="*/ 727649 h 727649"/>
              <a:gd name="connsiteX4" fmla="*/ 0 w 9144000"/>
              <a:gd name="connsiteY4" fmla="*/ 0 h 72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727649">
                <a:moveTo>
                  <a:pt x="0" y="0"/>
                </a:moveTo>
                <a:lnTo>
                  <a:pt x="9144000" y="0"/>
                </a:lnTo>
                <a:lnTo>
                  <a:pt x="9144000" y="727649"/>
                </a:lnTo>
                <a:lnTo>
                  <a:pt x="0" y="72764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09676" tIns="291592" rIns="709676" bIns="142240" numCol="1" spcCol="1270" anchor="t" anchorCtr="0">
            <a:noAutofit/>
          </a:bodyPr>
          <a:lstStyle/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id-ID" sz="3200" b="1" dirty="0">
                <a:solidFill>
                  <a:srgbClr val="0070C0"/>
                </a:solidFill>
              </a:rPr>
              <a:t>Larangan penggunaan penerimaan mahasiswa baru utk tujuan komersial</a:t>
            </a:r>
            <a:endParaRPr lang="en-US" sz="3200" b="1" dirty="0">
              <a:solidFill>
                <a:srgbClr val="0070C0"/>
              </a:solidFill>
            </a:endParaRPr>
          </a:p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id-ID" sz="3200" b="1" kern="1200" dirty="0" smtClean="0">
                <a:solidFill>
                  <a:srgbClr val="0070C0"/>
                </a:solidFill>
              </a:rPr>
              <a:t>Kepastian bagi yang memenuhi syarat akademik untuk dapat kuliah</a:t>
            </a:r>
          </a:p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200" b="1" dirty="0" smtClean="0">
                <a:solidFill>
                  <a:srgbClr val="0070C0"/>
                </a:solidFill>
              </a:rPr>
              <a:t>J</a:t>
            </a:r>
            <a:r>
              <a:rPr lang="id-ID" sz="3200" b="1" dirty="0" smtClean="0">
                <a:solidFill>
                  <a:srgbClr val="0070C0"/>
                </a:solidFill>
              </a:rPr>
              <a:t>aminan bagi yang telah masuk untuk menyelesaikan kuliah dalam batas waktu yang ditentukan</a:t>
            </a:r>
          </a:p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200" b="1" kern="1200" dirty="0" smtClean="0">
                <a:solidFill>
                  <a:srgbClr val="0070C0"/>
                </a:solidFill>
              </a:rPr>
              <a:t>D</a:t>
            </a:r>
            <a:r>
              <a:rPr lang="id-ID" sz="3200" b="1" kern="1200" dirty="0" smtClean="0">
                <a:solidFill>
                  <a:srgbClr val="0070C0"/>
                </a:solidFill>
              </a:rPr>
              <a:t>ukungan beasiswa, bantuan biaya pendidikan, pembebasan SPP, pinjaman tanpa bunga bagi yang tidak mampu</a:t>
            </a:r>
          </a:p>
        </p:txBody>
      </p:sp>
      <p:sp>
        <p:nvSpPr>
          <p:cNvPr id="12" name="Freeform 11"/>
          <p:cNvSpPr/>
          <p:nvPr/>
        </p:nvSpPr>
        <p:spPr>
          <a:xfrm>
            <a:off x="481478" y="836712"/>
            <a:ext cx="6400800" cy="576064"/>
          </a:xfrm>
          <a:custGeom>
            <a:avLst/>
            <a:gdLst>
              <a:gd name="connsiteX0" fmla="*/ 0 w 6400800"/>
              <a:gd name="connsiteY0" fmla="*/ 68881 h 413280"/>
              <a:gd name="connsiteX1" fmla="*/ 68881 w 6400800"/>
              <a:gd name="connsiteY1" fmla="*/ 0 h 413280"/>
              <a:gd name="connsiteX2" fmla="*/ 6331919 w 6400800"/>
              <a:gd name="connsiteY2" fmla="*/ 0 h 413280"/>
              <a:gd name="connsiteX3" fmla="*/ 6400800 w 6400800"/>
              <a:gd name="connsiteY3" fmla="*/ 68881 h 413280"/>
              <a:gd name="connsiteX4" fmla="*/ 6400800 w 6400800"/>
              <a:gd name="connsiteY4" fmla="*/ 344399 h 413280"/>
              <a:gd name="connsiteX5" fmla="*/ 6331919 w 6400800"/>
              <a:gd name="connsiteY5" fmla="*/ 413280 h 413280"/>
              <a:gd name="connsiteX6" fmla="*/ 68881 w 6400800"/>
              <a:gd name="connsiteY6" fmla="*/ 413280 h 413280"/>
              <a:gd name="connsiteX7" fmla="*/ 0 w 6400800"/>
              <a:gd name="connsiteY7" fmla="*/ 344399 h 413280"/>
              <a:gd name="connsiteX8" fmla="*/ 0 w 6400800"/>
              <a:gd name="connsiteY8" fmla="*/ 68881 h 41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0800" h="413280">
                <a:moveTo>
                  <a:pt x="0" y="68881"/>
                </a:moveTo>
                <a:cubicBezTo>
                  <a:pt x="0" y="30839"/>
                  <a:pt x="30839" y="0"/>
                  <a:pt x="68881" y="0"/>
                </a:cubicBezTo>
                <a:lnTo>
                  <a:pt x="6331919" y="0"/>
                </a:lnTo>
                <a:cubicBezTo>
                  <a:pt x="6369961" y="0"/>
                  <a:pt x="6400800" y="30839"/>
                  <a:pt x="6400800" y="68881"/>
                </a:cubicBezTo>
                <a:lnTo>
                  <a:pt x="6400800" y="344399"/>
                </a:lnTo>
                <a:cubicBezTo>
                  <a:pt x="6400800" y="382441"/>
                  <a:pt x="6369961" y="413280"/>
                  <a:pt x="6331919" y="413280"/>
                </a:cubicBezTo>
                <a:lnTo>
                  <a:pt x="68881" y="413280"/>
                </a:lnTo>
                <a:cubicBezTo>
                  <a:pt x="30839" y="413280"/>
                  <a:pt x="0" y="382441"/>
                  <a:pt x="0" y="344399"/>
                </a:cubicBezTo>
                <a:lnTo>
                  <a:pt x="0" y="6888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2110" tIns="20175" rIns="262110" bIns="20175" numCol="1" spcCol="1270" anchor="ctr" anchorCtr="0">
            <a:noAutofit/>
          </a:bodyPr>
          <a:lstStyle/>
          <a:p>
            <a:pPr lvl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d-ID" sz="3600" b="1" kern="1200" dirty="0" smtClean="0">
                <a:solidFill>
                  <a:schemeClr val="tx1"/>
                </a:solidFill>
              </a:rPr>
              <a:t>Jaminan Kepastian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32227"/>
            <a:ext cx="2133600" cy="365125"/>
          </a:xfrm>
        </p:spPr>
        <p:txBody>
          <a:bodyPr/>
          <a:lstStyle/>
          <a:p>
            <a:fld id="{6144AB88-5B43-4547-88F8-D8B52DF95767}" type="slidenum">
              <a:rPr lang="id-ID" smtClean="0"/>
              <a:pPr/>
              <a:t>45</a:t>
            </a:fld>
            <a:endParaRPr lang="id-ID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7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627602" y="2917104"/>
            <a:ext cx="1656184" cy="1008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Lembaga Penjamin Mutu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11560" y="5013176"/>
            <a:ext cx="1584176" cy="100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Perguruan </a:t>
            </a:r>
          </a:p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Tinggi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920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sz="36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Sistem Penjaminan Mutu</a:t>
            </a:r>
          </a:p>
        </p:txBody>
      </p:sp>
      <p:sp>
        <p:nvSpPr>
          <p:cNvPr id="5" name="Rectangle 4"/>
          <p:cNvSpPr/>
          <p:nvPr/>
        </p:nvSpPr>
        <p:spPr>
          <a:xfrm>
            <a:off x="3419872" y="2996952"/>
            <a:ext cx="2592288" cy="1008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>
                <a:solidFill>
                  <a:schemeClr val="tx2">
                    <a:lumMod val="75000"/>
                  </a:schemeClr>
                </a:solidFill>
              </a:rPr>
              <a:t>Pangkalan Data Pendidikan Tinggi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552" y="5085184"/>
            <a:ext cx="1584176" cy="100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Perguruan </a:t>
            </a:r>
          </a:p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Tinggi</a:t>
            </a:r>
          </a:p>
        </p:txBody>
      </p:sp>
      <p:sp>
        <p:nvSpPr>
          <p:cNvPr id="7" name="Rectangle 6"/>
          <p:cNvSpPr/>
          <p:nvPr/>
        </p:nvSpPr>
        <p:spPr>
          <a:xfrm>
            <a:off x="3923928" y="1052736"/>
            <a:ext cx="1584176" cy="100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BSNP</a:t>
            </a:r>
          </a:p>
        </p:txBody>
      </p:sp>
      <p:sp>
        <p:nvSpPr>
          <p:cNvPr id="8" name="Rectangle 7"/>
          <p:cNvSpPr/>
          <p:nvPr/>
        </p:nvSpPr>
        <p:spPr>
          <a:xfrm>
            <a:off x="7092280" y="2996952"/>
            <a:ext cx="1584176" cy="100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BAN-PT</a:t>
            </a:r>
          </a:p>
        </p:txBody>
      </p:sp>
      <p:sp>
        <p:nvSpPr>
          <p:cNvPr id="9" name="Rectangle 8"/>
          <p:cNvSpPr/>
          <p:nvPr/>
        </p:nvSpPr>
        <p:spPr>
          <a:xfrm>
            <a:off x="467544" y="2996952"/>
            <a:ext cx="1728192" cy="1008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Lembaga Layanan Pend. Tinggi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72146" y="4989294"/>
            <a:ext cx="1584176" cy="1008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Lembaga Akreditasi Mandiri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92280" y="5085184"/>
            <a:ext cx="1584176" cy="1008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Lembaga Akreditasi Mandiri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36296" y="5157192"/>
            <a:ext cx="1584176" cy="1008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Lembaga Akreditasi Mandiri</a:t>
            </a:r>
          </a:p>
        </p:txBody>
      </p:sp>
      <p:cxnSp>
        <p:nvCxnSpPr>
          <p:cNvPr id="14" name="Straight Arrow Connector 13"/>
          <p:cNvCxnSpPr>
            <a:stCxn id="6" idx="3"/>
            <a:endCxn id="11" idx="1"/>
          </p:cNvCxnSpPr>
          <p:nvPr/>
        </p:nvCxnSpPr>
        <p:spPr>
          <a:xfrm>
            <a:off x="2123728" y="5589240"/>
            <a:ext cx="496855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0"/>
            <a:endCxn id="9" idx="2"/>
          </p:cNvCxnSpPr>
          <p:nvPr/>
        </p:nvCxnSpPr>
        <p:spPr>
          <a:xfrm flipV="1">
            <a:off x="1331640" y="4005064"/>
            <a:ext cx="0" cy="10801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1"/>
            <a:endCxn id="9" idx="3"/>
          </p:cNvCxnSpPr>
          <p:nvPr/>
        </p:nvCxnSpPr>
        <p:spPr>
          <a:xfrm flipH="1">
            <a:off x="2195736" y="3501008"/>
            <a:ext cx="12241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123728" y="3933056"/>
            <a:ext cx="1368152" cy="11521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5" idx="0"/>
            <a:endCxn id="7" idx="2"/>
          </p:cNvCxnSpPr>
          <p:nvPr/>
        </p:nvCxnSpPr>
        <p:spPr>
          <a:xfrm flipV="1">
            <a:off x="4716016" y="2060848"/>
            <a:ext cx="0" cy="9361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1"/>
            <a:endCxn id="5" idx="3"/>
          </p:cNvCxnSpPr>
          <p:nvPr/>
        </p:nvCxnSpPr>
        <p:spPr>
          <a:xfrm flipH="1">
            <a:off x="6012160" y="3501008"/>
            <a:ext cx="108012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1" idx="0"/>
            <a:endCxn id="8" idx="2"/>
          </p:cNvCxnSpPr>
          <p:nvPr/>
        </p:nvCxnSpPr>
        <p:spPr>
          <a:xfrm flipV="1">
            <a:off x="7884368" y="4005064"/>
            <a:ext cx="0" cy="10801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23527" y="5157192"/>
            <a:ext cx="1728193" cy="100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Perguruan </a:t>
            </a:r>
          </a:p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Tinggi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20272" y="1052736"/>
            <a:ext cx="1944216" cy="100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Masyarakat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3527" y="1052736"/>
            <a:ext cx="1800201" cy="100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Pemerintah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6012160" y="2060848"/>
            <a:ext cx="1152128" cy="936104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2051720" y="2060848"/>
            <a:ext cx="1368152" cy="936104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6012160" y="4005064"/>
            <a:ext cx="1152128" cy="10801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555776" y="5733256"/>
            <a:ext cx="864096" cy="4320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555776" y="6309320"/>
            <a:ext cx="864096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419872" y="5733256"/>
            <a:ext cx="1646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Ketentuan Baru</a:t>
            </a:r>
            <a:endParaRPr lang="id-ID" dirty="0"/>
          </a:p>
        </p:txBody>
      </p:sp>
      <p:sp>
        <p:nvSpPr>
          <p:cNvPr id="64" name="TextBox 63"/>
          <p:cNvSpPr txBox="1"/>
          <p:nvPr/>
        </p:nvSpPr>
        <p:spPr>
          <a:xfrm>
            <a:off x="3419872" y="630002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Ketentuan Saat Ini</a:t>
            </a:r>
            <a:endParaRPr lang="id-ID" dirty="0"/>
          </a:p>
        </p:txBody>
      </p:sp>
      <p:sp>
        <p:nvSpPr>
          <p:cNvPr id="67" name="TextBox 66"/>
          <p:cNvSpPr txBox="1"/>
          <p:nvPr/>
        </p:nvSpPr>
        <p:spPr>
          <a:xfrm>
            <a:off x="831512" y="2636912"/>
            <a:ext cx="122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>
                <a:latin typeface="Arial Rounded MT Bold" pitchFamily="34" charset="0"/>
              </a:rPr>
              <a:t>(Wilayah)</a:t>
            </a:r>
            <a:endParaRPr lang="id-ID" dirty="0">
              <a:latin typeface="Arial Rounded MT Bold" pitchFamily="34" charset="0"/>
            </a:endParaRPr>
          </a:p>
        </p:txBody>
      </p: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46</a:t>
            </a:fld>
            <a:endParaRPr lang="id-ID"/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2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sz="36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Pendidikan Tinggi Keagamaan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32" y="908720"/>
            <a:ext cx="8424936" cy="4104456"/>
          </a:xfr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id-ID" sz="28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Pemerintah atau masyarakat dapat menyelenggarakan PT Keagamaan</a:t>
            </a:r>
          </a:p>
          <a:p>
            <a:pPr>
              <a:spcBef>
                <a:spcPts val="0"/>
              </a:spcBef>
            </a:pPr>
            <a:r>
              <a:rPr lang="id-ID" sz="28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PT </a:t>
            </a:r>
            <a:r>
              <a:rPr lang="id-ID" sz="28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Keagamaan dapat berbentuk: </a:t>
            </a:r>
            <a:r>
              <a:rPr lang="id-ID" sz="28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Universitas, Institut, Sekolah Tinggi, Akademi dan Ma’had Ali, Pasraman, Seminari, dan bentuk lain yang sejenis</a:t>
            </a:r>
          </a:p>
          <a:p>
            <a:pPr>
              <a:spcBef>
                <a:spcPts val="0"/>
              </a:spcBef>
            </a:pPr>
            <a:r>
              <a:rPr lang="id-ID" sz="28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Ketentuan mengenai PT Keagamaan diatur dengan Peraturan Pemerintah</a:t>
            </a:r>
          </a:p>
          <a:p>
            <a:pPr>
              <a:spcBef>
                <a:spcPts val="0"/>
              </a:spcBef>
            </a:pPr>
            <a:endParaRPr lang="id-ID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47</a:t>
            </a:fld>
            <a:endParaRPr lang="id-ID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56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67544" y="2081924"/>
            <a:ext cx="8280920" cy="3723340"/>
          </a:xfrm>
          <a:prstGeom prst="rect">
            <a:avLst/>
          </a:prstGeom>
          <a:solidFill>
            <a:schemeClr val="bg2"/>
          </a:solidFill>
          <a:ln w="3175">
            <a:solidFill>
              <a:schemeClr val="accent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id-ID" sz="32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Otonomi Perguruan Tinggi &amp; Kelembagaannya</a:t>
            </a:r>
          </a:p>
        </p:txBody>
      </p:sp>
      <p:sp>
        <p:nvSpPr>
          <p:cNvPr id="3" name="Rectangle 2"/>
          <p:cNvSpPr/>
          <p:nvPr/>
        </p:nvSpPr>
        <p:spPr>
          <a:xfrm>
            <a:off x="2987824" y="836712"/>
            <a:ext cx="3276364" cy="8430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bg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>
                <a:solidFill>
                  <a:schemeClr val="tx1"/>
                </a:solidFill>
              </a:rPr>
              <a:t>Otonomi </a:t>
            </a:r>
            <a:endParaRPr lang="id-ID" sz="2400" dirty="0" smtClean="0">
              <a:solidFill>
                <a:schemeClr val="tx1"/>
              </a:solidFill>
            </a:endParaRPr>
          </a:p>
          <a:p>
            <a:pPr algn="ctr"/>
            <a:r>
              <a:rPr lang="id-ID" sz="2400" dirty="0" smtClean="0">
                <a:solidFill>
                  <a:schemeClr val="tx1"/>
                </a:solidFill>
              </a:rPr>
              <a:t>Perguruan </a:t>
            </a:r>
            <a:r>
              <a:rPr lang="id-ID" sz="2400" dirty="0">
                <a:solidFill>
                  <a:schemeClr val="tx1"/>
                </a:solidFill>
              </a:rPr>
              <a:t>Tinggi Negeri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2225941"/>
            <a:ext cx="2952328" cy="843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accent1">
                    <a:lumMod val="75000"/>
                  </a:schemeClr>
                </a:solidFill>
              </a:rPr>
              <a:t>Otonomi Bidang Akademik</a:t>
            </a:r>
          </a:p>
        </p:txBody>
      </p:sp>
      <p:sp>
        <p:nvSpPr>
          <p:cNvPr id="5" name="Rectangle 4"/>
          <p:cNvSpPr/>
          <p:nvPr/>
        </p:nvSpPr>
        <p:spPr>
          <a:xfrm>
            <a:off x="5652120" y="2225941"/>
            <a:ext cx="2952328" cy="843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accent1">
                    <a:lumMod val="75000"/>
                  </a:schemeClr>
                </a:solidFill>
              </a:rPr>
              <a:t>Otonomi Bidang Non-Akademik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1680" y="3234052"/>
            <a:ext cx="2808312" cy="709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>
                <a:solidFill>
                  <a:schemeClr val="accent1">
                    <a:lumMod val="75000"/>
                  </a:schemeClr>
                </a:solidFill>
              </a:rPr>
              <a:t>Otonomi</a:t>
            </a:r>
            <a:endParaRPr lang="id-ID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id-ID" b="1" dirty="0">
                <a:solidFill>
                  <a:schemeClr val="accent1">
                    <a:lumMod val="75000"/>
                  </a:schemeClr>
                </a:solidFill>
              </a:rPr>
              <a:t>(sesuai perundangan)</a:t>
            </a:r>
          </a:p>
        </p:txBody>
      </p:sp>
      <p:cxnSp>
        <p:nvCxnSpPr>
          <p:cNvPr id="11" name="Elbow Connector 10"/>
          <p:cNvCxnSpPr>
            <a:stCxn id="3" idx="2"/>
            <a:endCxn id="5" idx="0"/>
          </p:cNvCxnSpPr>
          <p:nvPr/>
        </p:nvCxnSpPr>
        <p:spPr>
          <a:xfrm rot="16200000" flipH="1">
            <a:off x="5604041" y="701697"/>
            <a:ext cx="546209" cy="2502278"/>
          </a:xfrm>
          <a:prstGeom prst="bentConnector3">
            <a:avLst>
              <a:gd name="adj1" fmla="val 50000"/>
            </a:avLst>
          </a:prstGeom>
          <a:ln w="12700"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3" idx="2"/>
            <a:endCxn id="4" idx="0"/>
          </p:cNvCxnSpPr>
          <p:nvPr/>
        </p:nvCxnSpPr>
        <p:spPr>
          <a:xfrm rot="5400000">
            <a:off x="3083761" y="683695"/>
            <a:ext cx="546209" cy="2538282"/>
          </a:xfrm>
          <a:prstGeom prst="bentConnector3">
            <a:avLst>
              <a:gd name="adj1" fmla="val 50000"/>
            </a:avLst>
          </a:prstGeom>
          <a:ln w="12700"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endCxn id="9" idx="1"/>
          </p:cNvCxnSpPr>
          <p:nvPr/>
        </p:nvCxnSpPr>
        <p:spPr>
          <a:xfrm rot="16200000" flipH="1">
            <a:off x="1298270" y="3195413"/>
            <a:ext cx="498788" cy="288031"/>
          </a:xfrm>
          <a:prstGeom prst="bentConnector2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hape 18"/>
          <p:cNvCxnSpPr/>
          <p:nvPr/>
        </p:nvCxnSpPr>
        <p:spPr>
          <a:xfrm rot="5400000">
            <a:off x="7617411" y="3334464"/>
            <a:ext cx="389897" cy="288032"/>
          </a:xfrm>
          <a:prstGeom prst="bentConnector2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hape 20"/>
          <p:cNvCxnSpPr/>
          <p:nvPr/>
        </p:nvCxnSpPr>
        <p:spPr>
          <a:xfrm rot="5400000">
            <a:off x="7329380" y="3738107"/>
            <a:ext cx="965961" cy="288032"/>
          </a:xfrm>
          <a:prstGeom prst="bentConnector2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hape 22"/>
          <p:cNvCxnSpPr/>
          <p:nvPr/>
        </p:nvCxnSpPr>
        <p:spPr>
          <a:xfrm rot="5400000">
            <a:off x="7041348" y="4242163"/>
            <a:ext cx="1542025" cy="288032"/>
          </a:xfrm>
          <a:prstGeom prst="bentConnector2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788025" y="4847217"/>
            <a:ext cx="2880320" cy="6480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solidFill>
                  <a:schemeClr val="accent1">
                    <a:lumMod val="50000"/>
                  </a:schemeClr>
                </a:solidFill>
              </a:rPr>
              <a:t>Badan Hukum</a:t>
            </a:r>
          </a:p>
          <a:p>
            <a:pPr algn="ctr"/>
            <a:r>
              <a:rPr lang="id-ID" b="1" dirty="0" smtClean="0">
                <a:solidFill>
                  <a:schemeClr val="accent1">
                    <a:lumMod val="50000"/>
                  </a:schemeClr>
                </a:solidFill>
              </a:rPr>
              <a:t>(Statuta dg PP)</a:t>
            </a:r>
            <a:endParaRPr lang="id-ID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88025" y="4088660"/>
            <a:ext cx="2848092" cy="6480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solidFill>
                  <a:schemeClr val="accent1">
                    <a:lumMod val="50000"/>
                  </a:schemeClr>
                </a:solidFill>
              </a:rPr>
              <a:t>Satker PPK-BLU</a:t>
            </a:r>
          </a:p>
          <a:p>
            <a:pPr algn="ctr"/>
            <a:r>
              <a:rPr lang="id-ID" b="1" dirty="0" smtClean="0">
                <a:solidFill>
                  <a:schemeClr val="accent1">
                    <a:lumMod val="50000"/>
                  </a:schemeClr>
                </a:solidFill>
              </a:rPr>
              <a:t>(Statuta dg Permen) </a:t>
            </a:r>
            <a:endParaRPr lang="id-ID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88025" y="3349392"/>
            <a:ext cx="2817994" cy="6480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solidFill>
                  <a:schemeClr val="accent1">
                    <a:lumMod val="50000"/>
                  </a:schemeClr>
                </a:solidFill>
              </a:rPr>
              <a:t>Satker PPK-Negara</a:t>
            </a:r>
          </a:p>
          <a:p>
            <a:pPr algn="ctr"/>
            <a:r>
              <a:rPr lang="id-ID" b="1" dirty="0" smtClean="0">
                <a:solidFill>
                  <a:schemeClr val="accent1">
                    <a:lumMod val="50000"/>
                  </a:schemeClr>
                </a:solidFill>
              </a:rPr>
              <a:t>(Statuta dg Permen)</a:t>
            </a:r>
            <a:endParaRPr lang="id-ID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48</a:t>
            </a:fld>
            <a:endParaRPr lang="id-ID"/>
          </a:p>
        </p:txBody>
      </p:sp>
      <p:sp>
        <p:nvSpPr>
          <p:cNvPr id="10" name="TextBox 9"/>
          <p:cNvSpPr txBox="1"/>
          <p:nvPr/>
        </p:nvSpPr>
        <p:spPr>
          <a:xfrm>
            <a:off x="512362" y="5497487"/>
            <a:ext cx="2634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 smtClean="0"/>
              <a:t>PPK : Pola Pengelolaan Keuangan </a:t>
            </a:r>
            <a:endParaRPr lang="id-ID" sz="1400" dirty="0"/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7956376" y="3068961"/>
            <a:ext cx="0" cy="280431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928662" y="5949280"/>
            <a:ext cx="7072362" cy="836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>
                <a:solidFill>
                  <a:schemeClr val="tx2">
                    <a:lumMod val="75000"/>
                  </a:schemeClr>
                </a:solidFill>
              </a:rPr>
              <a:t>Dengan adanya tiga macam tatakelola tersebut, berarti tidak </a:t>
            </a:r>
            <a:r>
              <a:rPr lang="id-ID" sz="2400" dirty="0" smtClean="0">
                <a:solidFill>
                  <a:schemeClr val="tx2">
                    <a:lumMod val="75000"/>
                  </a:schemeClr>
                </a:solidFill>
              </a:rPr>
              <a:t>ada penyeragaman </a:t>
            </a:r>
            <a:r>
              <a:rPr lang="id-ID" sz="2400" dirty="0">
                <a:solidFill>
                  <a:schemeClr val="tx2">
                    <a:lumMod val="75000"/>
                  </a:schemeClr>
                </a:solidFill>
              </a:rPr>
              <a:t>(amar putusan MK)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0" y="62068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69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67544" y="2132857"/>
            <a:ext cx="8280920" cy="2880320"/>
          </a:xfrm>
          <a:prstGeom prst="rect">
            <a:avLst/>
          </a:prstGeom>
          <a:solidFill>
            <a:schemeClr val="bg2"/>
          </a:solidFill>
          <a:ln w="3175">
            <a:solidFill>
              <a:schemeClr val="accent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92088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id-ID" sz="3200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Otonomi Perguruan Tinggi &amp; Kelembagaannya</a:t>
            </a:r>
          </a:p>
        </p:txBody>
      </p:sp>
      <p:sp>
        <p:nvSpPr>
          <p:cNvPr id="3" name="Rectangle 2"/>
          <p:cNvSpPr/>
          <p:nvPr/>
        </p:nvSpPr>
        <p:spPr>
          <a:xfrm>
            <a:off x="2627784" y="836712"/>
            <a:ext cx="3816424" cy="8430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bg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>
                <a:solidFill>
                  <a:schemeClr val="tx1"/>
                </a:solidFill>
              </a:rPr>
              <a:t>Otonomi </a:t>
            </a:r>
          </a:p>
          <a:p>
            <a:pPr algn="ctr"/>
            <a:r>
              <a:rPr lang="id-ID" sz="2400" dirty="0">
                <a:solidFill>
                  <a:schemeClr val="tx1"/>
                </a:solidFill>
              </a:rPr>
              <a:t>Perguruan Tinggi Swasta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2225941"/>
            <a:ext cx="2952328" cy="843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accent1">
                    <a:lumMod val="75000"/>
                  </a:schemeClr>
                </a:solidFill>
              </a:rPr>
              <a:t>Otonomi Bidang Akademik</a:t>
            </a:r>
          </a:p>
        </p:txBody>
      </p:sp>
      <p:sp>
        <p:nvSpPr>
          <p:cNvPr id="5" name="Rectangle 4"/>
          <p:cNvSpPr/>
          <p:nvPr/>
        </p:nvSpPr>
        <p:spPr>
          <a:xfrm>
            <a:off x="5580112" y="2225941"/>
            <a:ext cx="2952328" cy="843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accent1">
                    <a:lumMod val="75000"/>
                  </a:schemeClr>
                </a:solidFill>
              </a:rPr>
              <a:t>Otonomi Bidang Non-Akademik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1680" y="3234052"/>
            <a:ext cx="2808312" cy="6950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>
                <a:solidFill>
                  <a:schemeClr val="accent1">
                    <a:lumMod val="75000"/>
                  </a:schemeClr>
                </a:solidFill>
              </a:rPr>
              <a:t>Otonomi</a:t>
            </a:r>
          </a:p>
          <a:p>
            <a:pPr algn="ctr"/>
            <a:r>
              <a:rPr lang="id-ID" b="1" dirty="0" smtClean="0">
                <a:solidFill>
                  <a:schemeClr val="accent1">
                    <a:lumMod val="75000"/>
                  </a:schemeClr>
                </a:solidFill>
              </a:rPr>
              <a:t>(sesuai perundangan)</a:t>
            </a:r>
            <a:endParaRPr lang="id-ID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Elbow Connector 10"/>
          <p:cNvCxnSpPr>
            <a:stCxn id="3" idx="2"/>
            <a:endCxn id="5" idx="0"/>
          </p:cNvCxnSpPr>
          <p:nvPr/>
        </p:nvCxnSpPr>
        <p:spPr>
          <a:xfrm rot="16200000" flipH="1">
            <a:off x="5523032" y="692696"/>
            <a:ext cx="546209" cy="2520280"/>
          </a:xfrm>
          <a:prstGeom prst="bentConnector3">
            <a:avLst>
              <a:gd name="adj1" fmla="val 50000"/>
            </a:avLst>
          </a:prstGeom>
          <a:ln w="12700"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3" idx="2"/>
            <a:endCxn id="4" idx="0"/>
          </p:cNvCxnSpPr>
          <p:nvPr/>
        </p:nvCxnSpPr>
        <p:spPr>
          <a:xfrm rot="5400000">
            <a:off x="3038756" y="728700"/>
            <a:ext cx="546209" cy="2448272"/>
          </a:xfrm>
          <a:prstGeom prst="bentConnector3">
            <a:avLst>
              <a:gd name="adj1" fmla="val 50000"/>
            </a:avLst>
          </a:prstGeom>
          <a:ln w="12700"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endCxn id="9" idx="1"/>
          </p:cNvCxnSpPr>
          <p:nvPr/>
        </p:nvCxnSpPr>
        <p:spPr>
          <a:xfrm rot="16200000" flipH="1">
            <a:off x="1301902" y="3191781"/>
            <a:ext cx="491524" cy="288031"/>
          </a:xfrm>
          <a:prstGeom prst="bentConnector2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436096" y="3429000"/>
            <a:ext cx="3240360" cy="8640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solidFill>
                  <a:schemeClr val="accent1">
                    <a:lumMod val="75000"/>
                  </a:schemeClr>
                </a:solidFill>
              </a:rPr>
              <a:t>Ditentukan oleh Badan Penyelenggara </a:t>
            </a:r>
            <a:r>
              <a:rPr lang="id-ID" b="1" dirty="0" smtClean="0">
                <a:solidFill>
                  <a:schemeClr val="accent1">
                    <a:lumMod val="75000"/>
                  </a:schemeClr>
                </a:solidFill>
              </a:rPr>
              <a:t>PTS a.l. yayasan</a:t>
            </a:r>
            <a:endParaRPr lang="id-ID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49</a:t>
            </a:fld>
            <a:endParaRPr lang="id-ID"/>
          </a:p>
        </p:txBody>
      </p:sp>
      <p:sp>
        <p:nvSpPr>
          <p:cNvPr id="12" name="Down Arrow 11"/>
          <p:cNvSpPr/>
          <p:nvPr/>
        </p:nvSpPr>
        <p:spPr>
          <a:xfrm rot="10638486">
            <a:off x="6884830" y="3064121"/>
            <a:ext cx="513311" cy="37714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ounded Rectangle 13"/>
          <p:cNvSpPr/>
          <p:nvPr/>
        </p:nvSpPr>
        <p:spPr>
          <a:xfrm>
            <a:off x="755576" y="5301208"/>
            <a:ext cx="7920880" cy="1080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>
                <a:solidFill>
                  <a:schemeClr val="tx2">
                    <a:lumMod val="75000"/>
                  </a:schemeClr>
                </a:solidFill>
              </a:rPr>
              <a:t>Bentuk tatakelola ditentukan oleh Badan Penyelenggara </a:t>
            </a:r>
            <a:r>
              <a:rPr lang="id-ID" sz="2400" dirty="0" smtClean="0">
                <a:solidFill>
                  <a:schemeClr val="tx2">
                    <a:lumMod val="75000"/>
                  </a:schemeClr>
                </a:solidFill>
              </a:rPr>
              <a:t>PTS (a.l.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  <a:r>
              <a:rPr lang="id-ID" sz="2400" dirty="0" smtClean="0">
                <a:solidFill>
                  <a:schemeClr val="tx2">
                    <a:lumMod val="75000"/>
                  </a:schemeClr>
                </a:solidFill>
              </a:rPr>
              <a:t>ayasan) </a:t>
            </a:r>
            <a:r>
              <a:rPr lang="id-ID" sz="2400" dirty="0">
                <a:solidFill>
                  <a:schemeClr val="tx2">
                    <a:lumMod val="75000"/>
                  </a:schemeClr>
                </a:solidFill>
              </a:rPr>
              <a:t>masing-masing, berarti tidak ada penyeragaman </a:t>
            </a:r>
            <a:r>
              <a:rPr lang="id-ID" sz="2400" dirty="0" smtClean="0">
                <a:solidFill>
                  <a:schemeClr val="tx2">
                    <a:lumMod val="75000"/>
                  </a:schemeClr>
                </a:solidFill>
              </a:rPr>
              <a:t>(sesuai amar </a:t>
            </a:r>
            <a:r>
              <a:rPr lang="id-ID" sz="2400" dirty="0">
                <a:solidFill>
                  <a:schemeClr val="tx2">
                    <a:lumMod val="75000"/>
                  </a:schemeClr>
                </a:solidFill>
              </a:rPr>
              <a:t>putusan MK)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0" y="62068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7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91680" y="0"/>
            <a:ext cx="7452320" cy="11247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051720" cy="112474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496" y="188640"/>
            <a:ext cx="2016224" cy="792088"/>
          </a:xfrm>
          <a:noFill/>
        </p:spPr>
        <p:txBody>
          <a:bodyPr>
            <a:normAutofit/>
          </a:bodyPr>
          <a:lstStyle/>
          <a:p>
            <a:pPr algn="l"/>
            <a:r>
              <a:rPr lang="id-ID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MP3EI</a:t>
            </a:r>
            <a:endParaRPr lang="id-ID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2051720" y="1"/>
            <a:ext cx="7092280" cy="11408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id-ID" sz="2800" b="1" dirty="0" smtClean="0"/>
              <a:t>Masterplan Percepatan dan Perluasan Pembangunan Ekonomi Indonesia </a:t>
            </a:r>
            <a:br>
              <a:rPr lang="id-ID" sz="2800" b="1" dirty="0" smtClean="0"/>
            </a:br>
            <a:r>
              <a:rPr lang="id-ID" sz="2800" b="1" dirty="0" smtClean="0"/>
              <a:t>2011 </a:t>
            </a:r>
            <a:r>
              <a:rPr lang="id-ID" sz="2800" b="1" dirty="0"/>
              <a:t>-</a:t>
            </a:r>
            <a:r>
              <a:rPr lang="id-ID" sz="2800" b="1" dirty="0" smtClean="0"/>
              <a:t>2025</a:t>
            </a:r>
            <a:endParaRPr lang="id-ID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229803" y="1268760"/>
            <a:ext cx="8892161" cy="5472608"/>
            <a:chOff x="229803" y="1268760"/>
            <a:chExt cx="8892161" cy="5472608"/>
          </a:xfrm>
        </p:grpSpPr>
        <p:pic>
          <p:nvPicPr>
            <p:cNvPr id="10" name="Picture 9" descr="aspirasi visi.png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229803" y="1296144"/>
              <a:ext cx="8892161" cy="5445224"/>
            </a:xfrm>
            <a:prstGeom prst="foldedCorner">
              <a:avLst>
                <a:gd name="adj" fmla="val 25353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Freeform 8"/>
            <p:cNvSpPr/>
            <p:nvPr/>
          </p:nvSpPr>
          <p:spPr>
            <a:xfrm>
              <a:off x="254307" y="1268760"/>
              <a:ext cx="8730948" cy="5080608"/>
            </a:xfrm>
            <a:custGeom>
              <a:avLst/>
              <a:gdLst>
                <a:gd name="connsiteX0" fmla="*/ 13655 w 8343452"/>
                <a:gd name="connsiteY0" fmla="*/ 4793506 h 4793506"/>
                <a:gd name="connsiteX1" fmla="*/ 13655 w 8343452"/>
                <a:gd name="connsiteY1" fmla="*/ 4793506 h 4793506"/>
                <a:gd name="connsiteX2" fmla="*/ 163865 w 8343452"/>
                <a:gd name="connsiteY2" fmla="*/ 4602342 h 4793506"/>
                <a:gd name="connsiteX3" fmla="*/ 204831 w 8343452"/>
                <a:gd name="connsiteY3" fmla="*/ 4588688 h 4793506"/>
                <a:gd name="connsiteX4" fmla="*/ 232142 w 8343452"/>
                <a:gd name="connsiteY4" fmla="*/ 4561378 h 4793506"/>
                <a:gd name="connsiteX5" fmla="*/ 341385 w 8343452"/>
                <a:gd name="connsiteY5" fmla="*/ 4534069 h 4793506"/>
                <a:gd name="connsiteX6" fmla="*/ 764703 w 8343452"/>
                <a:gd name="connsiteY6" fmla="*/ 4247324 h 4793506"/>
                <a:gd name="connsiteX7" fmla="*/ 873946 w 8343452"/>
                <a:gd name="connsiteY7" fmla="*/ 4179051 h 4793506"/>
                <a:gd name="connsiteX8" fmla="*/ 1119743 w 8343452"/>
                <a:gd name="connsiteY8" fmla="*/ 4083469 h 4793506"/>
                <a:gd name="connsiteX9" fmla="*/ 1228986 w 8343452"/>
                <a:gd name="connsiteY9" fmla="*/ 4056160 h 4793506"/>
                <a:gd name="connsiteX10" fmla="*/ 1420162 w 8343452"/>
                <a:gd name="connsiteY10" fmla="*/ 4001542 h 4793506"/>
                <a:gd name="connsiteX11" fmla="*/ 1638648 w 8343452"/>
                <a:gd name="connsiteY11" fmla="*/ 3946923 h 4793506"/>
                <a:gd name="connsiteX12" fmla="*/ 1747892 w 8343452"/>
                <a:gd name="connsiteY12" fmla="*/ 3919614 h 4793506"/>
                <a:gd name="connsiteX13" fmla="*/ 2007344 w 8343452"/>
                <a:gd name="connsiteY13" fmla="*/ 3892305 h 4793506"/>
                <a:gd name="connsiteX14" fmla="*/ 2089277 w 8343452"/>
                <a:gd name="connsiteY14" fmla="*/ 3864996 h 4793506"/>
                <a:gd name="connsiteX15" fmla="*/ 2225831 w 8343452"/>
                <a:gd name="connsiteY15" fmla="*/ 3783069 h 4793506"/>
                <a:gd name="connsiteX16" fmla="*/ 2321419 w 8343452"/>
                <a:gd name="connsiteY16" fmla="*/ 3755760 h 4793506"/>
                <a:gd name="connsiteX17" fmla="*/ 2362385 w 8343452"/>
                <a:gd name="connsiteY17" fmla="*/ 3701141 h 4793506"/>
                <a:gd name="connsiteX18" fmla="*/ 2403351 w 8343452"/>
                <a:gd name="connsiteY18" fmla="*/ 3687487 h 4793506"/>
                <a:gd name="connsiteX19" fmla="*/ 2444317 w 8343452"/>
                <a:gd name="connsiteY19" fmla="*/ 3660178 h 4793506"/>
                <a:gd name="connsiteX20" fmla="*/ 2498939 w 8343452"/>
                <a:gd name="connsiteY20" fmla="*/ 3605560 h 4793506"/>
                <a:gd name="connsiteX21" fmla="*/ 2690115 w 8343452"/>
                <a:gd name="connsiteY21" fmla="*/ 3537287 h 4793506"/>
                <a:gd name="connsiteX22" fmla="*/ 2758392 w 8343452"/>
                <a:gd name="connsiteY22" fmla="*/ 3496323 h 4793506"/>
                <a:gd name="connsiteX23" fmla="*/ 2840324 w 8343452"/>
                <a:gd name="connsiteY23" fmla="*/ 3482669 h 4793506"/>
                <a:gd name="connsiteX24" fmla="*/ 3031500 w 8343452"/>
                <a:gd name="connsiteY24" fmla="*/ 3469014 h 4793506"/>
                <a:gd name="connsiteX25" fmla="*/ 3086121 w 8343452"/>
                <a:gd name="connsiteY25" fmla="*/ 3455360 h 4793506"/>
                <a:gd name="connsiteX26" fmla="*/ 3181709 w 8343452"/>
                <a:gd name="connsiteY26" fmla="*/ 3441705 h 4793506"/>
                <a:gd name="connsiteX27" fmla="*/ 3263642 w 8343452"/>
                <a:gd name="connsiteY27" fmla="*/ 3414396 h 4793506"/>
                <a:gd name="connsiteX28" fmla="*/ 3304608 w 8343452"/>
                <a:gd name="connsiteY28" fmla="*/ 3373432 h 4793506"/>
                <a:gd name="connsiteX29" fmla="*/ 3386540 w 8343452"/>
                <a:gd name="connsiteY29" fmla="*/ 3346123 h 4793506"/>
                <a:gd name="connsiteX30" fmla="*/ 3577716 w 8343452"/>
                <a:gd name="connsiteY30" fmla="*/ 3291505 h 4793506"/>
                <a:gd name="connsiteX31" fmla="*/ 3714270 w 8343452"/>
                <a:gd name="connsiteY31" fmla="*/ 3250541 h 4793506"/>
                <a:gd name="connsiteX32" fmla="*/ 3796202 w 8343452"/>
                <a:gd name="connsiteY32" fmla="*/ 3223232 h 4793506"/>
                <a:gd name="connsiteX33" fmla="*/ 3946412 w 8343452"/>
                <a:gd name="connsiteY33" fmla="*/ 3195923 h 4793506"/>
                <a:gd name="connsiteX34" fmla="*/ 3987378 w 8343452"/>
                <a:gd name="connsiteY34" fmla="*/ 3182268 h 4793506"/>
                <a:gd name="connsiteX35" fmla="*/ 4055655 w 8343452"/>
                <a:gd name="connsiteY35" fmla="*/ 3168614 h 4793506"/>
                <a:gd name="connsiteX36" fmla="*/ 4123932 w 8343452"/>
                <a:gd name="connsiteY36" fmla="*/ 3141305 h 4793506"/>
                <a:gd name="connsiteX37" fmla="*/ 4192209 w 8343452"/>
                <a:gd name="connsiteY37" fmla="*/ 3100341 h 4793506"/>
                <a:gd name="connsiteX38" fmla="*/ 4233175 w 8343452"/>
                <a:gd name="connsiteY38" fmla="*/ 3073032 h 4793506"/>
                <a:gd name="connsiteX39" fmla="*/ 4397040 w 8343452"/>
                <a:gd name="connsiteY39" fmla="*/ 3045723 h 4793506"/>
                <a:gd name="connsiteX40" fmla="*/ 4629182 w 8343452"/>
                <a:gd name="connsiteY40" fmla="*/ 2991105 h 4793506"/>
                <a:gd name="connsiteX41" fmla="*/ 5148087 w 8343452"/>
                <a:gd name="connsiteY41" fmla="*/ 2868214 h 4793506"/>
                <a:gd name="connsiteX42" fmla="*/ 5380229 w 8343452"/>
                <a:gd name="connsiteY42" fmla="*/ 2813595 h 4793506"/>
                <a:gd name="connsiteX43" fmla="*/ 5653337 w 8343452"/>
                <a:gd name="connsiteY43" fmla="*/ 2772632 h 4793506"/>
                <a:gd name="connsiteX44" fmla="*/ 5844513 w 8343452"/>
                <a:gd name="connsiteY44" fmla="*/ 2704359 h 4793506"/>
                <a:gd name="connsiteX45" fmla="*/ 5994722 w 8343452"/>
                <a:gd name="connsiteY45" fmla="*/ 2636086 h 4793506"/>
                <a:gd name="connsiteX46" fmla="*/ 6377074 w 8343452"/>
                <a:gd name="connsiteY46" fmla="*/ 2540504 h 4793506"/>
                <a:gd name="connsiteX47" fmla="*/ 6513628 w 8343452"/>
                <a:gd name="connsiteY47" fmla="*/ 2526850 h 4793506"/>
                <a:gd name="connsiteX48" fmla="*/ 7018878 w 8343452"/>
                <a:gd name="connsiteY48" fmla="*/ 2540504 h 4793506"/>
                <a:gd name="connsiteX49" fmla="*/ 7087155 w 8343452"/>
                <a:gd name="connsiteY49" fmla="*/ 2581468 h 4793506"/>
                <a:gd name="connsiteX50" fmla="*/ 7210053 w 8343452"/>
                <a:gd name="connsiteY50" fmla="*/ 2636086 h 4793506"/>
                <a:gd name="connsiteX51" fmla="*/ 7319297 w 8343452"/>
                <a:gd name="connsiteY51" fmla="*/ 2663395 h 4793506"/>
                <a:gd name="connsiteX52" fmla="*/ 7373918 w 8343452"/>
                <a:gd name="connsiteY52" fmla="*/ 2677050 h 4793506"/>
                <a:gd name="connsiteX53" fmla="*/ 7592405 w 8343452"/>
                <a:gd name="connsiteY53" fmla="*/ 2718014 h 4793506"/>
                <a:gd name="connsiteX54" fmla="*/ 7633371 w 8343452"/>
                <a:gd name="connsiteY54" fmla="*/ 2731668 h 4793506"/>
                <a:gd name="connsiteX55" fmla="*/ 7728959 w 8343452"/>
                <a:gd name="connsiteY55" fmla="*/ 2718014 h 4793506"/>
                <a:gd name="connsiteX56" fmla="*/ 7824547 w 8343452"/>
                <a:gd name="connsiteY56" fmla="*/ 2649741 h 4793506"/>
                <a:gd name="connsiteX57" fmla="*/ 7961101 w 8343452"/>
                <a:gd name="connsiteY57" fmla="*/ 2595123 h 4793506"/>
                <a:gd name="connsiteX58" fmla="*/ 8029378 w 8343452"/>
                <a:gd name="connsiteY58" fmla="*/ 2540504 h 4793506"/>
                <a:gd name="connsiteX59" fmla="*/ 8070344 w 8343452"/>
                <a:gd name="connsiteY59" fmla="*/ 2499541 h 4793506"/>
                <a:gd name="connsiteX60" fmla="*/ 8179587 w 8343452"/>
                <a:gd name="connsiteY60" fmla="*/ 2403959 h 4793506"/>
                <a:gd name="connsiteX61" fmla="*/ 8247864 w 8343452"/>
                <a:gd name="connsiteY61" fmla="*/ 2294722 h 4793506"/>
                <a:gd name="connsiteX62" fmla="*/ 8288830 w 8343452"/>
                <a:gd name="connsiteY62" fmla="*/ 2226450 h 4793506"/>
                <a:gd name="connsiteX63" fmla="*/ 8343452 w 8343452"/>
                <a:gd name="connsiteY63" fmla="*/ 2117213 h 4793506"/>
                <a:gd name="connsiteX64" fmla="*/ 8316141 w 8343452"/>
                <a:gd name="connsiteY64" fmla="*/ 997540 h 4793506"/>
                <a:gd name="connsiteX65" fmla="*/ 8275175 w 8343452"/>
                <a:gd name="connsiteY65" fmla="*/ 956576 h 4793506"/>
                <a:gd name="connsiteX66" fmla="*/ 8165932 w 8343452"/>
                <a:gd name="connsiteY66" fmla="*/ 806376 h 4793506"/>
                <a:gd name="connsiteX67" fmla="*/ 8097655 w 8343452"/>
                <a:gd name="connsiteY67" fmla="*/ 724449 h 4793506"/>
                <a:gd name="connsiteX68" fmla="*/ 7988411 w 8343452"/>
                <a:gd name="connsiteY68" fmla="*/ 533285 h 4793506"/>
                <a:gd name="connsiteX69" fmla="*/ 7947445 w 8343452"/>
                <a:gd name="connsiteY69" fmla="*/ 465012 h 4793506"/>
                <a:gd name="connsiteX70" fmla="*/ 7892824 w 8343452"/>
                <a:gd name="connsiteY70" fmla="*/ 355776 h 4793506"/>
                <a:gd name="connsiteX71" fmla="*/ 7851857 w 8343452"/>
                <a:gd name="connsiteY71" fmla="*/ 301157 h 4793506"/>
                <a:gd name="connsiteX72" fmla="*/ 7769925 w 8343452"/>
                <a:gd name="connsiteY72" fmla="*/ 232885 h 4793506"/>
                <a:gd name="connsiteX73" fmla="*/ 7483161 w 8343452"/>
                <a:gd name="connsiteY73" fmla="*/ 205576 h 4793506"/>
                <a:gd name="connsiteX74" fmla="*/ 7360263 w 8343452"/>
                <a:gd name="connsiteY74" fmla="*/ 150957 h 4793506"/>
                <a:gd name="connsiteX75" fmla="*/ 7305641 w 8343452"/>
                <a:gd name="connsiteY75" fmla="*/ 109994 h 4793506"/>
                <a:gd name="connsiteX76" fmla="*/ 7237364 w 8343452"/>
                <a:gd name="connsiteY76" fmla="*/ 82685 h 4793506"/>
                <a:gd name="connsiteX77" fmla="*/ 7182743 w 8343452"/>
                <a:gd name="connsiteY77" fmla="*/ 55375 h 4793506"/>
                <a:gd name="connsiteX78" fmla="*/ 7141776 w 8343452"/>
                <a:gd name="connsiteY78" fmla="*/ 28066 h 4793506"/>
                <a:gd name="connsiteX79" fmla="*/ 7073499 w 8343452"/>
                <a:gd name="connsiteY79" fmla="*/ 757 h 4793506"/>
                <a:gd name="connsiteX80" fmla="*/ 6117621 w 8343452"/>
                <a:gd name="connsiteY80" fmla="*/ 41721 h 4793506"/>
                <a:gd name="connsiteX81" fmla="*/ 5994722 w 8343452"/>
                <a:gd name="connsiteY81" fmla="*/ 69030 h 4793506"/>
                <a:gd name="connsiteX82" fmla="*/ 5557749 w 8343452"/>
                <a:gd name="connsiteY82" fmla="*/ 260194 h 4793506"/>
                <a:gd name="connsiteX83" fmla="*/ 5230020 w 8343452"/>
                <a:gd name="connsiteY83" fmla="*/ 478667 h 4793506"/>
                <a:gd name="connsiteX84" fmla="*/ 4915945 w 8343452"/>
                <a:gd name="connsiteY84" fmla="*/ 642521 h 4793506"/>
                <a:gd name="connsiteX85" fmla="*/ 4779391 w 8343452"/>
                <a:gd name="connsiteY85" fmla="*/ 710794 h 4793506"/>
                <a:gd name="connsiteX86" fmla="*/ 4506283 w 8343452"/>
                <a:gd name="connsiteY86" fmla="*/ 820030 h 4793506"/>
                <a:gd name="connsiteX87" fmla="*/ 4397040 w 8343452"/>
                <a:gd name="connsiteY87" fmla="*/ 860994 h 4793506"/>
                <a:gd name="connsiteX88" fmla="*/ 4274141 w 8343452"/>
                <a:gd name="connsiteY88" fmla="*/ 888303 h 4793506"/>
                <a:gd name="connsiteX89" fmla="*/ 4042000 w 8343452"/>
                <a:gd name="connsiteY89" fmla="*/ 915612 h 4793506"/>
                <a:gd name="connsiteX90" fmla="*/ 3550405 w 8343452"/>
                <a:gd name="connsiteY90" fmla="*/ 1134085 h 4793506"/>
                <a:gd name="connsiteX91" fmla="*/ 2840324 w 8343452"/>
                <a:gd name="connsiteY91" fmla="*/ 1420831 h 4793506"/>
                <a:gd name="connsiteX92" fmla="*/ 2498939 w 8343452"/>
                <a:gd name="connsiteY92" fmla="*/ 1584686 h 4793506"/>
                <a:gd name="connsiteX93" fmla="*/ 2253142 w 8343452"/>
                <a:gd name="connsiteY93" fmla="*/ 1734886 h 4793506"/>
                <a:gd name="connsiteX94" fmla="*/ 2212175 w 8343452"/>
                <a:gd name="connsiteY94" fmla="*/ 1748540 h 4793506"/>
                <a:gd name="connsiteX95" fmla="*/ 1816169 w 8343452"/>
                <a:gd name="connsiteY95" fmla="*/ 2007977 h 4793506"/>
                <a:gd name="connsiteX96" fmla="*/ 1693270 w 8343452"/>
                <a:gd name="connsiteY96" fmla="*/ 2076249 h 4793506"/>
                <a:gd name="connsiteX97" fmla="*/ 1597682 w 8343452"/>
                <a:gd name="connsiteY97" fmla="*/ 2144522 h 4793506"/>
                <a:gd name="connsiteX98" fmla="*/ 1406507 w 8343452"/>
                <a:gd name="connsiteY98" fmla="*/ 2253759 h 4793506"/>
                <a:gd name="connsiteX99" fmla="*/ 1283608 w 8343452"/>
                <a:gd name="connsiteY99" fmla="*/ 2376650 h 4793506"/>
                <a:gd name="connsiteX100" fmla="*/ 1119743 w 8343452"/>
                <a:gd name="connsiteY100" fmla="*/ 2526850 h 4793506"/>
                <a:gd name="connsiteX101" fmla="*/ 1078777 w 8343452"/>
                <a:gd name="connsiteY101" fmla="*/ 2581468 h 4793506"/>
                <a:gd name="connsiteX102" fmla="*/ 1010500 w 8343452"/>
                <a:gd name="connsiteY102" fmla="*/ 2663395 h 4793506"/>
                <a:gd name="connsiteX103" fmla="*/ 860290 w 8343452"/>
                <a:gd name="connsiteY103" fmla="*/ 2977450 h 4793506"/>
                <a:gd name="connsiteX104" fmla="*/ 778358 w 8343452"/>
                <a:gd name="connsiteY104" fmla="*/ 3086687 h 4793506"/>
                <a:gd name="connsiteX105" fmla="*/ 696426 w 8343452"/>
                <a:gd name="connsiteY105" fmla="*/ 3168614 h 4793506"/>
                <a:gd name="connsiteX106" fmla="*/ 505250 w 8343452"/>
                <a:gd name="connsiteY106" fmla="*/ 3441705 h 4793506"/>
                <a:gd name="connsiteX107" fmla="*/ 450628 w 8343452"/>
                <a:gd name="connsiteY107" fmla="*/ 3537287 h 4793506"/>
                <a:gd name="connsiteX108" fmla="*/ 355041 w 8343452"/>
                <a:gd name="connsiteY108" fmla="*/ 3660178 h 4793506"/>
                <a:gd name="connsiteX109" fmla="*/ 286763 w 8343452"/>
                <a:gd name="connsiteY109" fmla="*/ 3783069 h 4793506"/>
                <a:gd name="connsiteX110" fmla="*/ 245797 w 8343452"/>
                <a:gd name="connsiteY110" fmla="*/ 3810378 h 4793506"/>
                <a:gd name="connsiteX111" fmla="*/ 218486 w 8343452"/>
                <a:gd name="connsiteY111" fmla="*/ 3864996 h 4793506"/>
                <a:gd name="connsiteX112" fmla="*/ 204831 w 8343452"/>
                <a:gd name="connsiteY112" fmla="*/ 3905960 h 4793506"/>
                <a:gd name="connsiteX113" fmla="*/ 150209 w 8343452"/>
                <a:gd name="connsiteY113" fmla="*/ 3960578 h 4793506"/>
                <a:gd name="connsiteX114" fmla="*/ 109243 w 8343452"/>
                <a:gd name="connsiteY114" fmla="*/ 4015196 h 4793506"/>
                <a:gd name="connsiteX115" fmla="*/ 95588 w 8343452"/>
                <a:gd name="connsiteY115" fmla="*/ 4097124 h 4793506"/>
                <a:gd name="connsiteX116" fmla="*/ 54622 w 8343452"/>
                <a:gd name="connsiteY116" fmla="*/ 4233669 h 4793506"/>
                <a:gd name="connsiteX117" fmla="*/ 40966 w 8343452"/>
                <a:gd name="connsiteY117" fmla="*/ 4438487 h 4793506"/>
                <a:gd name="connsiteX118" fmla="*/ 27311 w 8343452"/>
                <a:gd name="connsiteY118" fmla="*/ 4697924 h 4793506"/>
                <a:gd name="connsiteX119" fmla="*/ 0 w 8343452"/>
                <a:gd name="connsiteY119" fmla="*/ 4697924 h 4793506"/>
                <a:gd name="connsiteX120" fmla="*/ 0 w 8343452"/>
                <a:gd name="connsiteY120" fmla="*/ 4697924 h 4793506"/>
                <a:gd name="connsiteX0" fmla="*/ 13655 w 8343452"/>
                <a:gd name="connsiteY0" fmla="*/ 4793506 h 4793506"/>
                <a:gd name="connsiteX1" fmla="*/ 13655 w 8343452"/>
                <a:gd name="connsiteY1" fmla="*/ 4793506 h 4793506"/>
                <a:gd name="connsiteX2" fmla="*/ 163865 w 8343452"/>
                <a:gd name="connsiteY2" fmla="*/ 4602342 h 4793506"/>
                <a:gd name="connsiteX3" fmla="*/ 204831 w 8343452"/>
                <a:gd name="connsiteY3" fmla="*/ 4588688 h 4793506"/>
                <a:gd name="connsiteX4" fmla="*/ 232142 w 8343452"/>
                <a:gd name="connsiteY4" fmla="*/ 4561378 h 4793506"/>
                <a:gd name="connsiteX5" fmla="*/ 341385 w 8343452"/>
                <a:gd name="connsiteY5" fmla="*/ 4534069 h 4793506"/>
                <a:gd name="connsiteX6" fmla="*/ 764703 w 8343452"/>
                <a:gd name="connsiteY6" fmla="*/ 4247324 h 4793506"/>
                <a:gd name="connsiteX7" fmla="*/ 873946 w 8343452"/>
                <a:gd name="connsiteY7" fmla="*/ 4179051 h 4793506"/>
                <a:gd name="connsiteX8" fmla="*/ 1119743 w 8343452"/>
                <a:gd name="connsiteY8" fmla="*/ 4083469 h 4793506"/>
                <a:gd name="connsiteX9" fmla="*/ 1228986 w 8343452"/>
                <a:gd name="connsiteY9" fmla="*/ 4056160 h 4793506"/>
                <a:gd name="connsiteX10" fmla="*/ 1420162 w 8343452"/>
                <a:gd name="connsiteY10" fmla="*/ 4001542 h 4793506"/>
                <a:gd name="connsiteX11" fmla="*/ 1638648 w 8343452"/>
                <a:gd name="connsiteY11" fmla="*/ 3946923 h 4793506"/>
                <a:gd name="connsiteX12" fmla="*/ 1747892 w 8343452"/>
                <a:gd name="connsiteY12" fmla="*/ 3919614 h 4793506"/>
                <a:gd name="connsiteX13" fmla="*/ 1912387 w 8343452"/>
                <a:gd name="connsiteY13" fmla="*/ 3668318 h 4793506"/>
                <a:gd name="connsiteX14" fmla="*/ 2089277 w 8343452"/>
                <a:gd name="connsiteY14" fmla="*/ 3864996 h 4793506"/>
                <a:gd name="connsiteX15" fmla="*/ 2225831 w 8343452"/>
                <a:gd name="connsiteY15" fmla="*/ 3783069 h 4793506"/>
                <a:gd name="connsiteX16" fmla="*/ 2321419 w 8343452"/>
                <a:gd name="connsiteY16" fmla="*/ 3755760 h 4793506"/>
                <a:gd name="connsiteX17" fmla="*/ 2362385 w 8343452"/>
                <a:gd name="connsiteY17" fmla="*/ 3701141 h 4793506"/>
                <a:gd name="connsiteX18" fmla="*/ 2403351 w 8343452"/>
                <a:gd name="connsiteY18" fmla="*/ 3687487 h 4793506"/>
                <a:gd name="connsiteX19" fmla="*/ 2444317 w 8343452"/>
                <a:gd name="connsiteY19" fmla="*/ 3660178 h 4793506"/>
                <a:gd name="connsiteX20" fmla="*/ 2498939 w 8343452"/>
                <a:gd name="connsiteY20" fmla="*/ 3605560 h 4793506"/>
                <a:gd name="connsiteX21" fmla="*/ 2690115 w 8343452"/>
                <a:gd name="connsiteY21" fmla="*/ 3537287 h 4793506"/>
                <a:gd name="connsiteX22" fmla="*/ 2758392 w 8343452"/>
                <a:gd name="connsiteY22" fmla="*/ 3496323 h 4793506"/>
                <a:gd name="connsiteX23" fmla="*/ 2840324 w 8343452"/>
                <a:gd name="connsiteY23" fmla="*/ 3482669 h 4793506"/>
                <a:gd name="connsiteX24" fmla="*/ 3031500 w 8343452"/>
                <a:gd name="connsiteY24" fmla="*/ 3469014 h 4793506"/>
                <a:gd name="connsiteX25" fmla="*/ 3086121 w 8343452"/>
                <a:gd name="connsiteY25" fmla="*/ 3455360 h 4793506"/>
                <a:gd name="connsiteX26" fmla="*/ 3181709 w 8343452"/>
                <a:gd name="connsiteY26" fmla="*/ 3441705 h 4793506"/>
                <a:gd name="connsiteX27" fmla="*/ 3263642 w 8343452"/>
                <a:gd name="connsiteY27" fmla="*/ 3414396 h 4793506"/>
                <a:gd name="connsiteX28" fmla="*/ 3304608 w 8343452"/>
                <a:gd name="connsiteY28" fmla="*/ 3373432 h 4793506"/>
                <a:gd name="connsiteX29" fmla="*/ 3386540 w 8343452"/>
                <a:gd name="connsiteY29" fmla="*/ 3346123 h 4793506"/>
                <a:gd name="connsiteX30" fmla="*/ 3577716 w 8343452"/>
                <a:gd name="connsiteY30" fmla="*/ 3291505 h 4793506"/>
                <a:gd name="connsiteX31" fmla="*/ 3714270 w 8343452"/>
                <a:gd name="connsiteY31" fmla="*/ 3250541 h 4793506"/>
                <a:gd name="connsiteX32" fmla="*/ 3796202 w 8343452"/>
                <a:gd name="connsiteY32" fmla="*/ 3223232 h 4793506"/>
                <a:gd name="connsiteX33" fmla="*/ 3946412 w 8343452"/>
                <a:gd name="connsiteY33" fmla="*/ 3195923 h 4793506"/>
                <a:gd name="connsiteX34" fmla="*/ 3987378 w 8343452"/>
                <a:gd name="connsiteY34" fmla="*/ 3182268 h 4793506"/>
                <a:gd name="connsiteX35" fmla="*/ 4055655 w 8343452"/>
                <a:gd name="connsiteY35" fmla="*/ 3168614 h 4793506"/>
                <a:gd name="connsiteX36" fmla="*/ 4123932 w 8343452"/>
                <a:gd name="connsiteY36" fmla="*/ 3141305 h 4793506"/>
                <a:gd name="connsiteX37" fmla="*/ 4192209 w 8343452"/>
                <a:gd name="connsiteY37" fmla="*/ 3100341 h 4793506"/>
                <a:gd name="connsiteX38" fmla="*/ 4233175 w 8343452"/>
                <a:gd name="connsiteY38" fmla="*/ 3073032 h 4793506"/>
                <a:gd name="connsiteX39" fmla="*/ 4397040 w 8343452"/>
                <a:gd name="connsiteY39" fmla="*/ 3045723 h 4793506"/>
                <a:gd name="connsiteX40" fmla="*/ 4629182 w 8343452"/>
                <a:gd name="connsiteY40" fmla="*/ 2991105 h 4793506"/>
                <a:gd name="connsiteX41" fmla="*/ 5148087 w 8343452"/>
                <a:gd name="connsiteY41" fmla="*/ 2868214 h 4793506"/>
                <a:gd name="connsiteX42" fmla="*/ 5380229 w 8343452"/>
                <a:gd name="connsiteY42" fmla="*/ 2813595 h 4793506"/>
                <a:gd name="connsiteX43" fmla="*/ 5653337 w 8343452"/>
                <a:gd name="connsiteY43" fmla="*/ 2772632 h 4793506"/>
                <a:gd name="connsiteX44" fmla="*/ 5844513 w 8343452"/>
                <a:gd name="connsiteY44" fmla="*/ 2704359 h 4793506"/>
                <a:gd name="connsiteX45" fmla="*/ 5994722 w 8343452"/>
                <a:gd name="connsiteY45" fmla="*/ 2636086 h 4793506"/>
                <a:gd name="connsiteX46" fmla="*/ 6377074 w 8343452"/>
                <a:gd name="connsiteY46" fmla="*/ 2540504 h 4793506"/>
                <a:gd name="connsiteX47" fmla="*/ 6513628 w 8343452"/>
                <a:gd name="connsiteY47" fmla="*/ 2526850 h 4793506"/>
                <a:gd name="connsiteX48" fmla="*/ 7018878 w 8343452"/>
                <a:gd name="connsiteY48" fmla="*/ 2540504 h 4793506"/>
                <a:gd name="connsiteX49" fmla="*/ 7087155 w 8343452"/>
                <a:gd name="connsiteY49" fmla="*/ 2581468 h 4793506"/>
                <a:gd name="connsiteX50" fmla="*/ 7210053 w 8343452"/>
                <a:gd name="connsiteY50" fmla="*/ 2636086 h 4793506"/>
                <a:gd name="connsiteX51" fmla="*/ 7319297 w 8343452"/>
                <a:gd name="connsiteY51" fmla="*/ 2663395 h 4793506"/>
                <a:gd name="connsiteX52" fmla="*/ 7373918 w 8343452"/>
                <a:gd name="connsiteY52" fmla="*/ 2677050 h 4793506"/>
                <a:gd name="connsiteX53" fmla="*/ 7592405 w 8343452"/>
                <a:gd name="connsiteY53" fmla="*/ 2718014 h 4793506"/>
                <a:gd name="connsiteX54" fmla="*/ 7633371 w 8343452"/>
                <a:gd name="connsiteY54" fmla="*/ 2731668 h 4793506"/>
                <a:gd name="connsiteX55" fmla="*/ 7728959 w 8343452"/>
                <a:gd name="connsiteY55" fmla="*/ 2718014 h 4793506"/>
                <a:gd name="connsiteX56" fmla="*/ 7824547 w 8343452"/>
                <a:gd name="connsiteY56" fmla="*/ 2649741 h 4793506"/>
                <a:gd name="connsiteX57" fmla="*/ 7961101 w 8343452"/>
                <a:gd name="connsiteY57" fmla="*/ 2595123 h 4793506"/>
                <a:gd name="connsiteX58" fmla="*/ 8029378 w 8343452"/>
                <a:gd name="connsiteY58" fmla="*/ 2540504 h 4793506"/>
                <a:gd name="connsiteX59" fmla="*/ 8070344 w 8343452"/>
                <a:gd name="connsiteY59" fmla="*/ 2499541 h 4793506"/>
                <a:gd name="connsiteX60" fmla="*/ 8179587 w 8343452"/>
                <a:gd name="connsiteY60" fmla="*/ 2403959 h 4793506"/>
                <a:gd name="connsiteX61" fmla="*/ 8247864 w 8343452"/>
                <a:gd name="connsiteY61" fmla="*/ 2294722 h 4793506"/>
                <a:gd name="connsiteX62" fmla="*/ 8288830 w 8343452"/>
                <a:gd name="connsiteY62" fmla="*/ 2226450 h 4793506"/>
                <a:gd name="connsiteX63" fmla="*/ 8343452 w 8343452"/>
                <a:gd name="connsiteY63" fmla="*/ 2117213 h 4793506"/>
                <a:gd name="connsiteX64" fmla="*/ 8316141 w 8343452"/>
                <a:gd name="connsiteY64" fmla="*/ 997540 h 4793506"/>
                <a:gd name="connsiteX65" fmla="*/ 8275175 w 8343452"/>
                <a:gd name="connsiteY65" fmla="*/ 956576 h 4793506"/>
                <a:gd name="connsiteX66" fmla="*/ 8165932 w 8343452"/>
                <a:gd name="connsiteY66" fmla="*/ 806376 h 4793506"/>
                <a:gd name="connsiteX67" fmla="*/ 8097655 w 8343452"/>
                <a:gd name="connsiteY67" fmla="*/ 724449 h 4793506"/>
                <a:gd name="connsiteX68" fmla="*/ 7988411 w 8343452"/>
                <a:gd name="connsiteY68" fmla="*/ 533285 h 4793506"/>
                <a:gd name="connsiteX69" fmla="*/ 7947445 w 8343452"/>
                <a:gd name="connsiteY69" fmla="*/ 465012 h 4793506"/>
                <a:gd name="connsiteX70" fmla="*/ 7892824 w 8343452"/>
                <a:gd name="connsiteY70" fmla="*/ 355776 h 4793506"/>
                <a:gd name="connsiteX71" fmla="*/ 7851857 w 8343452"/>
                <a:gd name="connsiteY71" fmla="*/ 301157 h 4793506"/>
                <a:gd name="connsiteX72" fmla="*/ 7769925 w 8343452"/>
                <a:gd name="connsiteY72" fmla="*/ 232885 h 4793506"/>
                <a:gd name="connsiteX73" fmla="*/ 7483161 w 8343452"/>
                <a:gd name="connsiteY73" fmla="*/ 205576 h 4793506"/>
                <a:gd name="connsiteX74" fmla="*/ 7360263 w 8343452"/>
                <a:gd name="connsiteY74" fmla="*/ 150957 h 4793506"/>
                <a:gd name="connsiteX75" fmla="*/ 7305641 w 8343452"/>
                <a:gd name="connsiteY75" fmla="*/ 109994 h 4793506"/>
                <a:gd name="connsiteX76" fmla="*/ 7237364 w 8343452"/>
                <a:gd name="connsiteY76" fmla="*/ 82685 h 4793506"/>
                <a:gd name="connsiteX77" fmla="*/ 7182743 w 8343452"/>
                <a:gd name="connsiteY77" fmla="*/ 55375 h 4793506"/>
                <a:gd name="connsiteX78" fmla="*/ 7141776 w 8343452"/>
                <a:gd name="connsiteY78" fmla="*/ 28066 h 4793506"/>
                <a:gd name="connsiteX79" fmla="*/ 7073499 w 8343452"/>
                <a:gd name="connsiteY79" fmla="*/ 757 h 4793506"/>
                <a:gd name="connsiteX80" fmla="*/ 6117621 w 8343452"/>
                <a:gd name="connsiteY80" fmla="*/ 41721 h 4793506"/>
                <a:gd name="connsiteX81" fmla="*/ 5994722 w 8343452"/>
                <a:gd name="connsiteY81" fmla="*/ 69030 h 4793506"/>
                <a:gd name="connsiteX82" fmla="*/ 5557749 w 8343452"/>
                <a:gd name="connsiteY82" fmla="*/ 260194 h 4793506"/>
                <a:gd name="connsiteX83" fmla="*/ 5230020 w 8343452"/>
                <a:gd name="connsiteY83" fmla="*/ 478667 h 4793506"/>
                <a:gd name="connsiteX84" fmla="*/ 4915945 w 8343452"/>
                <a:gd name="connsiteY84" fmla="*/ 642521 h 4793506"/>
                <a:gd name="connsiteX85" fmla="*/ 4779391 w 8343452"/>
                <a:gd name="connsiteY85" fmla="*/ 710794 h 4793506"/>
                <a:gd name="connsiteX86" fmla="*/ 4506283 w 8343452"/>
                <a:gd name="connsiteY86" fmla="*/ 820030 h 4793506"/>
                <a:gd name="connsiteX87" fmla="*/ 4397040 w 8343452"/>
                <a:gd name="connsiteY87" fmla="*/ 860994 h 4793506"/>
                <a:gd name="connsiteX88" fmla="*/ 4274141 w 8343452"/>
                <a:gd name="connsiteY88" fmla="*/ 888303 h 4793506"/>
                <a:gd name="connsiteX89" fmla="*/ 4042000 w 8343452"/>
                <a:gd name="connsiteY89" fmla="*/ 915612 h 4793506"/>
                <a:gd name="connsiteX90" fmla="*/ 3550405 w 8343452"/>
                <a:gd name="connsiteY90" fmla="*/ 1134085 h 4793506"/>
                <a:gd name="connsiteX91" fmla="*/ 2840324 w 8343452"/>
                <a:gd name="connsiteY91" fmla="*/ 1420831 h 4793506"/>
                <a:gd name="connsiteX92" fmla="*/ 2498939 w 8343452"/>
                <a:gd name="connsiteY92" fmla="*/ 1584686 h 4793506"/>
                <a:gd name="connsiteX93" fmla="*/ 2253142 w 8343452"/>
                <a:gd name="connsiteY93" fmla="*/ 1734886 h 4793506"/>
                <a:gd name="connsiteX94" fmla="*/ 2212175 w 8343452"/>
                <a:gd name="connsiteY94" fmla="*/ 1748540 h 4793506"/>
                <a:gd name="connsiteX95" fmla="*/ 1816169 w 8343452"/>
                <a:gd name="connsiteY95" fmla="*/ 2007977 h 4793506"/>
                <a:gd name="connsiteX96" fmla="*/ 1693270 w 8343452"/>
                <a:gd name="connsiteY96" fmla="*/ 2076249 h 4793506"/>
                <a:gd name="connsiteX97" fmla="*/ 1597682 w 8343452"/>
                <a:gd name="connsiteY97" fmla="*/ 2144522 h 4793506"/>
                <a:gd name="connsiteX98" fmla="*/ 1406507 w 8343452"/>
                <a:gd name="connsiteY98" fmla="*/ 2253759 h 4793506"/>
                <a:gd name="connsiteX99" fmla="*/ 1283608 w 8343452"/>
                <a:gd name="connsiteY99" fmla="*/ 2376650 h 4793506"/>
                <a:gd name="connsiteX100" fmla="*/ 1119743 w 8343452"/>
                <a:gd name="connsiteY100" fmla="*/ 2526850 h 4793506"/>
                <a:gd name="connsiteX101" fmla="*/ 1078777 w 8343452"/>
                <a:gd name="connsiteY101" fmla="*/ 2581468 h 4793506"/>
                <a:gd name="connsiteX102" fmla="*/ 1010500 w 8343452"/>
                <a:gd name="connsiteY102" fmla="*/ 2663395 h 4793506"/>
                <a:gd name="connsiteX103" fmla="*/ 860290 w 8343452"/>
                <a:gd name="connsiteY103" fmla="*/ 2977450 h 4793506"/>
                <a:gd name="connsiteX104" fmla="*/ 778358 w 8343452"/>
                <a:gd name="connsiteY104" fmla="*/ 3086687 h 4793506"/>
                <a:gd name="connsiteX105" fmla="*/ 696426 w 8343452"/>
                <a:gd name="connsiteY105" fmla="*/ 3168614 h 4793506"/>
                <a:gd name="connsiteX106" fmla="*/ 505250 w 8343452"/>
                <a:gd name="connsiteY106" fmla="*/ 3441705 h 4793506"/>
                <a:gd name="connsiteX107" fmla="*/ 450628 w 8343452"/>
                <a:gd name="connsiteY107" fmla="*/ 3537287 h 4793506"/>
                <a:gd name="connsiteX108" fmla="*/ 355041 w 8343452"/>
                <a:gd name="connsiteY108" fmla="*/ 3660178 h 4793506"/>
                <a:gd name="connsiteX109" fmla="*/ 286763 w 8343452"/>
                <a:gd name="connsiteY109" fmla="*/ 3783069 h 4793506"/>
                <a:gd name="connsiteX110" fmla="*/ 245797 w 8343452"/>
                <a:gd name="connsiteY110" fmla="*/ 3810378 h 4793506"/>
                <a:gd name="connsiteX111" fmla="*/ 218486 w 8343452"/>
                <a:gd name="connsiteY111" fmla="*/ 3864996 h 4793506"/>
                <a:gd name="connsiteX112" fmla="*/ 204831 w 8343452"/>
                <a:gd name="connsiteY112" fmla="*/ 3905960 h 4793506"/>
                <a:gd name="connsiteX113" fmla="*/ 150209 w 8343452"/>
                <a:gd name="connsiteY113" fmla="*/ 3960578 h 4793506"/>
                <a:gd name="connsiteX114" fmla="*/ 109243 w 8343452"/>
                <a:gd name="connsiteY114" fmla="*/ 4015196 h 4793506"/>
                <a:gd name="connsiteX115" fmla="*/ 95588 w 8343452"/>
                <a:gd name="connsiteY115" fmla="*/ 4097124 h 4793506"/>
                <a:gd name="connsiteX116" fmla="*/ 54622 w 8343452"/>
                <a:gd name="connsiteY116" fmla="*/ 4233669 h 4793506"/>
                <a:gd name="connsiteX117" fmla="*/ 40966 w 8343452"/>
                <a:gd name="connsiteY117" fmla="*/ 4438487 h 4793506"/>
                <a:gd name="connsiteX118" fmla="*/ 27311 w 8343452"/>
                <a:gd name="connsiteY118" fmla="*/ 4697924 h 4793506"/>
                <a:gd name="connsiteX119" fmla="*/ 0 w 8343452"/>
                <a:gd name="connsiteY119" fmla="*/ 4697924 h 4793506"/>
                <a:gd name="connsiteX120" fmla="*/ 0 w 8343452"/>
                <a:gd name="connsiteY120" fmla="*/ 4697924 h 4793506"/>
                <a:gd name="connsiteX0" fmla="*/ 13655 w 8343452"/>
                <a:gd name="connsiteY0" fmla="*/ 4793506 h 4793506"/>
                <a:gd name="connsiteX1" fmla="*/ 13655 w 8343452"/>
                <a:gd name="connsiteY1" fmla="*/ 4793506 h 4793506"/>
                <a:gd name="connsiteX2" fmla="*/ 163865 w 8343452"/>
                <a:gd name="connsiteY2" fmla="*/ 4602342 h 4793506"/>
                <a:gd name="connsiteX3" fmla="*/ 204831 w 8343452"/>
                <a:gd name="connsiteY3" fmla="*/ 4588688 h 4793506"/>
                <a:gd name="connsiteX4" fmla="*/ 232142 w 8343452"/>
                <a:gd name="connsiteY4" fmla="*/ 4561378 h 4793506"/>
                <a:gd name="connsiteX5" fmla="*/ 341385 w 8343452"/>
                <a:gd name="connsiteY5" fmla="*/ 4534069 h 4793506"/>
                <a:gd name="connsiteX6" fmla="*/ 764703 w 8343452"/>
                <a:gd name="connsiteY6" fmla="*/ 4247324 h 4793506"/>
                <a:gd name="connsiteX7" fmla="*/ 873946 w 8343452"/>
                <a:gd name="connsiteY7" fmla="*/ 4179051 h 4793506"/>
                <a:gd name="connsiteX8" fmla="*/ 1119743 w 8343452"/>
                <a:gd name="connsiteY8" fmla="*/ 4083469 h 4793506"/>
                <a:gd name="connsiteX9" fmla="*/ 1228986 w 8343452"/>
                <a:gd name="connsiteY9" fmla="*/ 4056160 h 4793506"/>
                <a:gd name="connsiteX10" fmla="*/ 1420162 w 8343452"/>
                <a:gd name="connsiteY10" fmla="*/ 4001542 h 4793506"/>
                <a:gd name="connsiteX11" fmla="*/ 1638648 w 8343452"/>
                <a:gd name="connsiteY11" fmla="*/ 3946923 h 4793506"/>
                <a:gd name="connsiteX12" fmla="*/ 1747892 w 8343452"/>
                <a:gd name="connsiteY12" fmla="*/ 3919614 h 4793506"/>
                <a:gd name="connsiteX13" fmla="*/ 1912387 w 8343452"/>
                <a:gd name="connsiteY13" fmla="*/ 3668318 h 4793506"/>
                <a:gd name="connsiteX14" fmla="*/ 2101146 w 8343452"/>
                <a:gd name="connsiteY14" fmla="*/ 3585011 h 4793506"/>
                <a:gd name="connsiteX15" fmla="*/ 2225831 w 8343452"/>
                <a:gd name="connsiteY15" fmla="*/ 3783069 h 4793506"/>
                <a:gd name="connsiteX16" fmla="*/ 2321419 w 8343452"/>
                <a:gd name="connsiteY16" fmla="*/ 3755760 h 4793506"/>
                <a:gd name="connsiteX17" fmla="*/ 2362385 w 8343452"/>
                <a:gd name="connsiteY17" fmla="*/ 3701141 h 4793506"/>
                <a:gd name="connsiteX18" fmla="*/ 2403351 w 8343452"/>
                <a:gd name="connsiteY18" fmla="*/ 3687487 h 4793506"/>
                <a:gd name="connsiteX19" fmla="*/ 2444317 w 8343452"/>
                <a:gd name="connsiteY19" fmla="*/ 3660178 h 4793506"/>
                <a:gd name="connsiteX20" fmla="*/ 2498939 w 8343452"/>
                <a:gd name="connsiteY20" fmla="*/ 3605560 h 4793506"/>
                <a:gd name="connsiteX21" fmla="*/ 2690115 w 8343452"/>
                <a:gd name="connsiteY21" fmla="*/ 3537287 h 4793506"/>
                <a:gd name="connsiteX22" fmla="*/ 2758392 w 8343452"/>
                <a:gd name="connsiteY22" fmla="*/ 3496323 h 4793506"/>
                <a:gd name="connsiteX23" fmla="*/ 2840324 w 8343452"/>
                <a:gd name="connsiteY23" fmla="*/ 3482669 h 4793506"/>
                <a:gd name="connsiteX24" fmla="*/ 3031500 w 8343452"/>
                <a:gd name="connsiteY24" fmla="*/ 3469014 h 4793506"/>
                <a:gd name="connsiteX25" fmla="*/ 3086121 w 8343452"/>
                <a:gd name="connsiteY25" fmla="*/ 3455360 h 4793506"/>
                <a:gd name="connsiteX26" fmla="*/ 3181709 w 8343452"/>
                <a:gd name="connsiteY26" fmla="*/ 3441705 h 4793506"/>
                <a:gd name="connsiteX27" fmla="*/ 3263642 w 8343452"/>
                <a:gd name="connsiteY27" fmla="*/ 3414396 h 4793506"/>
                <a:gd name="connsiteX28" fmla="*/ 3304608 w 8343452"/>
                <a:gd name="connsiteY28" fmla="*/ 3373432 h 4793506"/>
                <a:gd name="connsiteX29" fmla="*/ 3386540 w 8343452"/>
                <a:gd name="connsiteY29" fmla="*/ 3346123 h 4793506"/>
                <a:gd name="connsiteX30" fmla="*/ 3577716 w 8343452"/>
                <a:gd name="connsiteY30" fmla="*/ 3291505 h 4793506"/>
                <a:gd name="connsiteX31" fmla="*/ 3714270 w 8343452"/>
                <a:gd name="connsiteY31" fmla="*/ 3250541 h 4793506"/>
                <a:gd name="connsiteX32" fmla="*/ 3796202 w 8343452"/>
                <a:gd name="connsiteY32" fmla="*/ 3223232 h 4793506"/>
                <a:gd name="connsiteX33" fmla="*/ 3946412 w 8343452"/>
                <a:gd name="connsiteY33" fmla="*/ 3195923 h 4793506"/>
                <a:gd name="connsiteX34" fmla="*/ 3987378 w 8343452"/>
                <a:gd name="connsiteY34" fmla="*/ 3182268 h 4793506"/>
                <a:gd name="connsiteX35" fmla="*/ 4055655 w 8343452"/>
                <a:gd name="connsiteY35" fmla="*/ 3168614 h 4793506"/>
                <a:gd name="connsiteX36" fmla="*/ 4123932 w 8343452"/>
                <a:gd name="connsiteY36" fmla="*/ 3141305 h 4793506"/>
                <a:gd name="connsiteX37" fmla="*/ 4192209 w 8343452"/>
                <a:gd name="connsiteY37" fmla="*/ 3100341 h 4793506"/>
                <a:gd name="connsiteX38" fmla="*/ 4233175 w 8343452"/>
                <a:gd name="connsiteY38" fmla="*/ 3073032 h 4793506"/>
                <a:gd name="connsiteX39" fmla="*/ 4397040 w 8343452"/>
                <a:gd name="connsiteY39" fmla="*/ 3045723 h 4793506"/>
                <a:gd name="connsiteX40" fmla="*/ 4629182 w 8343452"/>
                <a:gd name="connsiteY40" fmla="*/ 2991105 h 4793506"/>
                <a:gd name="connsiteX41" fmla="*/ 5148087 w 8343452"/>
                <a:gd name="connsiteY41" fmla="*/ 2868214 h 4793506"/>
                <a:gd name="connsiteX42" fmla="*/ 5380229 w 8343452"/>
                <a:gd name="connsiteY42" fmla="*/ 2813595 h 4793506"/>
                <a:gd name="connsiteX43" fmla="*/ 5653337 w 8343452"/>
                <a:gd name="connsiteY43" fmla="*/ 2772632 h 4793506"/>
                <a:gd name="connsiteX44" fmla="*/ 5844513 w 8343452"/>
                <a:gd name="connsiteY44" fmla="*/ 2704359 h 4793506"/>
                <a:gd name="connsiteX45" fmla="*/ 5994722 w 8343452"/>
                <a:gd name="connsiteY45" fmla="*/ 2636086 h 4793506"/>
                <a:gd name="connsiteX46" fmla="*/ 6377074 w 8343452"/>
                <a:gd name="connsiteY46" fmla="*/ 2540504 h 4793506"/>
                <a:gd name="connsiteX47" fmla="*/ 6513628 w 8343452"/>
                <a:gd name="connsiteY47" fmla="*/ 2526850 h 4793506"/>
                <a:gd name="connsiteX48" fmla="*/ 7018878 w 8343452"/>
                <a:gd name="connsiteY48" fmla="*/ 2540504 h 4793506"/>
                <a:gd name="connsiteX49" fmla="*/ 7087155 w 8343452"/>
                <a:gd name="connsiteY49" fmla="*/ 2581468 h 4793506"/>
                <a:gd name="connsiteX50" fmla="*/ 7210053 w 8343452"/>
                <a:gd name="connsiteY50" fmla="*/ 2636086 h 4793506"/>
                <a:gd name="connsiteX51" fmla="*/ 7319297 w 8343452"/>
                <a:gd name="connsiteY51" fmla="*/ 2663395 h 4793506"/>
                <a:gd name="connsiteX52" fmla="*/ 7373918 w 8343452"/>
                <a:gd name="connsiteY52" fmla="*/ 2677050 h 4793506"/>
                <a:gd name="connsiteX53" fmla="*/ 7592405 w 8343452"/>
                <a:gd name="connsiteY53" fmla="*/ 2718014 h 4793506"/>
                <a:gd name="connsiteX54" fmla="*/ 7633371 w 8343452"/>
                <a:gd name="connsiteY54" fmla="*/ 2731668 h 4793506"/>
                <a:gd name="connsiteX55" fmla="*/ 7728959 w 8343452"/>
                <a:gd name="connsiteY55" fmla="*/ 2718014 h 4793506"/>
                <a:gd name="connsiteX56" fmla="*/ 7824547 w 8343452"/>
                <a:gd name="connsiteY56" fmla="*/ 2649741 h 4793506"/>
                <a:gd name="connsiteX57" fmla="*/ 7961101 w 8343452"/>
                <a:gd name="connsiteY57" fmla="*/ 2595123 h 4793506"/>
                <a:gd name="connsiteX58" fmla="*/ 8029378 w 8343452"/>
                <a:gd name="connsiteY58" fmla="*/ 2540504 h 4793506"/>
                <a:gd name="connsiteX59" fmla="*/ 8070344 w 8343452"/>
                <a:gd name="connsiteY59" fmla="*/ 2499541 h 4793506"/>
                <a:gd name="connsiteX60" fmla="*/ 8179587 w 8343452"/>
                <a:gd name="connsiteY60" fmla="*/ 2403959 h 4793506"/>
                <a:gd name="connsiteX61" fmla="*/ 8247864 w 8343452"/>
                <a:gd name="connsiteY61" fmla="*/ 2294722 h 4793506"/>
                <a:gd name="connsiteX62" fmla="*/ 8288830 w 8343452"/>
                <a:gd name="connsiteY62" fmla="*/ 2226450 h 4793506"/>
                <a:gd name="connsiteX63" fmla="*/ 8343452 w 8343452"/>
                <a:gd name="connsiteY63" fmla="*/ 2117213 h 4793506"/>
                <a:gd name="connsiteX64" fmla="*/ 8316141 w 8343452"/>
                <a:gd name="connsiteY64" fmla="*/ 997540 h 4793506"/>
                <a:gd name="connsiteX65" fmla="*/ 8275175 w 8343452"/>
                <a:gd name="connsiteY65" fmla="*/ 956576 h 4793506"/>
                <a:gd name="connsiteX66" fmla="*/ 8165932 w 8343452"/>
                <a:gd name="connsiteY66" fmla="*/ 806376 h 4793506"/>
                <a:gd name="connsiteX67" fmla="*/ 8097655 w 8343452"/>
                <a:gd name="connsiteY67" fmla="*/ 724449 h 4793506"/>
                <a:gd name="connsiteX68" fmla="*/ 7988411 w 8343452"/>
                <a:gd name="connsiteY68" fmla="*/ 533285 h 4793506"/>
                <a:gd name="connsiteX69" fmla="*/ 7947445 w 8343452"/>
                <a:gd name="connsiteY69" fmla="*/ 465012 h 4793506"/>
                <a:gd name="connsiteX70" fmla="*/ 7892824 w 8343452"/>
                <a:gd name="connsiteY70" fmla="*/ 355776 h 4793506"/>
                <a:gd name="connsiteX71" fmla="*/ 7851857 w 8343452"/>
                <a:gd name="connsiteY71" fmla="*/ 301157 h 4793506"/>
                <a:gd name="connsiteX72" fmla="*/ 7769925 w 8343452"/>
                <a:gd name="connsiteY72" fmla="*/ 232885 h 4793506"/>
                <a:gd name="connsiteX73" fmla="*/ 7483161 w 8343452"/>
                <a:gd name="connsiteY73" fmla="*/ 205576 h 4793506"/>
                <a:gd name="connsiteX74" fmla="*/ 7360263 w 8343452"/>
                <a:gd name="connsiteY74" fmla="*/ 150957 h 4793506"/>
                <a:gd name="connsiteX75" fmla="*/ 7305641 w 8343452"/>
                <a:gd name="connsiteY75" fmla="*/ 109994 h 4793506"/>
                <a:gd name="connsiteX76" fmla="*/ 7237364 w 8343452"/>
                <a:gd name="connsiteY76" fmla="*/ 82685 h 4793506"/>
                <a:gd name="connsiteX77" fmla="*/ 7182743 w 8343452"/>
                <a:gd name="connsiteY77" fmla="*/ 55375 h 4793506"/>
                <a:gd name="connsiteX78" fmla="*/ 7141776 w 8343452"/>
                <a:gd name="connsiteY78" fmla="*/ 28066 h 4793506"/>
                <a:gd name="connsiteX79" fmla="*/ 7073499 w 8343452"/>
                <a:gd name="connsiteY79" fmla="*/ 757 h 4793506"/>
                <a:gd name="connsiteX80" fmla="*/ 6117621 w 8343452"/>
                <a:gd name="connsiteY80" fmla="*/ 41721 h 4793506"/>
                <a:gd name="connsiteX81" fmla="*/ 5994722 w 8343452"/>
                <a:gd name="connsiteY81" fmla="*/ 69030 h 4793506"/>
                <a:gd name="connsiteX82" fmla="*/ 5557749 w 8343452"/>
                <a:gd name="connsiteY82" fmla="*/ 260194 h 4793506"/>
                <a:gd name="connsiteX83" fmla="*/ 5230020 w 8343452"/>
                <a:gd name="connsiteY83" fmla="*/ 478667 h 4793506"/>
                <a:gd name="connsiteX84" fmla="*/ 4915945 w 8343452"/>
                <a:gd name="connsiteY84" fmla="*/ 642521 h 4793506"/>
                <a:gd name="connsiteX85" fmla="*/ 4779391 w 8343452"/>
                <a:gd name="connsiteY85" fmla="*/ 710794 h 4793506"/>
                <a:gd name="connsiteX86" fmla="*/ 4506283 w 8343452"/>
                <a:gd name="connsiteY86" fmla="*/ 820030 h 4793506"/>
                <a:gd name="connsiteX87" fmla="*/ 4397040 w 8343452"/>
                <a:gd name="connsiteY87" fmla="*/ 860994 h 4793506"/>
                <a:gd name="connsiteX88" fmla="*/ 4274141 w 8343452"/>
                <a:gd name="connsiteY88" fmla="*/ 888303 h 4793506"/>
                <a:gd name="connsiteX89" fmla="*/ 4042000 w 8343452"/>
                <a:gd name="connsiteY89" fmla="*/ 915612 h 4793506"/>
                <a:gd name="connsiteX90" fmla="*/ 3550405 w 8343452"/>
                <a:gd name="connsiteY90" fmla="*/ 1134085 h 4793506"/>
                <a:gd name="connsiteX91" fmla="*/ 2840324 w 8343452"/>
                <a:gd name="connsiteY91" fmla="*/ 1420831 h 4793506"/>
                <a:gd name="connsiteX92" fmla="*/ 2498939 w 8343452"/>
                <a:gd name="connsiteY92" fmla="*/ 1584686 h 4793506"/>
                <a:gd name="connsiteX93" fmla="*/ 2253142 w 8343452"/>
                <a:gd name="connsiteY93" fmla="*/ 1734886 h 4793506"/>
                <a:gd name="connsiteX94" fmla="*/ 2212175 w 8343452"/>
                <a:gd name="connsiteY94" fmla="*/ 1748540 h 4793506"/>
                <a:gd name="connsiteX95" fmla="*/ 1816169 w 8343452"/>
                <a:gd name="connsiteY95" fmla="*/ 2007977 h 4793506"/>
                <a:gd name="connsiteX96" fmla="*/ 1693270 w 8343452"/>
                <a:gd name="connsiteY96" fmla="*/ 2076249 h 4793506"/>
                <a:gd name="connsiteX97" fmla="*/ 1597682 w 8343452"/>
                <a:gd name="connsiteY97" fmla="*/ 2144522 h 4793506"/>
                <a:gd name="connsiteX98" fmla="*/ 1406507 w 8343452"/>
                <a:gd name="connsiteY98" fmla="*/ 2253759 h 4793506"/>
                <a:gd name="connsiteX99" fmla="*/ 1283608 w 8343452"/>
                <a:gd name="connsiteY99" fmla="*/ 2376650 h 4793506"/>
                <a:gd name="connsiteX100" fmla="*/ 1119743 w 8343452"/>
                <a:gd name="connsiteY100" fmla="*/ 2526850 h 4793506"/>
                <a:gd name="connsiteX101" fmla="*/ 1078777 w 8343452"/>
                <a:gd name="connsiteY101" fmla="*/ 2581468 h 4793506"/>
                <a:gd name="connsiteX102" fmla="*/ 1010500 w 8343452"/>
                <a:gd name="connsiteY102" fmla="*/ 2663395 h 4793506"/>
                <a:gd name="connsiteX103" fmla="*/ 860290 w 8343452"/>
                <a:gd name="connsiteY103" fmla="*/ 2977450 h 4793506"/>
                <a:gd name="connsiteX104" fmla="*/ 778358 w 8343452"/>
                <a:gd name="connsiteY104" fmla="*/ 3086687 h 4793506"/>
                <a:gd name="connsiteX105" fmla="*/ 696426 w 8343452"/>
                <a:gd name="connsiteY105" fmla="*/ 3168614 h 4793506"/>
                <a:gd name="connsiteX106" fmla="*/ 505250 w 8343452"/>
                <a:gd name="connsiteY106" fmla="*/ 3441705 h 4793506"/>
                <a:gd name="connsiteX107" fmla="*/ 450628 w 8343452"/>
                <a:gd name="connsiteY107" fmla="*/ 3537287 h 4793506"/>
                <a:gd name="connsiteX108" fmla="*/ 355041 w 8343452"/>
                <a:gd name="connsiteY108" fmla="*/ 3660178 h 4793506"/>
                <a:gd name="connsiteX109" fmla="*/ 286763 w 8343452"/>
                <a:gd name="connsiteY109" fmla="*/ 3783069 h 4793506"/>
                <a:gd name="connsiteX110" fmla="*/ 245797 w 8343452"/>
                <a:gd name="connsiteY110" fmla="*/ 3810378 h 4793506"/>
                <a:gd name="connsiteX111" fmla="*/ 218486 w 8343452"/>
                <a:gd name="connsiteY111" fmla="*/ 3864996 h 4793506"/>
                <a:gd name="connsiteX112" fmla="*/ 204831 w 8343452"/>
                <a:gd name="connsiteY112" fmla="*/ 3905960 h 4793506"/>
                <a:gd name="connsiteX113" fmla="*/ 150209 w 8343452"/>
                <a:gd name="connsiteY113" fmla="*/ 3960578 h 4793506"/>
                <a:gd name="connsiteX114" fmla="*/ 109243 w 8343452"/>
                <a:gd name="connsiteY114" fmla="*/ 4015196 h 4793506"/>
                <a:gd name="connsiteX115" fmla="*/ 95588 w 8343452"/>
                <a:gd name="connsiteY115" fmla="*/ 4097124 h 4793506"/>
                <a:gd name="connsiteX116" fmla="*/ 54622 w 8343452"/>
                <a:gd name="connsiteY116" fmla="*/ 4233669 h 4793506"/>
                <a:gd name="connsiteX117" fmla="*/ 40966 w 8343452"/>
                <a:gd name="connsiteY117" fmla="*/ 4438487 h 4793506"/>
                <a:gd name="connsiteX118" fmla="*/ 27311 w 8343452"/>
                <a:gd name="connsiteY118" fmla="*/ 4697924 h 4793506"/>
                <a:gd name="connsiteX119" fmla="*/ 0 w 8343452"/>
                <a:gd name="connsiteY119" fmla="*/ 4697924 h 4793506"/>
                <a:gd name="connsiteX120" fmla="*/ 0 w 8343452"/>
                <a:gd name="connsiteY120" fmla="*/ 4697924 h 4793506"/>
                <a:gd name="connsiteX0" fmla="*/ 13655 w 8343452"/>
                <a:gd name="connsiteY0" fmla="*/ 4793506 h 4793506"/>
                <a:gd name="connsiteX1" fmla="*/ 13655 w 8343452"/>
                <a:gd name="connsiteY1" fmla="*/ 4793506 h 4793506"/>
                <a:gd name="connsiteX2" fmla="*/ 163865 w 8343452"/>
                <a:gd name="connsiteY2" fmla="*/ 4602342 h 4793506"/>
                <a:gd name="connsiteX3" fmla="*/ 204831 w 8343452"/>
                <a:gd name="connsiteY3" fmla="*/ 4588688 h 4793506"/>
                <a:gd name="connsiteX4" fmla="*/ 232142 w 8343452"/>
                <a:gd name="connsiteY4" fmla="*/ 4561378 h 4793506"/>
                <a:gd name="connsiteX5" fmla="*/ 341385 w 8343452"/>
                <a:gd name="connsiteY5" fmla="*/ 4534069 h 4793506"/>
                <a:gd name="connsiteX6" fmla="*/ 764703 w 8343452"/>
                <a:gd name="connsiteY6" fmla="*/ 4247324 h 4793506"/>
                <a:gd name="connsiteX7" fmla="*/ 873946 w 8343452"/>
                <a:gd name="connsiteY7" fmla="*/ 4179051 h 4793506"/>
                <a:gd name="connsiteX8" fmla="*/ 1119743 w 8343452"/>
                <a:gd name="connsiteY8" fmla="*/ 4083469 h 4793506"/>
                <a:gd name="connsiteX9" fmla="*/ 1228986 w 8343452"/>
                <a:gd name="connsiteY9" fmla="*/ 4056160 h 4793506"/>
                <a:gd name="connsiteX10" fmla="*/ 1420162 w 8343452"/>
                <a:gd name="connsiteY10" fmla="*/ 4001542 h 4793506"/>
                <a:gd name="connsiteX11" fmla="*/ 1638648 w 8343452"/>
                <a:gd name="connsiteY11" fmla="*/ 3946923 h 4793506"/>
                <a:gd name="connsiteX12" fmla="*/ 1747892 w 8343452"/>
                <a:gd name="connsiteY12" fmla="*/ 3919614 h 4793506"/>
                <a:gd name="connsiteX13" fmla="*/ 1947996 w 8343452"/>
                <a:gd name="connsiteY13" fmla="*/ 3500327 h 4793506"/>
                <a:gd name="connsiteX14" fmla="*/ 2101146 w 8343452"/>
                <a:gd name="connsiteY14" fmla="*/ 3585011 h 4793506"/>
                <a:gd name="connsiteX15" fmla="*/ 2225831 w 8343452"/>
                <a:gd name="connsiteY15" fmla="*/ 3783069 h 4793506"/>
                <a:gd name="connsiteX16" fmla="*/ 2321419 w 8343452"/>
                <a:gd name="connsiteY16" fmla="*/ 3755760 h 4793506"/>
                <a:gd name="connsiteX17" fmla="*/ 2362385 w 8343452"/>
                <a:gd name="connsiteY17" fmla="*/ 3701141 h 4793506"/>
                <a:gd name="connsiteX18" fmla="*/ 2403351 w 8343452"/>
                <a:gd name="connsiteY18" fmla="*/ 3687487 h 4793506"/>
                <a:gd name="connsiteX19" fmla="*/ 2444317 w 8343452"/>
                <a:gd name="connsiteY19" fmla="*/ 3660178 h 4793506"/>
                <a:gd name="connsiteX20" fmla="*/ 2498939 w 8343452"/>
                <a:gd name="connsiteY20" fmla="*/ 3605560 h 4793506"/>
                <a:gd name="connsiteX21" fmla="*/ 2690115 w 8343452"/>
                <a:gd name="connsiteY21" fmla="*/ 3537287 h 4793506"/>
                <a:gd name="connsiteX22" fmla="*/ 2758392 w 8343452"/>
                <a:gd name="connsiteY22" fmla="*/ 3496323 h 4793506"/>
                <a:gd name="connsiteX23" fmla="*/ 2840324 w 8343452"/>
                <a:gd name="connsiteY23" fmla="*/ 3482669 h 4793506"/>
                <a:gd name="connsiteX24" fmla="*/ 3031500 w 8343452"/>
                <a:gd name="connsiteY24" fmla="*/ 3469014 h 4793506"/>
                <a:gd name="connsiteX25" fmla="*/ 3086121 w 8343452"/>
                <a:gd name="connsiteY25" fmla="*/ 3455360 h 4793506"/>
                <a:gd name="connsiteX26" fmla="*/ 3181709 w 8343452"/>
                <a:gd name="connsiteY26" fmla="*/ 3441705 h 4793506"/>
                <a:gd name="connsiteX27" fmla="*/ 3263642 w 8343452"/>
                <a:gd name="connsiteY27" fmla="*/ 3414396 h 4793506"/>
                <a:gd name="connsiteX28" fmla="*/ 3304608 w 8343452"/>
                <a:gd name="connsiteY28" fmla="*/ 3373432 h 4793506"/>
                <a:gd name="connsiteX29" fmla="*/ 3386540 w 8343452"/>
                <a:gd name="connsiteY29" fmla="*/ 3346123 h 4793506"/>
                <a:gd name="connsiteX30" fmla="*/ 3577716 w 8343452"/>
                <a:gd name="connsiteY30" fmla="*/ 3291505 h 4793506"/>
                <a:gd name="connsiteX31" fmla="*/ 3714270 w 8343452"/>
                <a:gd name="connsiteY31" fmla="*/ 3250541 h 4793506"/>
                <a:gd name="connsiteX32" fmla="*/ 3796202 w 8343452"/>
                <a:gd name="connsiteY32" fmla="*/ 3223232 h 4793506"/>
                <a:gd name="connsiteX33" fmla="*/ 3946412 w 8343452"/>
                <a:gd name="connsiteY33" fmla="*/ 3195923 h 4793506"/>
                <a:gd name="connsiteX34" fmla="*/ 3987378 w 8343452"/>
                <a:gd name="connsiteY34" fmla="*/ 3182268 h 4793506"/>
                <a:gd name="connsiteX35" fmla="*/ 4055655 w 8343452"/>
                <a:gd name="connsiteY35" fmla="*/ 3168614 h 4793506"/>
                <a:gd name="connsiteX36" fmla="*/ 4123932 w 8343452"/>
                <a:gd name="connsiteY36" fmla="*/ 3141305 h 4793506"/>
                <a:gd name="connsiteX37" fmla="*/ 4192209 w 8343452"/>
                <a:gd name="connsiteY37" fmla="*/ 3100341 h 4793506"/>
                <a:gd name="connsiteX38" fmla="*/ 4233175 w 8343452"/>
                <a:gd name="connsiteY38" fmla="*/ 3073032 h 4793506"/>
                <a:gd name="connsiteX39" fmla="*/ 4397040 w 8343452"/>
                <a:gd name="connsiteY39" fmla="*/ 3045723 h 4793506"/>
                <a:gd name="connsiteX40" fmla="*/ 4629182 w 8343452"/>
                <a:gd name="connsiteY40" fmla="*/ 2991105 h 4793506"/>
                <a:gd name="connsiteX41" fmla="*/ 5148087 w 8343452"/>
                <a:gd name="connsiteY41" fmla="*/ 2868214 h 4793506"/>
                <a:gd name="connsiteX42" fmla="*/ 5380229 w 8343452"/>
                <a:gd name="connsiteY42" fmla="*/ 2813595 h 4793506"/>
                <a:gd name="connsiteX43" fmla="*/ 5653337 w 8343452"/>
                <a:gd name="connsiteY43" fmla="*/ 2772632 h 4793506"/>
                <a:gd name="connsiteX44" fmla="*/ 5844513 w 8343452"/>
                <a:gd name="connsiteY44" fmla="*/ 2704359 h 4793506"/>
                <a:gd name="connsiteX45" fmla="*/ 5994722 w 8343452"/>
                <a:gd name="connsiteY45" fmla="*/ 2636086 h 4793506"/>
                <a:gd name="connsiteX46" fmla="*/ 6377074 w 8343452"/>
                <a:gd name="connsiteY46" fmla="*/ 2540504 h 4793506"/>
                <a:gd name="connsiteX47" fmla="*/ 6513628 w 8343452"/>
                <a:gd name="connsiteY47" fmla="*/ 2526850 h 4793506"/>
                <a:gd name="connsiteX48" fmla="*/ 7018878 w 8343452"/>
                <a:gd name="connsiteY48" fmla="*/ 2540504 h 4793506"/>
                <a:gd name="connsiteX49" fmla="*/ 7087155 w 8343452"/>
                <a:gd name="connsiteY49" fmla="*/ 2581468 h 4793506"/>
                <a:gd name="connsiteX50" fmla="*/ 7210053 w 8343452"/>
                <a:gd name="connsiteY50" fmla="*/ 2636086 h 4793506"/>
                <a:gd name="connsiteX51" fmla="*/ 7319297 w 8343452"/>
                <a:gd name="connsiteY51" fmla="*/ 2663395 h 4793506"/>
                <a:gd name="connsiteX52" fmla="*/ 7373918 w 8343452"/>
                <a:gd name="connsiteY52" fmla="*/ 2677050 h 4793506"/>
                <a:gd name="connsiteX53" fmla="*/ 7592405 w 8343452"/>
                <a:gd name="connsiteY53" fmla="*/ 2718014 h 4793506"/>
                <a:gd name="connsiteX54" fmla="*/ 7633371 w 8343452"/>
                <a:gd name="connsiteY54" fmla="*/ 2731668 h 4793506"/>
                <a:gd name="connsiteX55" fmla="*/ 7728959 w 8343452"/>
                <a:gd name="connsiteY55" fmla="*/ 2718014 h 4793506"/>
                <a:gd name="connsiteX56" fmla="*/ 7824547 w 8343452"/>
                <a:gd name="connsiteY56" fmla="*/ 2649741 h 4793506"/>
                <a:gd name="connsiteX57" fmla="*/ 7961101 w 8343452"/>
                <a:gd name="connsiteY57" fmla="*/ 2595123 h 4793506"/>
                <a:gd name="connsiteX58" fmla="*/ 8029378 w 8343452"/>
                <a:gd name="connsiteY58" fmla="*/ 2540504 h 4793506"/>
                <a:gd name="connsiteX59" fmla="*/ 8070344 w 8343452"/>
                <a:gd name="connsiteY59" fmla="*/ 2499541 h 4793506"/>
                <a:gd name="connsiteX60" fmla="*/ 8179587 w 8343452"/>
                <a:gd name="connsiteY60" fmla="*/ 2403959 h 4793506"/>
                <a:gd name="connsiteX61" fmla="*/ 8247864 w 8343452"/>
                <a:gd name="connsiteY61" fmla="*/ 2294722 h 4793506"/>
                <a:gd name="connsiteX62" fmla="*/ 8288830 w 8343452"/>
                <a:gd name="connsiteY62" fmla="*/ 2226450 h 4793506"/>
                <a:gd name="connsiteX63" fmla="*/ 8343452 w 8343452"/>
                <a:gd name="connsiteY63" fmla="*/ 2117213 h 4793506"/>
                <a:gd name="connsiteX64" fmla="*/ 8316141 w 8343452"/>
                <a:gd name="connsiteY64" fmla="*/ 997540 h 4793506"/>
                <a:gd name="connsiteX65" fmla="*/ 8275175 w 8343452"/>
                <a:gd name="connsiteY65" fmla="*/ 956576 h 4793506"/>
                <a:gd name="connsiteX66" fmla="*/ 8165932 w 8343452"/>
                <a:gd name="connsiteY66" fmla="*/ 806376 h 4793506"/>
                <a:gd name="connsiteX67" fmla="*/ 8097655 w 8343452"/>
                <a:gd name="connsiteY67" fmla="*/ 724449 h 4793506"/>
                <a:gd name="connsiteX68" fmla="*/ 7988411 w 8343452"/>
                <a:gd name="connsiteY68" fmla="*/ 533285 h 4793506"/>
                <a:gd name="connsiteX69" fmla="*/ 7947445 w 8343452"/>
                <a:gd name="connsiteY69" fmla="*/ 465012 h 4793506"/>
                <a:gd name="connsiteX70" fmla="*/ 7892824 w 8343452"/>
                <a:gd name="connsiteY70" fmla="*/ 355776 h 4793506"/>
                <a:gd name="connsiteX71" fmla="*/ 7851857 w 8343452"/>
                <a:gd name="connsiteY71" fmla="*/ 301157 h 4793506"/>
                <a:gd name="connsiteX72" fmla="*/ 7769925 w 8343452"/>
                <a:gd name="connsiteY72" fmla="*/ 232885 h 4793506"/>
                <a:gd name="connsiteX73" fmla="*/ 7483161 w 8343452"/>
                <a:gd name="connsiteY73" fmla="*/ 205576 h 4793506"/>
                <a:gd name="connsiteX74" fmla="*/ 7360263 w 8343452"/>
                <a:gd name="connsiteY74" fmla="*/ 150957 h 4793506"/>
                <a:gd name="connsiteX75" fmla="*/ 7305641 w 8343452"/>
                <a:gd name="connsiteY75" fmla="*/ 109994 h 4793506"/>
                <a:gd name="connsiteX76" fmla="*/ 7237364 w 8343452"/>
                <a:gd name="connsiteY76" fmla="*/ 82685 h 4793506"/>
                <a:gd name="connsiteX77" fmla="*/ 7182743 w 8343452"/>
                <a:gd name="connsiteY77" fmla="*/ 55375 h 4793506"/>
                <a:gd name="connsiteX78" fmla="*/ 7141776 w 8343452"/>
                <a:gd name="connsiteY78" fmla="*/ 28066 h 4793506"/>
                <a:gd name="connsiteX79" fmla="*/ 7073499 w 8343452"/>
                <a:gd name="connsiteY79" fmla="*/ 757 h 4793506"/>
                <a:gd name="connsiteX80" fmla="*/ 6117621 w 8343452"/>
                <a:gd name="connsiteY80" fmla="*/ 41721 h 4793506"/>
                <a:gd name="connsiteX81" fmla="*/ 5994722 w 8343452"/>
                <a:gd name="connsiteY81" fmla="*/ 69030 h 4793506"/>
                <a:gd name="connsiteX82" fmla="*/ 5557749 w 8343452"/>
                <a:gd name="connsiteY82" fmla="*/ 260194 h 4793506"/>
                <a:gd name="connsiteX83" fmla="*/ 5230020 w 8343452"/>
                <a:gd name="connsiteY83" fmla="*/ 478667 h 4793506"/>
                <a:gd name="connsiteX84" fmla="*/ 4915945 w 8343452"/>
                <a:gd name="connsiteY84" fmla="*/ 642521 h 4793506"/>
                <a:gd name="connsiteX85" fmla="*/ 4779391 w 8343452"/>
                <a:gd name="connsiteY85" fmla="*/ 710794 h 4793506"/>
                <a:gd name="connsiteX86" fmla="*/ 4506283 w 8343452"/>
                <a:gd name="connsiteY86" fmla="*/ 820030 h 4793506"/>
                <a:gd name="connsiteX87" fmla="*/ 4397040 w 8343452"/>
                <a:gd name="connsiteY87" fmla="*/ 860994 h 4793506"/>
                <a:gd name="connsiteX88" fmla="*/ 4274141 w 8343452"/>
                <a:gd name="connsiteY88" fmla="*/ 888303 h 4793506"/>
                <a:gd name="connsiteX89" fmla="*/ 4042000 w 8343452"/>
                <a:gd name="connsiteY89" fmla="*/ 915612 h 4793506"/>
                <a:gd name="connsiteX90" fmla="*/ 3550405 w 8343452"/>
                <a:gd name="connsiteY90" fmla="*/ 1134085 h 4793506"/>
                <a:gd name="connsiteX91" fmla="*/ 2840324 w 8343452"/>
                <a:gd name="connsiteY91" fmla="*/ 1420831 h 4793506"/>
                <a:gd name="connsiteX92" fmla="*/ 2498939 w 8343452"/>
                <a:gd name="connsiteY92" fmla="*/ 1584686 h 4793506"/>
                <a:gd name="connsiteX93" fmla="*/ 2253142 w 8343452"/>
                <a:gd name="connsiteY93" fmla="*/ 1734886 h 4793506"/>
                <a:gd name="connsiteX94" fmla="*/ 2212175 w 8343452"/>
                <a:gd name="connsiteY94" fmla="*/ 1748540 h 4793506"/>
                <a:gd name="connsiteX95" fmla="*/ 1816169 w 8343452"/>
                <a:gd name="connsiteY95" fmla="*/ 2007977 h 4793506"/>
                <a:gd name="connsiteX96" fmla="*/ 1693270 w 8343452"/>
                <a:gd name="connsiteY96" fmla="*/ 2076249 h 4793506"/>
                <a:gd name="connsiteX97" fmla="*/ 1597682 w 8343452"/>
                <a:gd name="connsiteY97" fmla="*/ 2144522 h 4793506"/>
                <a:gd name="connsiteX98" fmla="*/ 1406507 w 8343452"/>
                <a:gd name="connsiteY98" fmla="*/ 2253759 h 4793506"/>
                <a:gd name="connsiteX99" fmla="*/ 1283608 w 8343452"/>
                <a:gd name="connsiteY99" fmla="*/ 2376650 h 4793506"/>
                <a:gd name="connsiteX100" fmla="*/ 1119743 w 8343452"/>
                <a:gd name="connsiteY100" fmla="*/ 2526850 h 4793506"/>
                <a:gd name="connsiteX101" fmla="*/ 1078777 w 8343452"/>
                <a:gd name="connsiteY101" fmla="*/ 2581468 h 4793506"/>
                <a:gd name="connsiteX102" fmla="*/ 1010500 w 8343452"/>
                <a:gd name="connsiteY102" fmla="*/ 2663395 h 4793506"/>
                <a:gd name="connsiteX103" fmla="*/ 860290 w 8343452"/>
                <a:gd name="connsiteY103" fmla="*/ 2977450 h 4793506"/>
                <a:gd name="connsiteX104" fmla="*/ 778358 w 8343452"/>
                <a:gd name="connsiteY104" fmla="*/ 3086687 h 4793506"/>
                <a:gd name="connsiteX105" fmla="*/ 696426 w 8343452"/>
                <a:gd name="connsiteY105" fmla="*/ 3168614 h 4793506"/>
                <a:gd name="connsiteX106" fmla="*/ 505250 w 8343452"/>
                <a:gd name="connsiteY106" fmla="*/ 3441705 h 4793506"/>
                <a:gd name="connsiteX107" fmla="*/ 450628 w 8343452"/>
                <a:gd name="connsiteY107" fmla="*/ 3537287 h 4793506"/>
                <a:gd name="connsiteX108" fmla="*/ 355041 w 8343452"/>
                <a:gd name="connsiteY108" fmla="*/ 3660178 h 4793506"/>
                <a:gd name="connsiteX109" fmla="*/ 286763 w 8343452"/>
                <a:gd name="connsiteY109" fmla="*/ 3783069 h 4793506"/>
                <a:gd name="connsiteX110" fmla="*/ 245797 w 8343452"/>
                <a:gd name="connsiteY110" fmla="*/ 3810378 h 4793506"/>
                <a:gd name="connsiteX111" fmla="*/ 218486 w 8343452"/>
                <a:gd name="connsiteY111" fmla="*/ 3864996 h 4793506"/>
                <a:gd name="connsiteX112" fmla="*/ 204831 w 8343452"/>
                <a:gd name="connsiteY112" fmla="*/ 3905960 h 4793506"/>
                <a:gd name="connsiteX113" fmla="*/ 150209 w 8343452"/>
                <a:gd name="connsiteY113" fmla="*/ 3960578 h 4793506"/>
                <a:gd name="connsiteX114" fmla="*/ 109243 w 8343452"/>
                <a:gd name="connsiteY114" fmla="*/ 4015196 h 4793506"/>
                <a:gd name="connsiteX115" fmla="*/ 95588 w 8343452"/>
                <a:gd name="connsiteY115" fmla="*/ 4097124 h 4793506"/>
                <a:gd name="connsiteX116" fmla="*/ 54622 w 8343452"/>
                <a:gd name="connsiteY116" fmla="*/ 4233669 h 4793506"/>
                <a:gd name="connsiteX117" fmla="*/ 40966 w 8343452"/>
                <a:gd name="connsiteY117" fmla="*/ 4438487 h 4793506"/>
                <a:gd name="connsiteX118" fmla="*/ 27311 w 8343452"/>
                <a:gd name="connsiteY118" fmla="*/ 4697924 h 4793506"/>
                <a:gd name="connsiteX119" fmla="*/ 0 w 8343452"/>
                <a:gd name="connsiteY119" fmla="*/ 4697924 h 4793506"/>
                <a:gd name="connsiteX120" fmla="*/ 0 w 8343452"/>
                <a:gd name="connsiteY120" fmla="*/ 4697924 h 4793506"/>
                <a:gd name="connsiteX0" fmla="*/ 13655 w 8343452"/>
                <a:gd name="connsiteY0" fmla="*/ 4793506 h 4793506"/>
                <a:gd name="connsiteX1" fmla="*/ 13655 w 8343452"/>
                <a:gd name="connsiteY1" fmla="*/ 4793506 h 4793506"/>
                <a:gd name="connsiteX2" fmla="*/ 163865 w 8343452"/>
                <a:gd name="connsiteY2" fmla="*/ 4602342 h 4793506"/>
                <a:gd name="connsiteX3" fmla="*/ 204831 w 8343452"/>
                <a:gd name="connsiteY3" fmla="*/ 4588688 h 4793506"/>
                <a:gd name="connsiteX4" fmla="*/ 232142 w 8343452"/>
                <a:gd name="connsiteY4" fmla="*/ 4561378 h 4793506"/>
                <a:gd name="connsiteX5" fmla="*/ 341385 w 8343452"/>
                <a:gd name="connsiteY5" fmla="*/ 4534069 h 4793506"/>
                <a:gd name="connsiteX6" fmla="*/ 764703 w 8343452"/>
                <a:gd name="connsiteY6" fmla="*/ 4247324 h 4793506"/>
                <a:gd name="connsiteX7" fmla="*/ 873946 w 8343452"/>
                <a:gd name="connsiteY7" fmla="*/ 4179051 h 4793506"/>
                <a:gd name="connsiteX8" fmla="*/ 1119743 w 8343452"/>
                <a:gd name="connsiteY8" fmla="*/ 4083469 h 4793506"/>
                <a:gd name="connsiteX9" fmla="*/ 1228986 w 8343452"/>
                <a:gd name="connsiteY9" fmla="*/ 4056160 h 4793506"/>
                <a:gd name="connsiteX10" fmla="*/ 1420162 w 8343452"/>
                <a:gd name="connsiteY10" fmla="*/ 4001542 h 4793506"/>
                <a:gd name="connsiteX11" fmla="*/ 1638648 w 8343452"/>
                <a:gd name="connsiteY11" fmla="*/ 3946923 h 4793506"/>
                <a:gd name="connsiteX12" fmla="*/ 1747892 w 8343452"/>
                <a:gd name="connsiteY12" fmla="*/ 3919614 h 4793506"/>
                <a:gd name="connsiteX13" fmla="*/ 1947996 w 8343452"/>
                <a:gd name="connsiteY13" fmla="*/ 3500327 h 4793506"/>
                <a:gd name="connsiteX14" fmla="*/ 2101146 w 8343452"/>
                <a:gd name="connsiteY14" fmla="*/ 3585011 h 4793506"/>
                <a:gd name="connsiteX15" fmla="*/ 2237700 w 8343452"/>
                <a:gd name="connsiteY15" fmla="*/ 3570280 h 4793506"/>
                <a:gd name="connsiteX16" fmla="*/ 2321419 w 8343452"/>
                <a:gd name="connsiteY16" fmla="*/ 3755760 h 4793506"/>
                <a:gd name="connsiteX17" fmla="*/ 2362385 w 8343452"/>
                <a:gd name="connsiteY17" fmla="*/ 3701141 h 4793506"/>
                <a:gd name="connsiteX18" fmla="*/ 2403351 w 8343452"/>
                <a:gd name="connsiteY18" fmla="*/ 3687487 h 4793506"/>
                <a:gd name="connsiteX19" fmla="*/ 2444317 w 8343452"/>
                <a:gd name="connsiteY19" fmla="*/ 3660178 h 4793506"/>
                <a:gd name="connsiteX20" fmla="*/ 2498939 w 8343452"/>
                <a:gd name="connsiteY20" fmla="*/ 3605560 h 4793506"/>
                <a:gd name="connsiteX21" fmla="*/ 2690115 w 8343452"/>
                <a:gd name="connsiteY21" fmla="*/ 3537287 h 4793506"/>
                <a:gd name="connsiteX22" fmla="*/ 2758392 w 8343452"/>
                <a:gd name="connsiteY22" fmla="*/ 3496323 h 4793506"/>
                <a:gd name="connsiteX23" fmla="*/ 2840324 w 8343452"/>
                <a:gd name="connsiteY23" fmla="*/ 3482669 h 4793506"/>
                <a:gd name="connsiteX24" fmla="*/ 3031500 w 8343452"/>
                <a:gd name="connsiteY24" fmla="*/ 3469014 h 4793506"/>
                <a:gd name="connsiteX25" fmla="*/ 3086121 w 8343452"/>
                <a:gd name="connsiteY25" fmla="*/ 3455360 h 4793506"/>
                <a:gd name="connsiteX26" fmla="*/ 3181709 w 8343452"/>
                <a:gd name="connsiteY26" fmla="*/ 3441705 h 4793506"/>
                <a:gd name="connsiteX27" fmla="*/ 3263642 w 8343452"/>
                <a:gd name="connsiteY27" fmla="*/ 3414396 h 4793506"/>
                <a:gd name="connsiteX28" fmla="*/ 3304608 w 8343452"/>
                <a:gd name="connsiteY28" fmla="*/ 3373432 h 4793506"/>
                <a:gd name="connsiteX29" fmla="*/ 3386540 w 8343452"/>
                <a:gd name="connsiteY29" fmla="*/ 3346123 h 4793506"/>
                <a:gd name="connsiteX30" fmla="*/ 3577716 w 8343452"/>
                <a:gd name="connsiteY30" fmla="*/ 3291505 h 4793506"/>
                <a:gd name="connsiteX31" fmla="*/ 3714270 w 8343452"/>
                <a:gd name="connsiteY31" fmla="*/ 3250541 h 4793506"/>
                <a:gd name="connsiteX32" fmla="*/ 3796202 w 8343452"/>
                <a:gd name="connsiteY32" fmla="*/ 3223232 h 4793506"/>
                <a:gd name="connsiteX33" fmla="*/ 3946412 w 8343452"/>
                <a:gd name="connsiteY33" fmla="*/ 3195923 h 4793506"/>
                <a:gd name="connsiteX34" fmla="*/ 3987378 w 8343452"/>
                <a:gd name="connsiteY34" fmla="*/ 3182268 h 4793506"/>
                <a:gd name="connsiteX35" fmla="*/ 4055655 w 8343452"/>
                <a:gd name="connsiteY35" fmla="*/ 3168614 h 4793506"/>
                <a:gd name="connsiteX36" fmla="*/ 4123932 w 8343452"/>
                <a:gd name="connsiteY36" fmla="*/ 3141305 h 4793506"/>
                <a:gd name="connsiteX37" fmla="*/ 4192209 w 8343452"/>
                <a:gd name="connsiteY37" fmla="*/ 3100341 h 4793506"/>
                <a:gd name="connsiteX38" fmla="*/ 4233175 w 8343452"/>
                <a:gd name="connsiteY38" fmla="*/ 3073032 h 4793506"/>
                <a:gd name="connsiteX39" fmla="*/ 4397040 w 8343452"/>
                <a:gd name="connsiteY39" fmla="*/ 3045723 h 4793506"/>
                <a:gd name="connsiteX40" fmla="*/ 4629182 w 8343452"/>
                <a:gd name="connsiteY40" fmla="*/ 2991105 h 4793506"/>
                <a:gd name="connsiteX41" fmla="*/ 5148087 w 8343452"/>
                <a:gd name="connsiteY41" fmla="*/ 2868214 h 4793506"/>
                <a:gd name="connsiteX42" fmla="*/ 5380229 w 8343452"/>
                <a:gd name="connsiteY42" fmla="*/ 2813595 h 4793506"/>
                <a:gd name="connsiteX43" fmla="*/ 5653337 w 8343452"/>
                <a:gd name="connsiteY43" fmla="*/ 2772632 h 4793506"/>
                <a:gd name="connsiteX44" fmla="*/ 5844513 w 8343452"/>
                <a:gd name="connsiteY44" fmla="*/ 2704359 h 4793506"/>
                <a:gd name="connsiteX45" fmla="*/ 5994722 w 8343452"/>
                <a:gd name="connsiteY45" fmla="*/ 2636086 h 4793506"/>
                <a:gd name="connsiteX46" fmla="*/ 6377074 w 8343452"/>
                <a:gd name="connsiteY46" fmla="*/ 2540504 h 4793506"/>
                <a:gd name="connsiteX47" fmla="*/ 6513628 w 8343452"/>
                <a:gd name="connsiteY47" fmla="*/ 2526850 h 4793506"/>
                <a:gd name="connsiteX48" fmla="*/ 7018878 w 8343452"/>
                <a:gd name="connsiteY48" fmla="*/ 2540504 h 4793506"/>
                <a:gd name="connsiteX49" fmla="*/ 7087155 w 8343452"/>
                <a:gd name="connsiteY49" fmla="*/ 2581468 h 4793506"/>
                <a:gd name="connsiteX50" fmla="*/ 7210053 w 8343452"/>
                <a:gd name="connsiteY50" fmla="*/ 2636086 h 4793506"/>
                <a:gd name="connsiteX51" fmla="*/ 7319297 w 8343452"/>
                <a:gd name="connsiteY51" fmla="*/ 2663395 h 4793506"/>
                <a:gd name="connsiteX52" fmla="*/ 7373918 w 8343452"/>
                <a:gd name="connsiteY52" fmla="*/ 2677050 h 4793506"/>
                <a:gd name="connsiteX53" fmla="*/ 7592405 w 8343452"/>
                <a:gd name="connsiteY53" fmla="*/ 2718014 h 4793506"/>
                <a:gd name="connsiteX54" fmla="*/ 7633371 w 8343452"/>
                <a:gd name="connsiteY54" fmla="*/ 2731668 h 4793506"/>
                <a:gd name="connsiteX55" fmla="*/ 7728959 w 8343452"/>
                <a:gd name="connsiteY55" fmla="*/ 2718014 h 4793506"/>
                <a:gd name="connsiteX56" fmla="*/ 7824547 w 8343452"/>
                <a:gd name="connsiteY56" fmla="*/ 2649741 h 4793506"/>
                <a:gd name="connsiteX57" fmla="*/ 7961101 w 8343452"/>
                <a:gd name="connsiteY57" fmla="*/ 2595123 h 4793506"/>
                <a:gd name="connsiteX58" fmla="*/ 8029378 w 8343452"/>
                <a:gd name="connsiteY58" fmla="*/ 2540504 h 4793506"/>
                <a:gd name="connsiteX59" fmla="*/ 8070344 w 8343452"/>
                <a:gd name="connsiteY59" fmla="*/ 2499541 h 4793506"/>
                <a:gd name="connsiteX60" fmla="*/ 8179587 w 8343452"/>
                <a:gd name="connsiteY60" fmla="*/ 2403959 h 4793506"/>
                <a:gd name="connsiteX61" fmla="*/ 8247864 w 8343452"/>
                <a:gd name="connsiteY61" fmla="*/ 2294722 h 4793506"/>
                <a:gd name="connsiteX62" fmla="*/ 8288830 w 8343452"/>
                <a:gd name="connsiteY62" fmla="*/ 2226450 h 4793506"/>
                <a:gd name="connsiteX63" fmla="*/ 8343452 w 8343452"/>
                <a:gd name="connsiteY63" fmla="*/ 2117213 h 4793506"/>
                <a:gd name="connsiteX64" fmla="*/ 8316141 w 8343452"/>
                <a:gd name="connsiteY64" fmla="*/ 997540 h 4793506"/>
                <a:gd name="connsiteX65" fmla="*/ 8275175 w 8343452"/>
                <a:gd name="connsiteY65" fmla="*/ 956576 h 4793506"/>
                <a:gd name="connsiteX66" fmla="*/ 8165932 w 8343452"/>
                <a:gd name="connsiteY66" fmla="*/ 806376 h 4793506"/>
                <a:gd name="connsiteX67" fmla="*/ 8097655 w 8343452"/>
                <a:gd name="connsiteY67" fmla="*/ 724449 h 4793506"/>
                <a:gd name="connsiteX68" fmla="*/ 7988411 w 8343452"/>
                <a:gd name="connsiteY68" fmla="*/ 533285 h 4793506"/>
                <a:gd name="connsiteX69" fmla="*/ 7947445 w 8343452"/>
                <a:gd name="connsiteY69" fmla="*/ 465012 h 4793506"/>
                <a:gd name="connsiteX70" fmla="*/ 7892824 w 8343452"/>
                <a:gd name="connsiteY70" fmla="*/ 355776 h 4793506"/>
                <a:gd name="connsiteX71" fmla="*/ 7851857 w 8343452"/>
                <a:gd name="connsiteY71" fmla="*/ 301157 h 4793506"/>
                <a:gd name="connsiteX72" fmla="*/ 7769925 w 8343452"/>
                <a:gd name="connsiteY72" fmla="*/ 232885 h 4793506"/>
                <a:gd name="connsiteX73" fmla="*/ 7483161 w 8343452"/>
                <a:gd name="connsiteY73" fmla="*/ 205576 h 4793506"/>
                <a:gd name="connsiteX74" fmla="*/ 7360263 w 8343452"/>
                <a:gd name="connsiteY74" fmla="*/ 150957 h 4793506"/>
                <a:gd name="connsiteX75" fmla="*/ 7305641 w 8343452"/>
                <a:gd name="connsiteY75" fmla="*/ 109994 h 4793506"/>
                <a:gd name="connsiteX76" fmla="*/ 7237364 w 8343452"/>
                <a:gd name="connsiteY76" fmla="*/ 82685 h 4793506"/>
                <a:gd name="connsiteX77" fmla="*/ 7182743 w 8343452"/>
                <a:gd name="connsiteY77" fmla="*/ 55375 h 4793506"/>
                <a:gd name="connsiteX78" fmla="*/ 7141776 w 8343452"/>
                <a:gd name="connsiteY78" fmla="*/ 28066 h 4793506"/>
                <a:gd name="connsiteX79" fmla="*/ 7073499 w 8343452"/>
                <a:gd name="connsiteY79" fmla="*/ 757 h 4793506"/>
                <a:gd name="connsiteX80" fmla="*/ 6117621 w 8343452"/>
                <a:gd name="connsiteY80" fmla="*/ 41721 h 4793506"/>
                <a:gd name="connsiteX81" fmla="*/ 5994722 w 8343452"/>
                <a:gd name="connsiteY81" fmla="*/ 69030 h 4793506"/>
                <a:gd name="connsiteX82" fmla="*/ 5557749 w 8343452"/>
                <a:gd name="connsiteY82" fmla="*/ 260194 h 4793506"/>
                <a:gd name="connsiteX83" fmla="*/ 5230020 w 8343452"/>
                <a:gd name="connsiteY83" fmla="*/ 478667 h 4793506"/>
                <a:gd name="connsiteX84" fmla="*/ 4915945 w 8343452"/>
                <a:gd name="connsiteY84" fmla="*/ 642521 h 4793506"/>
                <a:gd name="connsiteX85" fmla="*/ 4779391 w 8343452"/>
                <a:gd name="connsiteY85" fmla="*/ 710794 h 4793506"/>
                <a:gd name="connsiteX86" fmla="*/ 4506283 w 8343452"/>
                <a:gd name="connsiteY86" fmla="*/ 820030 h 4793506"/>
                <a:gd name="connsiteX87" fmla="*/ 4397040 w 8343452"/>
                <a:gd name="connsiteY87" fmla="*/ 860994 h 4793506"/>
                <a:gd name="connsiteX88" fmla="*/ 4274141 w 8343452"/>
                <a:gd name="connsiteY88" fmla="*/ 888303 h 4793506"/>
                <a:gd name="connsiteX89" fmla="*/ 4042000 w 8343452"/>
                <a:gd name="connsiteY89" fmla="*/ 915612 h 4793506"/>
                <a:gd name="connsiteX90" fmla="*/ 3550405 w 8343452"/>
                <a:gd name="connsiteY90" fmla="*/ 1134085 h 4793506"/>
                <a:gd name="connsiteX91" fmla="*/ 2840324 w 8343452"/>
                <a:gd name="connsiteY91" fmla="*/ 1420831 h 4793506"/>
                <a:gd name="connsiteX92" fmla="*/ 2498939 w 8343452"/>
                <a:gd name="connsiteY92" fmla="*/ 1584686 h 4793506"/>
                <a:gd name="connsiteX93" fmla="*/ 2253142 w 8343452"/>
                <a:gd name="connsiteY93" fmla="*/ 1734886 h 4793506"/>
                <a:gd name="connsiteX94" fmla="*/ 2212175 w 8343452"/>
                <a:gd name="connsiteY94" fmla="*/ 1748540 h 4793506"/>
                <a:gd name="connsiteX95" fmla="*/ 1816169 w 8343452"/>
                <a:gd name="connsiteY95" fmla="*/ 2007977 h 4793506"/>
                <a:gd name="connsiteX96" fmla="*/ 1693270 w 8343452"/>
                <a:gd name="connsiteY96" fmla="*/ 2076249 h 4793506"/>
                <a:gd name="connsiteX97" fmla="*/ 1597682 w 8343452"/>
                <a:gd name="connsiteY97" fmla="*/ 2144522 h 4793506"/>
                <a:gd name="connsiteX98" fmla="*/ 1406507 w 8343452"/>
                <a:gd name="connsiteY98" fmla="*/ 2253759 h 4793506"/>
                <a:gd name="connsiteX99" fmla="*/ 1283608 w 8343452"/>
                <a:gd name="connsiteY99" fmla="*/ 2376650 h 4793506"/>
                <a:gd name="connsiteX100" fmla="*/ 1119743 w 8343452"/>
                <a:gd name="connsiteY100" fmla="*/ 2526850 h 4793506"/>
                <a:gd name="connsiteX101" fmla="*/ 1078777 w 8343452"/>
                <a:gd name="connsiteY101" fmla="*/ 2581468 h 4793506"/>
                <a:gd name="connsiteX102" fmla="*/ 1010500 w 8343452"/>
                <a:gd name="connsiteY102" fmla="*/ 2663395 h 4793506"/>
                <a:gd name="connsiteX103" fmla="*/ 860290 w 8343452"/>
                <a:gd name="connsiteY103" fmla="*/ 2977450 h 4793506"/>
                <a:gd name="connsiteX104" fmla="*/ 778358 w 8343452"/>
                <a:gd name="connsiteY104" fmla="*/ 3086687 h 4793506"/>
                <a:gd name="connsiteX105" fmla="*/ 696426 w 8343452"/>
                <a:gd name="connsiteY105" fmla="*/ 3168614 h 4793506"/>
                <a:gd name="connsiteX106" fmla="*/ 505250 w 8343452"/>
                <a:gd name="connsiteY106" fmla="*/ 3441705 h 4793506"/>
                <a:gd name="connsiteX107" fmla="*/ 450628 w 8343452"/>
                <a:gd name="connsiteY107" fmla="*/ 3537287 h 4793506"/>
                <a:gd name="connsiteX108" fmla="*/ 355041 w 8343452"/>
                <a:gd name="connsiteY108" fmla="*/ 3660178 h 4793506"/>
                <a:gd name="connsiteX109" fmla="*/ 286763 w 8343452"/>
                <a:gd name="connsiteY109" fmla="*/ 3783069 h 4793506"/>
                <a:gd name="connsiteX110" fmla="*/ 245797 w 8343452"/>
                <a:gd name="connsiteY110" fmla="*/ 3810378 h 4793506"/>
                <a:gd name="connsiteX111" fmla="*/ 218486 w 8343452"/>
                <a:gd name="connsiteY111" fmla="*/ 3864996 h 4793506"/>
                <a:gd name="connsiteX112" fmla="*/ 204831 w 8343452"/>
                <a:gd name="connsiteY112" fmla="*/ 3905960 h 4793506"/>
                <a:gd name="connsiteX113" fmla="*/ 150209 w 8343452"/>
                <a:gd name="connsiteY113" fmla="*/ 3960578 h 4793506"/>
                <a:gd name="connsiteX114" fmla="*/ 109243 w 8343452"/>
                <a:gd name="connsiteY114" fmla="*/ 4015196 h 4793506"/>
                <a:gd name="connsiteX115" fmla="*/ 95588 w 8343452"/>
                <a:gd name="connsiteY115" fmla="*/ 4097124 h 4793506"/>
                <a:gd name="connsiteX116" fmla="*/ 54622 w 8343452"/>
                <a:gd name="connsiteY116" fmla="*/ 4233669 h 4793506"/>
                <a:gd name="connsiteX117" fmla="*/ 40966 w 8343452"/>
                <a:gd name="connsiteY117" fmla="*/ 4438487 h 4793506"/>
                <a:gd name="connsiteX118" fmla="*/ 27311 w 8343452"/>
                <a:gd name="connsiteY118" fmla="*/ 4697924 h 4793506"/>
                <a:gd name="connsiteX119" fmla="*/ 0 w 8343452"/>
                <a:gd name="connsiteY119" fmla="*/ 4697924 h 4793506"/>
                <a:gd name="connsiteX120" fmla="*/ 0 w 8343452"/>
                <a:gd name="connsiteY120" fmla="*/ 4697924 h 4793506"/>
                <a:gd name="connsiteX0" fmla="*/ 13655 w 8343452"/>
                <a:gd name="connsiteY0" fmla="*/ 4793506 h 4793506"/>
                <a:gd name="connsiteX1" fmla="*/ 13655 w 8343452"/>
                <a:gd name="connsiteY1" fmla="*/ 4793506 h 4793506"/>
                <a:gd name="connsiteX2" fmla="*/ 163865 w 8343452"/>
                <a:gd name="connsiteY2" fmla="*/ 4602342 h 4793506"/>
                <a:gd name="connsiteX3" fmla="*/ 204831 w 8343452"/>
                <a:gd name="connsiteY3" fmla="*/ 4588688 h 4793506"/>
                <a:gd name="connsiteX4" fmla="*/ 232142 w 8343452"/>
                <a:gd name="connsiteY4" fmla="*/ 4561378 h 4793506"/>
                <a:gd name="connsiteX5" fmla="*/ 341385 w 8343452"/>
                <a:gd name="connsiteY5" fmla="*/ 4534069 h 4793506"/>
                <a:gd name="connsiteX6" fmla="*/ 764703 w 8343452"/>
                <a:gd name="connsiteY6" fmla="*/ 4247324 h 4793506"/>
                <a:gd name="connsiteX7" fmla="*/ 873946 w 8343452"/>
                <a:gd name="connsiteY7" fmla="*/ 4179051 h 4793506"/>
                <a:gd name="connsiteX8" fmla="*/ 1119743 w 8343452"/>
                <a:gd name="connsiteY8" fmla="*/ 4083469 h 4793506"/>
                <a:gd name="connsiteX9" fmla="*/ 1228986 w 8343452"/>
                <a:gd name="connsiteY9" fmla="*/ 4056160 h 4793506"/>
                <a:gd name="connsiteX10" fmla="*/ 1420162 w 8343452"/>
                <a:gd name="connsiteY10" fmla="*/ 4001542 h 4793506"/>
                <a:gd name="connsiteX11" fmla="*/ 1638648 w 8343452"/>
                <a:gd name="connsiteY11" fmla="*/ 3946923 h 4793506"/>
                <a:gd name="connsiteX12" fmla="*/ 1747892 w 8343452"/>
                <a:gd name="connsiteY12" fmla="*/ 3919614 h 4793506"/>
                <a:gd name="connsiteX13" fmla="*/ 1947996 w 8343452"/>
                <a:gd name="connsiteY13" fmla="*/ 3500327 h 4793506"/>
                <a:gd name="connsiteX14" fmla="*/ 2101146 w 8343452"/>
                <a:gd name="connsiteY14" fmla="*/ 3585011 h 4793506"/>
                <a:gd name="connsiteX15" fmla="*/ 2237700 w 8343452"/>
                <a:gd name="connsiteY15" fmla="*/ 3570280 h 4793506"/>
                <a:gd name="connsiteX16" fmla="*/ 2321419 w 8343452"/>
                <a:gd name="connsiteY16" fmla="*/ 3755760 h 4793506"/>
                <a:gd name="connsiteX17" fmla="*/ 2362385 w 8343452"/>
                <a:gd name="connsiteY17" fmla="*/ 3701141 h 4793506"/>
                <a:gd name="connsiteX18" fmla="*/ 2403351 w 8343452"/>
                <a:gd name="connsiteY18" fmla="*/ 3687487 h 4793506"/>
                <a:gd name="connsiteX19" fmla="*/ 2444317 w 8343452"/>
                <a:gd name="connsiteY19" fmla="*/ 3660178 h 4793506"/>
                <a:gd name="connsiteX20" fmla="*/ 2498939 w 8343452"/>
                <a:gd name="connsiteY20" fmla="*/ 3605560 h 4793506"/>
                <a:gd name="connsiteX21" fmla="*/ 2690115 w 8343452"/>
                <a:gd name="connsiteY21" fmla="*/ 3537287 h 4793506"/>
                <a:gd name="connsiteX22" fmla="*/ 2758392 w 8343452"/>
                <a:gd name="connsiteY22" fmla="*/ 3496323 h 4793506"/>
                <a:gd name="connsiteX23" fmla="*/ 2840324 w 8343452"/>
                <a:gd name="connsiteY23" fmla="*/ 3482669 h 4793506"/>
                <a:gd name="connsiteX24" fmla="*/ 3031500 w 8343452"/>
                <a:gd name="connsiteY24" fmla="*/ 3469014 h 4793506"/>
                <a:gd name="connsiteX25" fmla="*/ 3086121 w 8343452"/>
                <a:gd name="connsiteY25" fmla="*/ 3455360 h 4793506"/>
                <a:gd name="connsiteX26" fmla="*/ 3181709 w 8343452"/>
                <a:gd name="connsiteY26" fmla="*/ 3441705 h 4793506"/>
                <a:gd name="connsiteX27" fmla="*/ 3263642 w 8343452"/>
                <a:gd name="connsiteY27" fmla="*/ 3414396 h 4793506"/>
                <a:gd name="connsiteX28" fmla="*/ 3304608 w 8343452"/>
                <a:gd name="connsiteY28" fmla="*/ 3373432 h 4793506"/>
                <a:gd name="connsiteX29" fmla="*/ 3386540 w 8343452"/>
                <a:gd name="connsiteY29" fmla="*/ 3346123 h 4793506"/>
                <a:gd name="connsiteX30" fmla="*/ 3577716 w 8343452"/>
                <a:gd name="connsiteY30" fmla="*/ 3291505 h 4793506"/>
                <a:gd name="connsiteX31" fmla="*/ 3714270 w 8343452"/>
                <a:gd name="connsiteY31" fmla="*/ 3250541 h 4793506"/>
                <a:gd name="connsiteX32" fmla="*/ 3796202 w 8343452"/>
                <a:gd name="connsiteY32" fmla="*/ 3223232 h 4793506"/>
                <a:gd name="connsiteX33" fmla="*/ 3946412 w 8343452"/>
                <a:gd name="connsiteY33" fmla="*/ 3195923 h 4793506"/>
                <a:gd name="connsiteX34" fmla="*/ 3987378 w 8343452"/>
                <a:gd name="connsiteY34" fmla="*/ 3182268 h 4793506"/>
                <a:gd name="connsiteX35" fmla="*/ 4055655 w 8343452"/>
                <a:gd name="connsiteY35" fmla="*/ 3168614 h 4793506"/>
                <a:gd name="connsiteX36" fmla="*/ 4112062 w 8343452"/>
                <a:gd name="connsiteY36" fmla="*/ 2827722 h 4793506"/>
                <a:gd name="connsiteX37" fmla="*/ 4192209 w 8343452"/>
                <a:gd name="connsiteY37" fmla="*/ 3100341 h 4793506"/>
                <a:gd name="connsiteX38" fmla="*/ 4233175 w 8343452"/>
                <a:gd name="connsiteY38" fmla="*/ 3073032 h 4793506"/>
                <a:gd name="connsiteX39" fmla="*/ 4397040 w 8343452"/>
                <a:gd name="connsiteY39" fmla="*/ 3045723 h 4793506"/>
                <a:gd name="connsiteX40" fmla="*/ 4629182 w 8343452"/>
                <a:gd name="connsiteY40" fmla="*/ 2991105 h 4793506"/>
                <a:gd name="connsiteX41" fmla="*/ 5148087 w 8343452"/>
                <a:gd name="connsiteY41" fmla="*/ 2868214 h 4793506"/>
                <a:gd name="connsiteX42" fmla="*/ 5380229 w 8343452"/>
                <a:gd name="connsiteY42" fmla="*/ 2813595 h 4793506"/>
                <a:gd name="connsiteX43" fmla="*/ 5653337 w 8343452"/>
                <a:gd name="connsiteY43" fmla="*/ 2772632 h 4793506"/>
                <a:gd name="connsiteX44" fmla="*/ 5844513 w 8343452"/>
                <a:gd name="connsiteY44" fmla="*/ 2704359 h 4793506"/>
                <a:gd name="connsiteX45" fmla="*/ 5994722 w 8343452"/>
                <a:gd name="connsiteY45" fmla="*/ 2636086 h 4793506"/>
                <a:gd name="connsiteX46" fmla="*/ 6377074 w 8343452"/>
                <a:gd name="connsiteY46" fmla="*/ 2540504 h 4793506"/>
                <a:gd name="connsiteX47" fmla="*/ 6513628 w 8343452"/>
                <a:gd name="connsiteY47" fmla="*/ 2526850 h 4793506"/>
                <a:gd name="connsiteX48" fmla="*/ 7018878 w 8343452"/>
                <a:gd name="connsiteY48" fmla="*/ 2540504 h 4793506"/>
                <a:gd name="connsiteX49" fmla="*/ 7087155 w 8343452"/>
                <a:gd name="connsiteY49" fmla="*/ 2581468 h 4793506"/>
                <a:gd name="connsiteX50" fmla="*/ 7210053 w 8343452"/>
                <a:gd name="connsiteY50" fmla="*/ 2636086 h 4793506"/>
                <a:gd name="connsiteX51" fmla="*/ 7319297 w 8343452"/>
                <a:gd name="connsiteY51" fmla="*/ 2663395 h 4793506"/>
                <a:gd name="connsiteX52" fmla="*/ 7373918 w 8343452"/>
                <a:gd name="connsiteY52" fmla="*/ 2677050 h 4793506"/>
                <a:gd name="connsiteX53" fmla="*/ 7592405 w 8343452"/>
                <a:gd name="connsiteY53" fmla="*/ 2718014 h 4793506"/>
                <a:gd name="connsiteX54" fmla="*/ 7633371 w 8343452"/>
                <a:gd name="connsiteY54" fmla="*/ 2731668 h 4793506"/>
                <a:gd name="connsiteX55" fmla="*/ 7728959 w 8343452"/>
                <a:gd name="connsiteY55" fmla="*/ 2718014 h 4793506"/>
                <a:gd name="connsiteX56" fmla="*/ 7824547 w 8343452"/>
                <a:gd name="connsiteY56" fmla="*/ 2649741 h 4793506"/>
                <a:gd name="connsiteX57" fmla="*/ 7961101 w 8343452"/>
                <a:gd name="connsiteY57" fmla="*/ 2595123 h 4793506"/>
                <a:gd name="connsiteX58" fmla="*/ 8029378 w 8343452"/>
                <a:gd name="connsiteY58" fmla="*/ 2540504 h 4793506"/>
                <a:gd name="connsiteX59" fmla="*/ 8070344 w 8343452"/>
                <a:gd name="connsiteY59" fmla="*/ 2499541 h 4793506"/>
                <a:gd name="connsiteX60" fmla="*/ 8179587 w 8343452"/>
                <a:gd name="connsiteY60" fmla="*/ 2403959 h 4793506"/>
                <a:gd name="connsiteX61" fmla="*/ 8247864 w 8343452"/>
                <a:gd name="connsiteY61" fmla="*/ 2294722 h 4793506"/>
                <a:gd name="connsiteX62" fmla="*/ 8288830 w 8343452"/>
                <a:gd name="connsiteY62" fmla="*/ 2226450 h 4793506"/>
                <a:gd name="connsiteX63" fmla="*/ 8343452 w 8343452"/>
                <a:gd name="connsiteY63" fmla="*/ 2117213 h 4793506"/>
                <a:gd name="connsiteX64" fmla="*/ 8316141 w 8343452"/>
                <a:gd name="connsiteY64" fmla="*/ 997540 h 4793506"/>
                <a:gd name="connsiteX65" fmla="*/ 8275175 w 8343452"/>
                <a:gd name="connsiteY65" fmla="*/ 956576 h 4793506"/>
                <a:gd name="connsiteX66" fmla="*/ 8165932 w 8343452"/>
                <a:gd name="connsiteY66" fmla="*/ 806376 h 4793506"/>
                <a:gd name="connsiteX67" fmla="*/ 8097655 w 8343452"/>
                <a:gd name="connsiteY67" fmla="*/ 724449 h 4793506"/>
                <a:gd name="connsiteX68" fmla="*/ 7988411 w 8343452"/>
                <a:gd name="connsiteY68" fmla="*/ 533285 h 4793506"/>
                <a:gd name="connsiteX69" fmla="*/ 7947445 w 8343452"/>
                <a:gd name="connsiteY69" fmla="*/ 465012 h 4793506"/>
                <a:gd name="connsiteX70" fmla="*/ 7892824 w 8343452"/>
                <a:gd name="connsiteY70" fmla="*/ 355776 h 4793506"/>
                <a:gd name="connsiteX71" fmla="*/ 7851857 w 8343452"/>
                <a:gd name="connsiteY71" fmla="*/ 301157 h 4793506"/>
                <a:gd name="connsiteX72" fmla="*/ 7769925 w 8343452"/>
                <a:gd name="connsiteY72" fmla="*/ 232885 h 4793506"/>
                <a:gd name="connsiteX73" fmla="*/ 7483161 w 8343452"/>
                <a:gd name="connsiteY73" fmla="*/ 205576 h 4793506"/>
                <a:gd name="connsiteX74" fmla="*/ 7360263 w 8343452"/>
                <a:gd name="connsiteY74" fmla="*/ 150957 h 4793506"/>
                <a:gd name="connsiteX75" fmla="*/ 7305641 w 8343452"/>
                <a:gd name="connsiteY75" fmla="*/ 109994 h 4793506"/>
                <a:gd name="connsiteX76" fmla="*/ 7237364 w 8343452"/>
                <a:gd name="connsiteY76" fmla="*/ 82685 h 4793506"/>
                <a:gd name="connsiteX77" fmla="*/ 7182743 w 8343452"/>
                <a:gd name="connsiteY77" fmla="*/ 55375 h 4793506"/>
                <a:gd name="connsiteX78" fmla="*/ 7141776 w 8343452"/>
                <a:gd name="connsiteY78" fmla="*/ 28066 h 4793506"/>
                <a:gd name="connsiteX79" fmla="*/ 7073499 w 8343452"/>
                <a:gd name="connsiteY79" fmla="*/ 757 h 4793506"/>
                <a:gd name="connsiteX80" fmla="*/ 6117621 w 8343452"/>
                <a:gd name="connsiteY80" fmla="*/ 41721 h 4793506"/>
                <a:gd name="connsiteX81" fmla="*/ 5994722 w 8343452"/>
                <a:gd name="connsiteY81" fmla="*/ 69030 h 4793506"/>
                <a:gd name="connsiteX82" fmla="*/ 5557749 w 8343452"/>
                <a:gd name="connsiteY82" fmla="*/ 260194 h 4793506"/>
                <a:gd name="connsiteX83" fmla="*/ 5230020 w 8343452"/>
                <a:gd name="connsiteY83" fmla="*/ 478667 h 4793506"/>
                <a:gd name="connsiteX84" fmla="*/ 4915945 w 8343452"/>
                <a:gd name="connsiteY84" fmla="*/ 642521 h 4793506"/>
                <a:gd name="connsiteX85" fmla="*/ 4779391 w 8343452"/>
                <a:gd name="connsiteY85" fmla="*/ 710794 h 4793506"/>
                <a:gd name="connsiteX86" fmla="*/ 4506283 w 8343452"/>
                <a:gd name="connsiteY86" fmla="*/ 820030 h 4793506"/>
                <a:gd name="connsiteX87" fmla="*/ 4397040 w 8343452"/>
                <a:gd name="connsiteY87" fmla="*/ 860994 h 4793506"/>
                <a:gd name="connsiteX88" fmla="*/ 4274141 w 8343452"/>
                <a:gd name="connsiteY88" fmla="*/ 888303 h 4793506"/>
                <a:gd name="connsiteX89" fmla="*/ 4042000 w 8343452"/>
                <a:gd name="connsiteY89" fmla="*/ 915612 h 4793506"/>
                <a:gd name="connsiteX90" fmla="*/ 3550405 w 8343452"/>
                <a:gd name="connsiteY90" fmla="*/ 1134085 h 4793506"/>
                <a:gd name="connsiteX91" fmla="*/ 2840324 w 8343452"/>
                <a:gd name="connsiteY91" fmla="*/ 1420831 h 4793506"/>
                <a:gd name="connsiteX92" fmla="*/ 2498939 w 8343452"/>
                <a:gd name="connsiteY92" fmla="*/ 1584686 h 4793506"/>
                <a:gd name="connsiteX93" fmla="*/ 2253142 w 8343452"/>
                <a:gd name="connsiteY93" fmla="*/ 1734886 h 4793506"/>
                <a:gd name="connsiteX94" fmla="*/ 2212175 w 8343452"/>
                <a:gd name="connsiteY94" fmla="*/ 1748540 h 4793506"/>
                <a:gd name="connsiteX95" fmla="*/ 1816169 w 8343452"/>
                <a:gd name="connsiteY95" fmla="*/ 2007977 h 4793506"/>
                <a:gd name="connsiteX96" fmla="*/ 1693270 w 8343452"/>
                <a:gd name="connsiteY96" fmla="*/ 2076249 h 4793506"/>
                <a:gd name="connsiteX97" fmla="*/ 1597682 w 8343452"/>
                <a:gd name="connsiteY97" fmla="*/ 2144522 h 4793506"/>
                <a:gd name="connsiteX98" fmla="*/ 1406507 w 8343452"/>
                <a:gd name="connsiteY98" fmla="*/ 2253759 h 4793506"/>
                <a:gd name="connsiteX99" fmla="*/ 1283608 w 8343452"/>
                <a:gd name="connsiteY99" fmla="*/ 2376650 h 4793506"/>
                <a:gd name="connsiteX100" fmla="*/ 1119743 w 8343452"/>
                <a:gd name="connsiteY100" fmla="*/ 2526850 h 4793506"/>
                <a:gd name="connsiteX101" fmla="*/ 1078777 w 8343452"/>
                <a:gd name="connsiteY101" fmla="*/ 2581468 h 4793506"/>
                <a:gd name="connsiteX102" fmla="*/ 1010500 w 8343452"/>
                <a:gd name="connsiteY102" fmla="*/ 2663395 h 4793506"/>
                <a:gd name="connsiteX103" fmla="*/ 860290 w 8343452"/>
                <a:gd name="connsiteY103" fmla="*/ 2977450 h 4793506"/>
                <a:gd name="connsiteX104" fmla="*/ 778358 w 8343452"/>
                <a:gd name="connsiteY104" fmla="*/ 3086687 h 4793506"/>
                <a:gd name="connsiteX105" fmla="*/ 696426 w 8343452"/>
                <a:gd name="connsiteY105" fmla="*/ 3168614 h 4793506"/>
                <a:gd name="connsiteX106" fmla="*/ 505250 w 8343452"/>
                <a:gd name="connsiteY106" fmla="*/ 3441705 h 4793506"/>
                <a:gd name="connsiteX107" fmla="*/ 450628 w 8343452"/>
                <a:gd name="connsiteY107" fmla="*/ 3537287 h 4793506"/>
                <a:gd name="connsiteX108" fmla="*/ 355041 w 8343452"/>
                <a:gd name="connsiteY108" fmla="*/ 3660178 h 4793506"/>
                <a:gd name="connsiteX109" fmla="*/ 286763 w 8343452"/>
                <a:gd name="connsiteY109" fmla="*/ 3783069 h 4793506"/>
                <a:gd name="connsiteX110" fmla="*/ 245797 w 8343452"/>
                <a:gd name="connsiteY110" fmla="*/ 3810378 h 4793506"/>
                <a:gd name="connsiteX111" fmla="*/ 218486 w 8343452"/>
                <a:gd name="connsiteY111" fmla="*/ 3864996 h 4793506"/>
                <a:gd name="connsiteX112" fmla="*/ 204831 w 8343452"/>
                <a:gd name="connsiteY112" fmla="*/ 3905960 h 4793506"/>
                <a:gd name="connsiteX113" fmla="*/ 150209 w 8343452"/>
                <a:gd name="connsiteY113" fmla="*/ 3960578 h 4793506"/>
                <a:gd name="connsiteX114" fmla="*/ 109243 w 8343452"/>
                <a:gd name="connsiteY114" fmla="*/ 4015196 h 4793506"/>
                <a:gd name="connsiteX115" fmla="*/ 95588 w 8343452"/>
                <a:gd name="connsiteY115" fmla="*/ 4097124 h 4793506"/>
                <a:gd name="connsiteX116" fmla="*/ 54622 w 8343452"/>
                <a:gd name="connsiteY116" fmla="*/ 4233669 h 4793506"/>
                <a:gd name="connsiteX117" fmla="*/ 40966 w 8343452"/>
                <a:gd name="connsiteY117" fmla="*/ 4438487 h 4793506"/>
                <a:gd name="connsiteX118" fmla="*/ 27311 w 8343452"/>
                <a:gd name="connsiteY118" fmla="*/ 4697924 h 4793506"/>
                <a:gd name="connsiteX119" fmla="*/ 0 w 8343452"/>
                <a:gd name="connsiteY119" fmla="*/ 4697924 h 4793506"/>
                <a:gd name="connsiteX120" fmla="*/ 0 w 8343452"/>
                <a:gd name="connsiteY120" fmla="*/ 4697924 h 4793506"/>
                <a:gd name="connsiteX0" fmla="*/ 13655 w 8343452"/>
                <a:gd name="connsiteY0" fmla="*/ 4793506 h 4793506"/>
                <a:gd name="connsiteX1" fmla="*/ 13655 w 8343452"/>
                <a:gd name="connsiteY1" fmla="*/ 4793506 h 4793506"/>
                <a:gd name="connsiteX2" fmla="*/ 163865 w 8343452"/>
                <a:gd name="connsiteY2" fmla="*/ 4602342 h 4793506"/>
                <a:gd name="connsiteX3" fmla="*/ 204831 w 8343452"/>
                <a:gd name="connsiteY3" fmla="*/ 4588688 h 4793506"/>
                <a:gd name="connsiteX4" fmla="*/ 232142 w 8343452"/>
                <a:gd name="connsiteY4" fmla="*/ 4561378 h 4793506"/>
                <a:gd name="connsiteX5" fmla="*/ 341385 w 8343452"/>
                <a:gd name="connsiteY5" fmla="*/ 4534069 h 4793506"/>
                <a:gd name="connsiteX6" fmla="*/ 764703 w 8343452"/>
                <a:gd name="connsiteY6" fmla="*/ 4247324 h 4793506"/>
                <a:gd name="connsiteX7" fmla="*/ 873946 w 8343452"/>
                <a:gd name="connsiteY7" fmla="*/ 4179051 h 4793506"/>
                <a:gd name="connsiteX8" fmla="*/ 1119743 w 8343452"/>
                <a:gd name="connsiteY8" fmla="*/ 4083469 h 4793506"/>
                <a:gd name="connsiteX9" fmla="*/ 1228986 w 8343452"/>
                <a:gd name="connsiteY9" fmla="*/ 4056160 h 4793506"/>
                <a:gd name="connsiteX10" fmla="*/ 1420162 w 8343452"/>
                <a:gd name="connsiteY10" fmla="*/ 4001542 h 4793506"/>
                <a:gd name="connsiteX11" fmla="*/ 1638648 w 8343452"/>
                <a:gd name="connsiteY11" fmla="*/ 3946923 h 4793506"/>
                <a:gd name="connsiteX12" fmla="*/ 1747892 w 8343452"/>
                <a:gd name="connsiteY12" fmla="*/ 3919614 h 4793506"/>
                <a:gd name="connsiteX13" fmla="*/ 1947996 w 8343452"/>
                <a:gd name="connsiteY13" fmla="*/ 3500327 h 4793506"/>
                <a:gd name="connsiteX14" fmla="*/ 2101146 w 8343452"/>
                <a:gd name="connsiteY14" fmla="*/ 3585011 h 4793506"/>
                <a:gd name="connsiteX15" fmla="*/ 2237700 w 8343452"/>
                <a:gd name="connsiteY15" fmla="*/ 3570280 h 4793506"/>
                <a:gd name="connsiteX16" fmla="*/ 2321419 w 8343452"/>
                <a:gd name="connsiteY16" fmla="*/ 3755760 h 4793506"/>
                <a:gd name="connsiteX17" fmla="*/ 2362385 w 8343452"/>
                <a:gd name="connsiteY17" fmla="*/ 3701141 h 4793506"/>
                <a:gd name="connsiteX18" fmla="*/ 2403351 w 8343452"/>
                <a:gd name="connsiteY18" fmla="*/ 3687487 h 4793506"/>
                <a:gd name="connsiteX19" fmla="*/ 2444317 w 8343452"/>
                <a:gd name="connsiteY19" fmla="*/ 3660178 h 4793506"/>
                <a:gd name="connsiteX20" fmla="*/ 2498939 w 8343452"/>
                <a:gd name="connsiteY20" fmla="*/ 3605560 h 4793506"/>
                <a:gd name="connsiteX21" fmla="*/ 2690115 w 8343452"/>
                <a:gd name="connsiteY21" fmla="*/ 3537287 h 4793506"/>
                <a:gd name="connsiteX22" fmla="*/ 2758392 w 8343452"/>
                <a:gd name="connsiteY22" fmla="*/ 3496323 h 4793506"/>
                <a:gd name="connsiteX23" fmla="*/ 2840324 w 8343452"/>
                <a:gd name="connsiteY23" fmla="*/ 3482669 h 4793506"/>
                <a:gd name="connsiteX24" fmla="*/ 3031500 w 8343452"/>
                <a:gd name="connsiteY24" fmla="*/ 3469014 h 4793506"/>
                <a:gd name="connsiteX25" fmla="*/ 3086121 w 8343452"/>
                <a:gd name="connsiteY25" fmla="*/ 3455360 h 4793506"/>
                <a:gd name="connsiteX26" fmla="*/ 3181709 w 8343452"/>
                <a:gd name="connsiteY26" fmla="*/ 3441705 h 4793506"/>
                <a:gd name="connsiteX27" fmla="*/ 3263642 w 8343452"/>
                <a:gd name="connsiteY27" fmla="*/ 3414396 h 4793506"/>
                <a:gd name="connsiteX28" fmla="*/ 3304608 w 8343452"/>
                <a:gd name="connsiteY28" fmla="*/ 3373432 h 4793506"/>
                <a:gd name="connsiteX29" fmla="*/ 3386540 w 8343452"/>
                <a:gd name="connsiteY29" fmla="*/ 3346123 h 4793506"/>
                <a:gd name="connsiteX30" fmla="*/ 3577716 w 8343452"/>
                <a:gd name="connsiteY30" fmla="*/ 3291505 h 4793506"/>
                <a:gd name="connsiteX31" fmla="*/ 3714270 w 8343452"/>
                <a:gd name="connsiteY31" fmla="*/ 3250541 h 4793506"/>
                <a:gd name="connsiteX32" fmla="*/ 3796202 w 8343452"/>
                <a:gd name="connsiteY32" fmla="*/ 3223232 h 4793506"/>
                <a:gd name="connsiteX33" fmla="*/ 3946412 w 8343452"/>
                <a:gd name="connsiteY33" fmla="*/ 3195923 h 4793506"/>
                <a:gd name="connsiteX34" fmla="*/ 3987378 w 8343452"/>
                <a:gd name="connsiteY34" fmla="*/ 3182268 h 4793506"/>
                <a:gd name="connsiteX35" fmla="*/ 3960699 w 8343452"/>
                <a:gd name="connsiteY35" fmla="*/ 3011822 h 4793506"/>
                <a:gd name="connsiteX36" fmla="*/ 4112062 w 8343452"/>
                <a:gd name="connsiteY36" fmla="*/ 2827722 h 4793506"/>
                <a:gd name="connsiteX37" fmla="*/ 4192209 w 8343452"/>
                <a:gd name="connsiteY37" fmla="*/ 3100341 h 4793506"/>
                <a:gd name="connsiteX38" fmla="*/ 4233175 w 8343452"/>
                <a:gd name="connsiteY38" fmla="*/ 3073032 h 4793506"/>
                <a:gd name="connsiteX39" fmla="*/ 4397040 w 8343452"/>
                <a:gd name="connsiteY39" fmla="*/ 3045723 h 4793506"/>
                <a:gd name="connsiteX40" fmla="*/ 4629182 w 8343452"/>
                <a:gd name="connsiteY40" fmla="*/ 2991105 h 4793506"/>
                <a:gd name="connsiteX41" fmla="*/ 5148087 w 8343452"/>
                <a:gd name="connsiteY41" fmla="*/ 2868214 h 4793506"/>
                <a:gd name="connsiteX42" fmla="*/ 5380229 w 8343452"/>
                <a:gd name="connsiteY42" fmla="*/ 2813595 h 4793506"/>
                <a:gd name="connsiteX43" fmla="*/ 5653337 w 8343452"/>
                <a:gd name="connsiteY43" fmla="*/ 2772632 h 4793506"/>
                <a:gd name="connsiteX44" fmla="*/ 5844513 w 8343452"/>
                <a:gd name="connsiteY44" fmla="*/ 2704359 h 4793506"/>
                <a:gd name="connsiteX45" fmla="*/ 5994722 w 8343452"/>
                <a:gd name="connsiteY45" fmla="*/ 2636086 h 4793506"/>
                <a:gd name="connsiteX46" fmla="*/ 6377074 w 8343452"/>
                <a:gd name="connsiteY46" fmla="*/ 2540504 h 4793506"/>
                <a:gd name="connsiteX47" fmla="*/ 6513628 w 8343452"/>
                <a:gd name="connsiteY47" fmla="*/ 2526850 h 4793506"/>
                <a:gd name="connsiteX48" fmla="*/ 7018878 w 8343452"/>
                <a:gd name="connsiteY48" fmla="*/ 2540504 h 4793506"/>
                <a:gd name="connsiteX49" fmla="*/ 7087155 w 8343452"/>
                <a:gd name="connsiteY49" fmla="*/ 2581468 h 4793506"/>
                <a:gd name="connsiteX50" fmla="*/ 7210053 w 8343452"/>
                <a:gd name="connsiteY50" fmla="*/ 2636086 h 4793506"/>
                <a:gd name="connsiteX51" fmla="*/ 7319297 w 8343452"/>
                <a:gd name="connsiteY51" fmla="*/ 2663395 h 4793506"/>
                <a:gd name="connsiteX52" fmla="*/ 7373918 w 8343452"/>
                <a:gd name="connsiteY52" fmla="*/ 2677050 h 4793506"/>
                <a:gd name="connsiteX53" fmla="*/ 7592405 w 8343452"/>
                <a:gd name="connsiteY53" fmla="*/ 2718014 h 4793506"/>
                <a:gd name="connsiteX54" fmla="*/ 7633371 w 8343452"/>
                <a:gd name="connsiteY54" fmla="*/ 2731668 h 4793506"/>
                <a:gd name="connsiteX55" fmla="*/ 7728959 w 8343452"/>
                <a:gd name="connsiteY55" fmla="*/ 2718014 h 4793506"/>
                <a:gd name="connsiteX56" fmla="*/ 7824547 w 8343452"/>
                <a:gd name="connsiteY56" fmla="*/ 2649741 h 4793506"/>
                <a:gd name="connsiteX57" fmla="*/ 7961101 w 8343452"/>
                <a:gd name="connsiteY57" fmla="*/ 2595123 h 4793506"/>
                <a:gd name="connsiteX58" fmla="*/ 8029378 w 8343452"/>
                <a:gd name="connsiteY58" fmla="*/ 2540504 h 4793506"/>
                <a:gd name="connsiteX59" fmla="*/ 8070344 w 8343452"/>
                <a:gd name="connsiteY59" fmla="*/ 2499541 h 4793506"/>
                <a:gd name="connsiteX60" fmla="*/ 8179587 w 8343452"/>
                <a:gd name="connsiteY60" fmla="*/ 2403959 h 4793506"/>
                <a:gd name="connsiteX61" fmla="*/ 8247864 w 8343452"/>
                <a:gd name="connsiteY61" fmla="*/ 2294722 h 4793506"/>
                <a:gd name="connsiteX62" fmla="*/ 8288830 w 8343452"/>
                <a:gd name="connsiteY62" fmla="*/ 2226450 h 4793506"/>
                <a:gd name="connsiteX63" fmla="*/ 8343452 w 8343452"/>
                <a:gd name="connsiteY63" fmla="*/ 2117213 h 4793506"/>
                <a:gd name="connsiteX64" fmla="*/ 8316141 w 8343452"/>
                <a:gd name="connsiteY64" fmla="*/ 997540 h 4793506"/>
                <a:gd name="connsiteX65" fmla="*/ 8275175 w 8343452"/>
                <a:gd name="connsiteY65" fmla="*/ 956576 h 4793506"/>
                <a:gd name="connsiteX66" fmla="*/ 8165932 w 8343452"/>
                <a:gd name="connsiteY66" fmla="*/ 806376 h 4793506"/>
                <a:gd name="connsiteX67" fmla="*/ 8097655 w 8343452"/>
                <a:gd name="connsiteY67" fmla="*/ 724449 h 4793506"/>
                <a:gd name="connsiteX68" fmla="*/ 7988411 w 8343452"/>
                <a:gd name="connsiteY68" fmla="*/ 533285 h 4793506"/>
                <a:gd name="connsiteX69" fmla="*/ 7947445 w 8343452"/>
                <a:gd name="connsiteY69" fmla="*/ 465012 h 4793506"/>
                <a:gd name="connsiteX70" fmla="*/ 7892824 w 8343452"/>
                <a:gd name="connsiteY70" fmla="*/ 355776 h 4793506"/>
                <a:gd name="connsiteX71" fmla="*/ 7851857 w 8343452"/>
                <a:gd name="connsiteY71" fmla="*/ 301157 h 4793506"/>
                <a:gd name="connsiteX72" fmla="*/ 7769925 w 8343452"/>
                <a:gd name="connsiteY72" fmla="*/ 232885 h 4793506"/>
                <a:gd name="connsiteX73" fmla="*/ 7483161 w 8343452"/>
                <a:gd name="connsiteY73" fmla="*/ 205576 h 4793506"/>
                <a:gd name="connsiteX74" fmla="*/ 7360263 w 8343452"/>
                <a:gd name="connsiteY74" fmla="*/ 150957 h 4793506"/>
                <a:gd name="connsiteX75" fmla="*/ 7305641 w 8343452"/>
                <a:gd name="connsiteY75" fmla="*/ 109994 h 4793506"/>
                <a:gd name="connsiteX76" fmla="*/ 7237364 w 8343452"/>
                <a:gd name="connsiteY76" fmla="*/ 82685 h 4793506"/>
                <a:gd name="connsiteX77" fmla="*/ 7182743 w 8343452"/>
                <a:gd name="connsiteY77" fmla="*/ 55375 h 4793506"/>
                <a:gd name="connsiteX78" fmla="*/ 7141776 w 8343452"/>
                <a:gd name="connsiteY78" fmla="*/ 28066 h 4793506"/>
                <a:gd name="connsiteX79" fmla="*/ 7073499 w 8343452"/>
                <a:gd name="connsiteY79" fmla="*/ 757 h 4793506"/>
                <a:gd name="connsiteX80" fmla="*/ 6117621 w 8343452"/>
                <a:gd name="connsiteY80" fmla="*/ 41721 h 4793506"/>
                <a:gd name="connsiteX81" fmla="*/ 5994722 w 8343452"/>
                <a:gd name="connsiteY81" fmla="*/ 69030 h 4793506"/>
                <a:gd name="connsiteX82" fmla="*/ 5557749 w 8343452"/>
                <a:gd name="connsiteY82" fmla="*/ 260194 h 4793506"/>
                <a:gd name="connsiteX83" fmla="*/ 5230020 w 8343452"/>
                <a:gd name="connsiteY83" fmla="*/ 478667 h 4793506"/>
                <a:gd name="connsiteX84" fmla="*/ 4915945 w 8343452"/>
                <a:gd name="connsiteY84" fmla="*/ 642521 h 4793506"/>
                <a:gd name="connsiteX85" fmla="*/ 4779391 w 8343452"/>
                <a:gd name="connsiteY85" fmla="*/ 710794 h 4793506"/>
                <a:gd name="connsiteX86" fmla="*/ 4506283 w 8343452"/>
                <a:gd name="connsiteY86" fmla="*/ 820030 h 4793506"/>
                <a:gd name="connsiteX87" fmla="*/ 4397040 w 8343452"/>
                <a:gd name="connsiteY87" fmla="*/ 860994 h 4793506"/>
                <a:gd name="connsiteX88" fmla="*/ 4274141 w 8343452"/>
                <a:gd name="connsiteY88" fmla="*/ 888303 h 4793506"/>
                <a:gd name="connsiteX89" fmla="*/ 4042000 w 8343452"/>
                <a:gd name="connsiteY89" fmla="*/ 915612 h 4793506"/>
                <a:gd name="connsiteX90" fmla="*/ 3550405 w 8343452"/>
                <a:gd name="connsiteY90" fmla="*/ 1134085 h 4793506"/>
                <a:gd name="connsiteX91" fmla="*/ 2840324 w 8343452"/>
                <a:gd name="connsiteY91" fmla="*/ 1420831 h 4793506"/>
                <a:gd name="connsiteX92" fmla="*/ 2498939 w 8343452"/>
                <a:gd name="connsiteY92" fmla="*/ 1584686 h 4793506"/>
                <a:gd name="connsiteX93" fmla="*/ 2253142 w 8343452"/>
                <a:gd name="connsiteY93" fmla="*/ 1734886 h 4793506"/>
                <a:gd name="connsiteX94" fmla="*/ 2212175 w 8343452"/>
                <a:gd name="connsiteY94" fmla="*/ 1748540 h 4793506"/>
                <a:gd name="connsiteX95" fmla="*/ 1816169 w 8343452"/>
                <a:gd name="connsiteY95" fmla="*/ 2007977 h 4793506"/>
                <a:gd name="connsiteX96" fmla="*/ 1693270 w 8343452"/>
                <a:gd name="connsiteY96" fmla="*/ 2076249 h 4793506"/>
                <a:gd name="connsiteX97" fmla="*/ 1597682 w 8343452"/>
                <a:gd name="connsiteY97" fmla="*/ 2144522 h 4793506"/>
                <a:gd name="connsiteX98" fmla="*/ 1406507 w 8343452"/>
                <a:gd name="connsiteY98" fmla="*/ 2253759 h 4793506"/>
                <a:gd name="connsiteX99" fmla="*/ 1283608 w 8343452"/>
                <a:gd name="connsiteY99" fmla="*/ 2376650 h 4793506"/>
                <a:gd name="connsiteX100" fmla="*/ 1119743 w 8343452"/>
                <a:gd name="connsiteY100" fmla="*/ 2526850 h 4793506"/>
                <a:gd name="connsiteX101" fmla="*/ 1078777 w 8343452"/>
                <a:gd name="connsiteY101" fmla="*/ 2581468 h 4793506"/>
                <a:gd name="connsiteX102" fmla="*/ 1010500 w 8343452"/>
                <a:gd name="connsiteY102" fmla="*/ 2663395 h 4793506"/>
                <a:gd name="connsiteX103" fmla="*/ 860290 w 8343452"/>
                <a:gd name="connsiteY103" fmla="*/ 2977450 h 4793506"/>
                <a:gd name="connsiteX104" fmla="*/ 778358 w 8343452"/>
                <a:gd name="connsiteY104" fmla="*/ 3086687 h 4793506"/>
                <a:gd name="connsiteX105" fmla="*/ 696426 w 8343452"/>
                <a:gd name="connsiteY105" fmla="*/ 3168614 h 4793506"/>
                <a:gd name="connsiteX106" fmla="*/ 505250 w 8343452"/>
                <a:gd name="connsiteY106" fmla="*/ 3441705 h 4793506"/>
                <a:gd name="connsiteX107" fmla="*/ 450628 w 8343452"/>
                <a:gd name="connsiteY107" fmla="*/ 3537287 h 4793506"/>
                <a:gd name="connsiteX108" fmla="*/ 355041 w 8343452"/>
                <a:gd name="connsiteY108" fmla="*/ 3660178 h 4793506"/>
                <a:gd name="connsiteX109" fmla="*/ 286763 w 8343452"/>
                <a:gd name="connsiteY109" fmla="*/ 3783069 h 4793506"/>
                <a:gd name="connsiteX110" fmla="*/ 245797 w 8343452"/>
                <a:gd name="connsiteY110" fmla="*/ 3810378 h 4793506"/>
                <a:gd name="connsiteX111" fmla="*/ 218486 w 8343452"/>
                <a:gd name="connsiteY111" fmla="*/ 3864996 h 4793506"/>
                <a:gd name="connsiteX112" fmla="*/ 204831 w 8343452"/>
                <a:gd name="connsiteY112" fmla="*/ 3905960 h 4793506"/>
                <a:gd name="connsiteX113" fmla="*/ 150209 w 8343452"/>
                <a:gd name="connsiteY113" fmla="*/ 3960578 h 4793506"/>
                <a:gd name="connsiteX114" fmla="*/ 109243 w 8343452"/>
                <a:gd name="connsiteY114" fmla="*/ 4015196 h 4793506"/>
                <a:gd name="connsiteX115" fmla="*/ 95588 w 8343452"/>
                <a:gd name="connsiteY115" fmla="*/ 4097124 h 4793506"/>
                <a:gd name="connsiteX116" fmla="*/ 54622 w 8343452"/>
                <a:gd name="connsiteY116" fmla="*/ 4233669 h 4793506"/>
                <a:gd name="connsiteX117" fmla="*/ 40966 w 8343452"/>
                <a:gd name="connsiteY117" fmla="*/ 4438487 h 4793506"/>
                <a:gd name="connsiteX118" fmla="*/ 27311 w 8343452"/>
                <a:gd name="connsiteY118" fmla="*/ 4697924 h 4793506"/>
                <a:gd name="connsiteX119" fmla="*/ 0 w 8343452"/>
                <a:gd name="connsiteY119" fmla="*/ 4697924 h 4793506"/>
                <a:gd name="connsiteX120" fmla="*/ 0 w 8343452"/>
                <a:gd name="connsiteY120" fmla="*/ 4697924 h 4793506"/>
                <a:gd name="connsiteX0" fmla="*/ 13655 w 8343452"/>
                <a:gd name="connsiteY0" fmla="*/ 4793506 h 4793506"/>
                <a:gd name="connsiteX1" fmla="*/ 13655 w 8343452"/>
                <a:gd name="connsiteY1" fmla="*/ 4793506 h 4793506"/>
                <a:gd name="connsiteX2" fmla="*/ 163865 w 8343452"/>
                <a:gd name="connsiteY2" fmla="*/ 4602342 h 4793506"/>
                <a:gd name="connsiteX3" fmla="*/ 204831 w 8343452"/>
                <a:gd name="connsiteY3" fmla="*/ 4588688 h 4793506"/>
                <a:gd name="connsiteX4" fmla="*/ 232142 w 8343452"/>
                <a:gd name="connsiteY4" fmla="*/ 4561378 h 4793506"/>
                <a:gd name="connsiteX5" fmla="*/ 341385 w 8343452"/>
                <a:gd name="connsiteY5" fmla="*/ 4534069 h 4793506"/>
                <a:gd name="connsiteX6" fmla="*/ 764703 w 8343452"/>
                <a:gd name="connsiteY6" fmla="*/ 4247324 h 4793506"/>
                <a:gd name="connsiteX7" fmla="*/ 873946 w 8343452"/>
                <a:gd name="connsiteY7" fmla="*/ 4179051 h 4793506"/>
                <a:gd name="connsiteX8" fmla="*/ 1119743 w 8343452"/>
                <a:gd name="connsiteY8" fmla="*/ 4083469 h 4793506"/>
                <a:gd name="connsiteX9" fmla="*/ 1228986 w 8343452"/>
                <a:gd name="connsiteY9" fmla="*/ 4056160 h 4793506"/>
                <a:gd name="connsiteX10" fmla="*/ 1420162 w 8343452"/>
                <a:gd name="connsiteY10" fmla="*/ 4001542 h 4793506"/>
                <a:gd name="connsiteX11" fmla="*/ 1638648 w 8343452"/>
                <a:gd name="connsiteY11" fmla="*/ 3946923 h 4793506"/>
                <a:gd name="connsiteX12" fmla="*/ 1747892 w 8343452"/>
                <a:gd name="connsiteY12" fmla="*/ 3919614 h 4793506"/>
                <a:gd name="connsiteX13" fmla="*/ 1995474 w 8343452"/>
                <a:gd name="connsiteY13" fmla="*/ 3365935 h 4793506"/>
                <a:gd name="connsiteX14" fmla="*/ 2101146 w 8343452"/>
                <a:gd name="connsiteY14" fmla="*/ 3585011 h 4793506"/>
                <a:gd name="connsiteX15" fmla="*/ 2237700 w 8343452"/>
                <a:gd name="connsiteY15" fmla="*/ 3570280 h 4793506"/>
                <a:gd name="connsiteX16" fmla="*/ 2321419 w 8343452"/>
                <a:gd name="connsiteY16" fmla="*/ 3755760 h 4793506"/>
                <a:gd name="connsiteX17" fmla="*/ 2362385 w 8343452"/>
                <a:gd name="connsiteY17" fmla="*/ 3701141 h 4793506"/>
                <a:gd name="connsiteX18" fmla="*/ 2403351 w 8343452"/>
                <a:gd name="connsiteY18" fmla="*/ 3687487 h 4793506"/>
                <a:gd name="connsiteX19" fmla="*/ 2444317 w 8343452"/>
                <a:gd name="connsiteY19" fmla="*/ 3660178 h 4793506"/>
                <a:gd name="connsiteX20" fmla="*/ 2498939 w 8343452"/>
                <a:gd name="connsiteY20" fmla="*/ 3605560 h 4793506"/>
                <a:gd name="connsiteX21" fmla="*/ 2690115 w 8343452"/>
                <a:gd name="connsiteY21" fmla="*/ 3537287 h 4793506"/>
                <a:gd name="connsiteX22" fmla="*/ 2758392 w 8343452"/>
                <a:gd name="connsiteY22" fmla="*/ 3496323 h 4793506"/>
                <a:gd name="connsiteX23" fmla="*/ 2840324 w 8343452"/>
                <a:gd name="connsiteY23" fmla="*/ 3482669 h 4793506"/>
                <a:gd name="connsiteX24" fmla="*/ 3031500 w 8343452"/>
                <a:gd name="connsiteY24" fmla="*/ 3469014 h 4793506"/>
                <a:gd name="connsiteX25" fmla="*/ 3086121 w 8343452"/>
                <a:gd name="connsiteY25" fmla="*/ 3455360 h 4793506"/>
                <a:gd name="connsiteX26" fmla="*/ 3181709 w 8343452"/>
                <a:gd name="connsiteY26" fmla="*/ 3441705 h 4793506"/>
                <a:gd name="connsiteX27" fmla="*/ 3263642 w 8343452"/>
                <a:gd name="connsiteY27" fmla="*/ 3414396 h 4793506"/>
                <a:gd name="connsiteX28" fmla="*/ 3304608 w 8343452"/>
                <a:gd name="connsiteY28" fmla="*/ 3373432 h 4793506"/>
                <a:gd name="connsiteX29" fmla="*/ 3386540 w 8343452"/>
                <a:gd name="connsiteY29" fmla="*/ 3346123 h 4793506"/>
                <a:gd name="connsiteX30" fmla="*/ 3577716 w 8343452"/>
                <a:gd name="connsiteY30" fmla="*/ 3291505 h 4793506"/>
                <a:gd name="connsiteX31" fmla="*/ 3714270 w 8343452"/>
                <a:gd name="connsiteY31" fmla="*/ 3250541 h 4793506"/>
                <a:gd name="connsiteX32" fmla="*/ 3796202 w 8343452"/>
                <a:gd name="connsiteY32" fmla="*/ 3223232 h 4793506"/>
                <a:gd name="connsiteX33" fmla="*/ 3946412 w 8343452"/>
                <a:gd name="connsiteY33" fmla="*/ 3195923 h 4793506"/>
                <a:gd name="connsiteX34" fmla="*/ 3987378 w 8343452"/>
                <a:gd name="connsiteY34" fmla="*/ 3182268 h 4793506"/>
                <a:gd name="connsiteX35" fmla="*/ 3960699 w 8343452"/>
                <a:gd name="connsiteY35" fmla="*/ 3011822 h 4793506"/>
                <a:gd name="connsiteX36" fmla="*/ 4112062 w 8343452"/>
                <a:gd name="connsiteY36" fmla="*/ 2827722 h 4793506"/>
                <a:gd name="connsiteX37" fmla="*/ 4192209 w 8343452"/>
                <a:gd name="connsiteY37" fmla="*/ 3100341 h 4793506"/>
                <a:gd name="connsiteX38" fmla="*/ 4233175 w 8343452"/>
                <a:gd name="connsiteY38" fmla="*/ 3073032 h 4793506"/>
                <a:gd name="connsiteX39" fmla="*/ 4397040 w 8343452"/>
                <a:gd name="connsiteY39" fmla="*/ 3045723 h 4793506"/>
                <a:gd name="connsiteX40" fmla="*/ 4629182 w 8343452"/>
                <a:gd name="connsiteY40" fmla="*/ 2991105 h 4793506"/>
                <a:gd name="connsiteX41" fmla="*/ 5148087 w 8343452"/>
                <a:gd name="connsiteY41" fmla="*/ 2868214 h 4793506"/>
                <a:gd name="connsiteX42" fmla="*/ 5380229 w 8343452"/>
                <a:gd name="connsiteY42" fmla="*/ 2813595 h 4793506"/>
                <a:gd name="connsiteX43" fmla="*/ 5653337 w 8343452"/>
                <a:gd name="connsiteY43" fmla="*/ 2772632 h 4793506"/>
                <a:gd name="connsiteX44" fmla="*/ 5844513 w 8343452"/>
                <a:gd name="connsiteY44" fmla="*/ 2704359 h 4793506"/>
                <a:gd name="connsiteX45" fmla="*/ 5994722 w 8343452"/>
                <a:gd name="connsiteY45" fmla="*/ 2636086 h 4793506"/>
                <a:gd name="connsiteX46" fmla="*/ 6377074 w 8343452"/>
                <a:gd name="connsiteY46" fmla="*/ 2540504 h 4793506"/>
                <a:gd name="connsiteX47" fmla="*/ 6513628 w 8343452"/>
                <a:gd name="connsiteY47" fmla="*/ 2526850 h 4793506"/>
                <a:gd name="connsiteX48" fmla="*/ 7018878 w 8343452"/>
                <a:gd name="connsiteY48" fmla="*/ 2540504 h 4793506"/>
                <a:gd name="connsiteX49" fmla="*/ 7087155 w 8343452"/>
                <a:gd name="connsiteY49" fmla="*/ 2581468 h 4793506"/>
                <a:gd name="connsiteX50" fmla="*/ 7210053 w 8343452"/>
                <a:gd name="connsiteY50" fmla="*/ 2636086 h 4793506"/>
                <a:gd name="connsiteX51" fmla="*/ 7319297 w 8343452"/>
                <a:gd name="connsiteY51" fmla="*/ 2663395 h 4793506"/>
                <a:gd name="connsiteX52" fmla="*/ 7373918 w 8343452"/>
                <a:gd name="connsiteY52" fmla="*/ 2677050 h 4793506"/>
                <a:gd name="connsiteX53" fmla="*/ 7592405 w 8343452"/>
                <a:gd name="connsiteY53" fmla="*/ 2718014 h 4793506"/>
                <a:gd name="connsiteX54" fmla="*/ 7633371 w 8343452"/>
                <a:gd name="connsiteY54" fmla="*/ 2731668 h 4793506"/>
                <a:gd name="connsiteX55" fmla="*/ 7728959 w 8343452"/>
                <a:gd name="connsiteY55" fmla="*/ 2718014 h 4793506"/>
                <a:gd name="connsiteX56" fmla="*/ 7824547 w 8343452"/>
                <a:gd name="connsiteY56" fmla="*/ 2649741 h 4793506"/>
                <a:gd name="connsiteX57" fmla="*/ 7961101 w 8343452"/>
                <a:gd name="connsiteY57" fmla="*/ 2595123 h 4793506"/>
                <a:gd name="connsiteX58" fmla="*/ 8029378 w 8343452"/>
                <a:gd name="connsiteY58" fmla="*/ 2540504 h 4793506"/>
                <a:gd name="connsiteX59" fmla="*/ 8070344 w 8343452"/>
                <a:gd name="connsiteY59" fmla="*/ 2499541 h 4793506"/>
                <a:gd name="connsiteX60" fmla="*/ 8179587 w 8343452"/>
                <a:gd name="connsiteY60" fmla="*/ 2403959 h 4793506"/>
                <a:gd name="connsiteX61" fmla="*/ 8247864 w 8343452"/>
                <a:gd name="connsiteY61" fmla="*/ 2294722 h 4793506"/>
                <a:gd name="connsiteX62" fmla="*/ 8288830 w 8343452"/>
                <a:gd name="connsiteY62" fmla="*/ 2226450 h 4793506"/>
                <a:gd name="connsiteX63" fmla="*/ 8343452 w 8343452"/>
                <a:gd name="connsiteY63" fmla="*/ 2117213 h 4793506"/>
                <a:gd name="connsiteX64" fmla="*/ 8316141 w 8343452"/>
                <a:gd name="connsiteY64" fmla="*/ 997540 h 4793506"/>
                <a:gd name="connsiteX65" fmla="*/ 8275175 w 8343452"/>
                <a:gd name="connsiteY65" fmla="*/ 956576 h 4793506"/>
                <a:gd name="connsiteX66" fmla="*/ 8165932 w 8343452"/>
                <a:gd name="connsiteY66" fmla="*/ 806376 h 4793506"/>
                <a:gd name="connsiteX67" fmla="*/ 8097655 w 8343452"/>
                <a:gd name="connsiteY67" fmla="*/ 724449 h 4793506"/>
                <a:gd name="connsiteX68" fmla="*/ 7988411 w 8343452"/>
                <a:gd name="connsiteY68" fmla="*/ 533285 h 4793506"/>
                <a:gd name="connsiteX69" fmla="*/ 7947445 w 8343452"/>
                <a:gd name="connsiteY69" fmla="*/ 465012 h 4793506"/>
                <a:gd name="connsiteX70" fmla="*/ 7892824 w 8343452"/>
                <a:gd name="connsiteY70" fmla="*/ 355776 h 4793506"/>
                <a:gd name="connsiteX71" fmla="*/ 7851857 w 8343452"/>
                <a:gd name="connsiteY71" fmla="*/ 301157 h 4793506"/>
                <a:gd name="connsiteX72" fmla="*/ 7769925 w 8343452"/>
                <a:gd name="connsiteY72" fmla="*/ 232885 h 4793506"/>
                <a:gd name="connsiteX73" fmla="*/ 7483161 w 8343452"/>
                <a:gd name="connsiteY73" fmla="*/ 205576 h 4793506"/>
                <a:gd name="connsiteX74" fmla="*/ 7360263 w 8343452"/>
                <a:gd name="connsiteY74" fmla="*/ 150957 h 4793506"/>
                <a:gd name="connsiteX75" fmla="*/ 7305641 w 8343452"/>
                <a:gd name="connsiteY75" fmla="*/ 109994 h 4793506"/>
                <a:gd name="connsiteX76" fmla="*/ 7237364 w 8343452"/>
                <a:gd name="connsiteY76" fmla="*/ 82685 h 4793506"/>
                <a:gd name="connsiteX77" fmla="*/ 7182743 w 8343452"/>
                <a:gd name="connsiteY77" fmla="*/ 55375 h 4793506"/>
                <a:gd name="connsiteX78" fmla="*/ 7141776 w 8343452"/>
                <a:gd name="connsiteY78" fmla="*/ 28066 h 4793506"/>
                <a:gd name="connsiteX79" fmla="*/ 7073499 w 8343452"/>
                <a:gd name="connsiteY79" fmla="*/ 757 h 4793506"/>
                <a:gd name="connsiteX80" fmla="*/ 6117621 w 8343452"/>
                <a:gd name="connsiteY80" fmla="*/ 41721 h 4793506"/>
                <a:gd name="connsiteX81" fmla="*/ 5994722 w 8343452"/>
                <a:gd name="connsiteY81" fmla="*/ 69030 h 4793506"/>
                <a:gd name="connsiteX82" fmla="*/ 5557749 w 8343452"/>
                <a:gd name="connsiteY82" fmla="*/ 260194 h 4793506"/>
                <a:gd name="connsiteX83" fmla="*/ 5230020 w 8343452"/>
                <a:gd name="connsiteY83" fmla="*/ 478667 h 4793506"/>
                <a:gd name="connsiteX84" fmla="*/ 4915945 w 8343452"/>
                <a:gd name="connsiteY84" fmla="*/ 642521 h 4793506"/>
                <a:gd name="connsiteX85" fmla="*/ 4779391 w 8343452"/>
                <a:gd name="connsiteY85" fmla="*/ 710794 h 4793506"/>
                <a:gd name="connsiteX86" fmla="*/ 4506283 w 8343452"/>
                <a:gd name="connsiteY86" fmla="*/ 820030 h 4793506"/>
                <a:gd name="connsiteX87" fmla="*/ 4397040 w 8343452"/>
                <a:gd name="connsiteY87" fmla="*/ 860994 h 4793506"/>
                <a:gd name="connsiteX88" fmla="*/ 4274141 w 8343452"/>
                <a:gd name="connsiteY88" fmla="*/ 888303 h 4793506"/>
                <a:gd name="connsiteX89" fmla="*/ 4042000 w 8343452"/>
                <a:gd name="connsiteY89" fmla="*/ 915612 h 4793506"/>
                <a:gd name="connsiteX90" fmla="*/ 3550405 w 8343452"/>
                <a:gd name="connsiteY90" fmla="*/ 1134085 h 4793506"/>
                <a:gd name="connsiteX91" fmla="*/ 2840324 w 8343452"/>
                <a:gd name="connsiteY91" fmla="*/ 1420831 h 4793506"/>
                <a:gd name="connsiteX92" fmla="*/ 2498939 w 8343452"/>
                <a:gd name="connsiteY92" fmla="*/ 1584686 h 4793506"/>
                <a:gd name="connsiteX93" fmla="*/ 2253142 w 8343452"/>
                <a:gd name="connsiteY93" fmla="*/ 1734886 h 4793506"/>
                <a:gd name="connsiteX94" fmla="*/ 2212175 w 8343452"/>
                <a:gd name="connsiteY94" fmla="*/ 1748540 h 4793506"/>
                <a:gd name="connsiteX95" fmla="*/ 1816169 w 8343452"/>
                <a:gd name="connsiteY95" fmla="*/ 2007977 h 4793506"/>
                <a:gd name="connsiteX96" fmla="*/ 1693270 w 8343452"/>
                <a:gd name="connsiteY96" fmla="*/ 2076249 h 4793506"/>
                <a:gd name="connsiteX97" fmla="*/ 1597682 w 8343452"/>
                <a:gd name="connsiteY97" fmla="*/ 2144522 h 4793506"/>
                <a:gd name="connsiteX98" fmla="*/ 1406507 w 8343452"/>
                <a:gd name="connsiteY98" fmla="*/ 2253759 h 4793506"/>
                <a:gd name="connsiteX99" fmla="*/ 1283608 w 8343452"/>
                <a:gd name="connsiteY99" fmla="*/ 2376650 h 4793506"/>
                <a:gd name="connsiteX100" fmla="*/ 1119743 w 8343452"/>
                <a:gd name="connsiteY100" fmla="*/ 2526850 h 4793506"/>
                <a:gd name="connsiteX101" fmla="*/ 1078777 w 8343452"/>
                <a:gd name="connsiteY101" fmla="*/ 2581468 h 4793506"/>
                <a:gd name="connsiteX102" fmla="*/ 1010500 w 8343452"/>
                <a:gd name="connsiteY102" fmla="*/ 2663395 h 4793506"/>
                <a:gd name="connsiteX103" fmla="*/ 860290 w 8343452"/>
                <a:gd name="connsiteY103" fmla="*/ 2977450 h 4793506"/>
                <a:gd name="connsiteX104" fmla="*/ 778358 w 8343452"/>
                <a:gd name="connsiteY104" fmla="*/ 3086687 h 4793506"/>
                <a:gd name="connsiteX105" fmla="*/ 696426 w 8343452"/>
                <a:gd name="connsiteY105" fmla="*/ 3168614 h 4793506"/>
                <a:gd name="connsiteX106" fmla="*/ 505250 w 8343452"/>
                <a:gd name="connsiteY106" fmla="*/ 3441705 h 4793506"/>
                <a:gd name="connsiteX107" fmla="*/ 450628 w 8343452"/>
                <a:gd name="connsiteY107" fmla="*/ 3537287 h 4793506"/>
                <a:gd name="connsiteX108" fmla="*/ 355041 w 8343452"/>
                <a:gd name="connsiteY108" fmla="*/ 3660178 h 4793506"/>
                <a:gd name="connsiteX109" fmla="*/ 286763 w 8343452"/>
                <a:gd name="connsiteY109" fmla="*/ 3783069 h 4793506"/>
                <a:gd name="connsiteX110" fmla="*/ 245797 w 8343452"/>
                <a:gd name="connsiteY110" fmla="*/ 3810378 h 4793506"/>
                <a:gd name="connsiteX111" fmla="*/ 218486 w 8343452"/>
                <a:gd name="connsiteY111" fmla="*/ 3864996 h 4793506"/>
                <a:gd name="connsiteX112" fmla="*/ 204831 w 8343452"/>
                <a:gd name="connsiteY112" fmla="*/ 3905960 h 4793506"/>
                <a:gd name="connsiteX113" fmla="*/ 150209 w 8343452"/>
                <a:gd name="connsiteY113" fmla="*/ 3960578 h 4793506"/>
                <a:gd name="connsiteX114" fmla="*/ 109243 w 8343452"/>
                <a:gd name="connsiteY114" fmla="*/ 4015196 h 4793506"/>
                <a:gd name="connsiteX115" fmla="*/ 95588 w 8343452"/>
                <a:gd name="connsiteY115" fmla="*/ 4097124 h 4793506"/>
                <a:gd name="connsiteX116" fmla="*/ 54622 w 8343452"/>
                <a:gd name="connsiteY116" fmla="*/ 4233669 h 4793506"/>
                <a:gd name="connsiteX117" fmla="*/ 40966 w 8343452"/>
                <a:gd name="connsiteY117" fmla="*/ 4438487 h 4793506"/>
                <a:gd name="connsiteX118" fmla="*/ 27311 w 8343452"/>
                <a:gd name="connsiteY118" fmla="*/ 4697924 h 4793506"/>
                <a:gd name="connsiteX119" fmla="*/ 0 w 8343452"/>
                <a:gd name="connsiteY119" fmla="*/ 4697924 h 4793506"/>
                <a:gd name="connsiteX120" fmla="*/ 0 w 8343452"/>
                <a:gd name="connsiteY120" fmla="*/ 4697924 h 4793506"/>
                <a:gd name="connsiteX0" fmla="*/ 13655 w 8343452"/>
                <a:gd name="connsiteY0" fmla="*/ 4793506 h 4793506"/>
                <a:gd name="connsiteX1" fmla="*/ 13655 w 8343452"/>
                <a:gd name="connsiteY1" fmla="*/ 4793506 h 4793506"/>
                <a:gd name="connsiteX2" fmla="*/ 163865 w 8343452"/>
                <a:gd name="connsiteY2" fmla="*/ 4602342 h 4793506"/>
                <a:gd name="connsiteX3" fmla="*/ 204831 w 8343452"/>
                <a:gd name="connsiteY3" fmla="*/ 4588688 h 4793506"/>
                <a:gd name="connsiteX4" fmla="*/ 232142 w 8343452"/>
                <a:gd name="connsiteY4" fmla="*/ 4561378 h 4793506"/>
                <a:gd name="connsiteX5" fmla="*/ 341385 w 8343452"/>
                <a:gd name="connsiteY5" fmla="*/ 4534069 h 4793506"/>
                <a:gd name="connsiteX6" fmla="*/ 764703 w 8343452"/>
                <a:gd name="connsiteY6" fmla="*/ 4247324 h 4793506"/>
                <a:gd name="connsiteX7" fmla="*/ 873946 w 8343452"/>
                <a:gd name="connsiteY7" fmla="*/ 4179051 h 4793506"/>
                <a:gd name="connsiteX8" fmla="*/ 1119743 w 8343452"/>
                <a:gd name="connsiteY8" fmla="*/ 4083469 h 4793506"/>
                <a:gd name="connsiteX9" fmla="*/ 1228986 w 8343452"/>
                <a:gd name="connsiteY9" fmla="*/ 4056160 h 4793506"/>
                <a:gd name="connsiteX10" fmla="*/ 1420162 w 8343452"/>
                <a:gd name="connsiteY10" fmla="*/ 4001542 h 4793506"/>
                <a:gd name="connsiteX11" fmla="*/ 1638648 w 8343452"/>
                <a:gd name="connsiteY11" fmla="*/ 3946923 h 4793506"/>
                <a:gd name="connsiteX12" fmla="*/ 1747892 w 8343452"/>
                <a:gd name="connsiteY12" fmla="*/ 3919614 h 4793506"/>
                <a:gd name="connsiteX13" fmla="*/ 1995474 w 8343452"/>
                <a:gd name="connsiteY13" fmla="*/ 3365935 h 4793506"/>
                <a:gd name="connsiteX14" fmla="*/ 2101146 w 8343452"/>
                <a:gd name="connsiteY14" fmla="*/ 3585011 h 4793506"/>
                <a:gd name="connsiteX15" fmla="*/ 2237700 w 8343452"/>
                <a:gd name="connsiteY15" fmla="*/ 3570280 h 4793506"/>
                <a:gd name="connsiteX16" fmla="*/ 2321419 w 8343452"/>
                <a:gd name="connsiteY16" fmla="*/ 3755760 h 4793506"/>
                <a:gd name="connsiteX17" fmla="*/ 2362385 w 8343452"/>
                <a:gd name="connsiteY17" fmla="*/ 3701141 h 4793506"/>
                <a:gd name="connsiteX18" fmla="*/ 2403351 w 8343452"/>
                <a:gd name="connsiteY18" fmla="*/ 3687487 h 4793506"/>
                <a:gd name="connsiteX19" fmla="*/ 2444317 w 8343452"/>
                <a:gd name="connsiteY19" fmla="*/ 3660178 h 4793506"/>
                <a:gd name="connsiteX20" fmla="*/ 2498939 w 8343452"/>
                <a:gd name="connsiteY20" fmla="*/ 3605560 h 4793506"/>
                <a:gd name="connsiteX21" fmla="*/ 2690115 w 8343452"/>
                <a:gd name="connsiteY21" fmla="*/ 3537287 h 4793506"/>
                <a:gd name="connsiteX22" fmla="*/ 2758392 w 8343452"/>
                <a:gd name="connsiteY22" fmla="*/ 3496323 h 4793506"/>
                <a:gd name="connsiteX23" fmla="*/ 2840324 w 8343452"/>
                <a:gd name="connsiteY23" fmla="*/ 3482669 h 4793506"/>
                <a:gd name="connsiteX24" fmla="*/ 3031500 w 8343452"/>
                <a:gd name="connsiteY24" fmla="*/ 3469014 h 4793506"/>
                <a:gd name="connsiteX25" fmla="*/ 3086121 w 8343452"/>
                <a:gd name="connsiteY25" fmla="*/ 3455360 h 4793506"/>
                <a:gd name="connsiteX26" fmla="*/ 3181709 w 8343452"/>
                <a:gd name="connsiteY26" fmla="*/ 3441705 h 4793506"/>
                <a:gd name="connsiteX27" fmla="*/ 3263642 w 8343452"/>
                <a:gd name="connsiteY27" fmla="*/ 3414396 h 4793506"/>
                <a:gd name="connsiteX28" fmla="*/ 3304608 w 8343452"/>
                <a:gd name="connsiteY28" fmla="*/ 3373432 h 4793506"/>
                <a:gd name="connsiteX29" fmla="*/ 3386540 w 8343452"/>
                <a:gd name="connsiteY29" fmla="*/ 3346123 h 4793506"/>
                <a:gd name="connsiteX30" fmla="*/ 3577716 w 8343452"/>
                <a:gd name="connsiteY30" fmla="*/ 3291505 h 4793506"/>
                <a:gd name="connsiteX31" fmla="*/ 3714270 w 8343452"/>
                <a:gd name="connsiteY31" fmla="*/ 3250541 h 4793506"/>
                <a:gd name="connsiteX32" fmla="*/ 3796202 w 8343452"/>
                <a:gd name="connsiteY32" fmla="*/ 3223232 h 4793506"/>
                <a:gd name="connsiteX33" fmla="*/ 3946412 w 8343452"/>
                <a:gd name="connsiteY33" fmla="*/ 3195923 h 4793506"/>
                <a:gd name="connsiteX34" fmla="*/ 3987378 w 8343452"/>
                <a:gd name="connsiteY34" fmla="*/ 3182268 h 4793506"/>
                <a:gd name="connsiteX35" fmla="*/ 3960699 w 8343452"/>
                <a:gd name="connsiteY35" fmla="*/ 3011822 h 4793506"/>
                <a:gd name="connsiteX36" fmla="*/ 4112062 w 8343452"/>
                <a:gd name="connsiteY36" fmla="*/ 2827722 h 4793506"/>
                <a:gd name="connsiteX37" fmla="*/ 4192209 w 8343452"/>
                <a:gd name="connsiteY37" fmla="*/ 3100341 h 4793506"/>
                <a:gd name="connsiteX38" fmla="*/ 4233175 w 8343452"/>
                <a:gd name="connsiteY38" fmla="*/ 3073032 h 4793506"/>
                <a:gd name="connsiteX39" fmla="*/ 4397040 w 8343452"/>
                <a:gd name="connsiteY39" fmla="*/ 3045723 h 4793506"/>
                <a:gd name="connsiteX40" fmla="*/ 4629182 w 8343452"/>
                <a:gd name="connsiteY40" fmla="*/ 2991105 h 4793506"/>
                <a:gd name="connsiteX41" fmla="*/ 5148087 w 8343452"/>
                <a:gd name="connsiteY41" fmla="*/ 2868214 h 4793506"/>
                <a:gd name="connsiteX42" fmla="*/ 5380229 w 8343452"/>
                <a:gd name="connsiteY42" fmla="*/ 2813595 h 4793506"/>
                <a:gd name="connsiteX43" fmla="*/ 5653337 w 8343452"/>
                <a:gd name="connsiteY43" fmla="*/ 2772632 h 4793506"/>
                <a:gd name="connsiteX44" fmla="*/ 5844513 w 8343452"/>
                <a:gd name="connsiteY44" fmla="*/ 2704359 h 4793506"/>
                <a:gd name="connsiteX45" fmla="*/ 5994722 w 8343452"/>
                <a:gd name="connsiteY45" fmla="*/ 2636086 h 4793506"/>
                <a:gd name="connsiteX46" fmla="*/ 6365204 w 8343452"/>
                <a:gd name="connsiteY46" fmla="*/ 2126126 h 4793506"/>
                <a:gd name="connsiteX47" fmla="*/ 6513628 w 8343452"/>
                <a:gd name="connsiteY47" fmla="*/ 2526850 h 4793506"/>
                <a:gd name="connsiteX48" fmla="*/ 7018878 w 8343452"/>
                <a:gd name="connsiteY48" fmla="*/ 2540504 h 4793506"/>
                <a:gd name="connsiteX49" fmla="*/ 7087155 w 8343452"/>
                <a:gd name="connsiteY49" fmla="*/ 2581468 h 4793506"/>
                <a:gd name="connsiteX50" fmla="*/ 7210053 w 8343452"/>
                <a:gd name="connsiteY50" fmla="*/ 2636086 h 4793506"/>
                <a:gd name="connsiteX51" fmla="*/ 7319297 w 8343452"/>
                <a:gd name="connsiteY51" fmla="*/ 2663395 h 4793506"/>
                <a:gd name="connsiteX52" fmla="*/ 7373918 w 8343452"/>
                <a:gd name="connsiteY52" fmla="*/ 2677050 h 4793506"/>
                <a:gd name="connsiteX53" fmla="*/ 7592405 w 8343452"/>
                <a:gd name="connsiteY53" fmla="*/ 2718014 h 4793506"/>
                <a:gd name="connsiteX54" fmla="*/ 7633371 w 8343452"/>
                <a:gd name="connsiteY54" fmla="*/ 2731668 h 4793506"/>
                <a:gd name="connsiteX55" fmla="*/ 7728959 w 8343452"/>
                <a:gd name="connsiteY55" fmla="*/ 2718014 h 4793506"/>
                <a:gd name="connsiteX56" fmla="*/ 7824547 w 8343452"/>
                <a:gd name="connsiteY56" fmla="*/ 2649741 h 4793506"/>
                <a:gd name="connsiteX57" fmla="*/ 7961101 w 8343452"/>
                <a:gd name="connsiteY57" fmla="*/ 2595123 h 4793506"/>
                <a:gd name="connsiteX58" fmla="*/ 8029378 w 8343452"/>
                <a:gd name="connsiteY58" fmla="*/ 2540504 h 4793506"/>
                <a:gd name="connsiteX59" fmla="*/ 8070344 w 8343452"/>
                <a:gd name="connsiteY59" fmla="*/ 2499541 h 4793506"/>
                <a:gd name="connsiteX60" fmla="*/ 8179587 w 8343452"/>
                <a:gd name="connsiteY60" fmla="*/ 2403959 h 4793506"/>
                <a:gd name="connsiteX61" fmla="*/ 8247864 w 8343452"/>
                <a:gd name="connsiteY61" fmla="*/ 2294722 h 4793506"/>
                <a:gd name="connsiteX62" fmla="*/ 8288830 w 8343452"/>
                <a:gd name="connsiteY62" fmla="*/ 2226450 h 4793506"/>
                <a:gd name="connsiteX63" fmla="*/ 8343452 w 8343452"/>
                <a:gd name="connsiteY63" fmla="*/ 2117213 h 4793506"/>
                <a:gd name="connsiteX64" fmla="*/ 8316141 w 8343452"/>
                <a:gd name="connsiteY64" fmla="*/ 997540 h 4793506"/>
                <a:gd name="connsiteX65" fmla="*/ 8275175 w 8343452"/>
                <a:gd name="connsiteY65" fmla="*/ 956576 h 4793506"/>
                <a:gd name="connsiteX66" fmla="*/ 8165932 w 8343452"/>
                <a:gd name="connsiteY66" fmla="*/ 806376 h 4793506"/>
                <a:gd name="connsiteX67" fmla="*/ 8097655 w 8343452"/>
                <a:gd name="connsiteY67" fmla="*/ 724449 h 4793506"/>
                <a:gd name="connsiteX68" fmla="*/ 7988411 w 8343452"/>
                <a:gd name="connsiteY68" fmla="*/ 533285 h 4793506"/>
                <a:gd name="connsiteX69" fmla="*/ 7947445 w 8343452"/>
                <a:gd name="connsiteY69" fmla="*/ 465012 h 4793506"/>
                <a:gd name="connsiteX70" fmla="*/ 7892824 w 8343452"/>
                <a:gd name="connsiteY70" fmla="*/ 355776 h 4793506"/>
                <a:gd name="connsiteX71" fmla="*/ 7851857 w 8343452"/>
                <a:gd name="connsiteY71" fmla="*/ 301157 h 4793506"/>
                <a:gd name="connsiteX72" fmla="*/ 7769925 w 8343452"/>
                <a:gd name="connsiteY72" fmla="*/ 232885 h 4793506"/>
                <a:gd name="connsiteX73" fmla="*/ 7483161 w 8343452"/>
                <a:gd name="connsiteY73" fmla="*/ 205576 h 4793506"/>
                <a:gd name="connsiteX74" fmla="*/ 7360263 w 8343452"/>
                <a:gd name="connsiteY74" fmla="*/ 150957 h 4793506"/>
                <a:gd name="connsiteX75" fmla="*/ 7305641 w 8343452"/>
                <a:gd name="connsiteY75" fmla="*/ 109994 h 4793506"/>
                <a:gd name="connsiteX76" fmla="*/ 7237364 w 8343452"/>
                <a:gd name="connsiteY76" fmla="*/ 82685 h 4793506"/>
                <a:gd name="connsiteX77" fmla="*/ 7182743 w 8343452"/>
                <a:gd name="connsiteY77" fmla="*/ 55375 h 4793506"/>
                <a:gd name="connsiteX78" fmla="*/ 7141776 w 8343452"/>
                <a:gd name="connsiteY78" fmla="*/ 28066 h 4793506"/>
                <a:gd name="connsiteX79" fmla="*/ 7073499 w 8343452"/>
                <a:gd name="connsiteY79" fmla="*/ 757 h 4793506"/>
                <a:gd name="connsiteX80" fmla="*/ 6117621 w 8343452"/>
                <a:gd name="connsiteY80" fmla="*/ 41721 h 4793506"/>
                <a:gd name="connsiteX81" fmla="*/ 5994722 w 8343452"/>
                <a:gd name="connsiteY81" fmla="*/ 69030 h 4793506"/>
                <a:gd name="connsiteX82" fmla="*/ 5557749 w 8343452"/>
                <a:gd name="connsiteY82" fmla="*/ 260194 h 4793506"/>
                <a:gd name="connsiteX83" fmla="*/ 5230020 w 8343452"/>
                <a:gd name="connsiteY83" fmla="*/ 478667 h 4793506"/>
                <a:gd name="connsiteX84" fmla="*/ 4915945 w 8343452"/>
                <a:gd name="connsiteY84" fmla="*/ 642521 h 4793506"/>
                <a:gd name="connsiteX85" fmla="*/ 4779391 w 8343452"/>
                <a:gd name="connsiteY85" fmla="*/ 710794 h 4793506"/>
                <a:gd name="connsiteX86" fmla="*/ 4506283 w 8343452"/>
                <a:gd name="connsiteY86" fmla="*/ 820030 h 4793506"/>
                <a:gd name="connsiteX87" fmla="*/ 4397040 w 8343452"/>
                <a:gd name="connsiteY87" fmla="*/ 860994 h 4793506"/>
                <a:gd name="connsiteX88" fmla="*/ 4274141 w 8343452"/>
                <a:gd name="connsiteY88" fmla="*/ 888303 h 4793506"/>
                <a:gd name="connsiteX89" fmla="*/ 4042000 w 8343452"/>
                <a:gd name="connsiteY89" fmla="*/ 915612 h 4793506"/>
                <a:gd name="connsiteX90" fmla="*/ 3550405 w 8343452"/>
                <a:gd name="connsiteY90" fmla="*/ 1134085 h 4793506"/>
                <a:gd name="connsiteX91" fmla="*/ 2840324 w 8343452"/>
                <a:gd name="connsiteY91" fmla="*/ 1420831 h 4793506"/>
                <a:gd name="connsiteX92" fmla="*/ 2498939 w 8343452"/>
                <a:gd name="connsiteY92" fmla="*/ 1584686 h 4793506"/>
                <a:gd name="connsiteX93" fmla="*/ 2253142 w 8343452"/>
                <a:gd name="connsiteY93" fmla="*/ 1734886 h 4793506"/>
                <a:gd name="connsiteX94" fmla="*/ 2212175 w 8343452"/>
                <a:gd name="connsiteY94" fmla="*/ 1748540 h 4793506"/>
                <a:gd name="connsiteX95" fmla="*/ 1816169 w 8343452"/>
                <a:gd name="connsiteY95" fmla="*/ 2007977 h 4793506"/>
                <a:gd name="connsiteX96" fmla="*/ 1693270 w 8343452"/>
                <a:gd name="connsiteY96" fmla="*/ 2076249 h 4793506"/>
                <a:gd name="connsiteX97" fmla="*/ 1597682 w 8343452"/>
                <a:gd name="connsiteY97" fmla="*/ 2144522 h 4793506"/>
                <a:gd name="connsiteX98" fmla="*/ 1406507 w 8343452"/>
                <a:gd name="connsiteY98" fmla="*/ 2253759 h 4793506"/>
                <a:gd name="connsiteX99" fmla="*/ 1283608 w 8343452"/>
                <a:gd name="connsiteY99" fmla="*/ 2376650 h 4793506"/>
                <a:gd name="connsiteX100" fmla="*/ 1119743 w 8343452"/>
                <a:gd name="connsiteY100" fmla="*/ 2526850 h 4793506"/>
                <a:gd name="connsiteX101" fmla="*/ 1078777 w 8343452"/>
                <a:gd name="connsiteY101" fmla="*/ 2581468 h 4793506"/>
                <a:gd name="connsiteX102" fmla="*/ 1010500 w 8343452"/>
                <a:gd name="connsiteY102" fmla="*/ 2663395 h 4793506"/>
                <a:gd name="connsiteX103" fmla="*/ 860290 w 8343452"/>
                <a:gd name="connsiteY103" fmla="*/ 2977450 h 4793506"/>
                <a:gd name="connsiteX104" fmla="*/ 778358 w 8343452"/>
                <a:gd name="connsiteY104" fmla="*/ 3086687 h 4793506"/>
                <a:gd name="connsiteX105" fmla="*/ 696426 w 8343452"/>
                <a:gd name="connsiteY105" fmla="*/ 3168614 h 4793506"/>
                <a:gd name="connsiteX106" fmla="*/ 505250 w 8343452"/>
                <a:gd name="connsiteY106" fmla="*/ 3441705 h 4793506"/>
                <a:gd name="connsiteX107" fmla="*/ 450628 w 8343452"/>
                <a:gd name="connsiteY107" fmla="*/ 3537287 h 4793506"/>
                <a:gd name="connsiteX108" fmla="*/ 355041 w 8343452"/>
                <a:gd name="connsiteY108" fmla="*/ 3660178 h 4793506"/>
                <a:gd name="connsiteX109" fmla="*/ 286763 w 8343452"/>
                <a:gd name="connsiteY109" fmla="*/ 3783069 h 4793506"/>
                <a:gd name="connsiteX110" fmla="*/ 245797 w 8343452"/>
                <a:gd name="connsiteY110" fmla="*/ 3810378 h 4793506"/>
                <a:gd name="connsiteX111" fmla="*/ 218486 w 8343452"/>
                <a:gd name="connsiteY111" fmla="*/ 3864996 h 4793506"/>
                <a:gd name="connsiteX112" fmla="*/ 204831 w 8343452"/>
                <a:gd name="connsiteY112" fmla="*/ 3905960 h 4793506"/>
                <a:gd name="connsiteX113" fmla="*/ 150209 w 8343452"/>
                <a:gd name="connsiteY113" fmla="*/ 3960578 h 4793506"/>
                <a:gd name="connsiteX114" fmla="*/ 109243 w 8343452"/>
                <a:gd name="connsiteY114" fmla="*/ 4015196 h 4793506"/>
                <a:gd name="connsiteX115" fmla="*/ 95588 w 8343452"/>
                <a:gd name="connsiteY115" fmla="*/ 4097124 h 4793506"/>
                <a:gd name="connsiteX116" fmla="*/ 54622 w 8343452"/>
                <a:gd name="connsiteY116" fmla="*/ 4233669 h 4793506"/>
                <a:gd name="connsiteX117" fmla="*/ 40966 w 8343452"/>
                <a:gd name="connsiteY117" fmla="*/ 4438487 h 4793506"/>
                <a:gd name="connsiteX118" fmla="*/ 27311 w 8343452"/>
                <a:gd name="connsiteY118" fmla="*/ 4697924 h 4793506"/>
                <a:gd name="connsiteX119" fmla="*/ 0 w 8343452"/>
                <a:gd name="connsiteY119" fmla="*/ 4697924 h 4793506"/>
                <a:gd name="connsiteX120" fmla="*/ 0 w 8343452"/>
                <a:gd name="connsiteY120" fmla="*/ 4697924 h 4793506"/>
                <a:gd name="connsiteX0" fmla="*/ 346002 w 8675799"/>
                <a:gd name="connsiteY0" fmla="*/ 4793506 h 4793506"/>
                <a:gd name="connsiteX1" fmla="*/ 346002 w 8675799"/>
                <a:gd name="connsiteY1" fmla="*/ 4793506 h 4793506"/>
                <a:gd name="connsiteX2" fmla="*/ 496212 w 8675799"/>
                <a:gd name="connsiteY2" fmla="*/ 4602342 h 4793506"/>
                <a:gd name="connsiteX3" fmla="*/ 537178 w 8675799"/>
                <a:gd name="connsiteY3" fmla="*/ 4588688 h 4793506"/>
                <a:gd name="connsiteX4" fmla="*/ 564489 w 8675799"/>
                <a:gd name="connsiteY4" fmla="*/ 4561378 h 4793506"/>
                <a:gd name="connsiteX5" fmla="*/ 673732 w 8675799"/>
                <a:gd name="connsiteY5" fmla="*/ 4534069 h 4793506"/>
                <a:gd name="connsiteX6" fmla="*/ 1097050 w 8675799"/>
                <a:gd name="connsiteY6" fmla="*/ 4247324 h 4793506"/>
                <a:gd name="connsiteX7" fmla="*/ 1206293 w 8675799"/>
                <a:gd name="connsiteY7" fmla="*/ 4179051 h 4793506"/>
                <a:gd name="connsiteX8" fmla="*/ 1452090 w 8675799"/>
                <a:gd name="connsiteY8" fmla="*/ 4083469 h 4793506"/>
                <a:gd name="connsiteX9" fmla="*/ 1561333 w 8675799"/>
                <a:gd name="connsiteY9" fmla="*/ 4056160 h 4793506"/>
                <a:gd name="connsiteX10" fmla="*/ 1752509 w 8675799"/>
                <a:gd name="connsiteY10" fmla="*/ 4001542 h 4793506"/>
                <a:gd name="connsiteX11" fmla="*/ 1970995 w 8675799"/>
                <a:gd name="connsiteY11" fmla="*/ 3946923 h 4793506"/>
                <a:gd name="connsiteX12" fmla="*/ 2080239 w 8675799"/>
                <a:gd name="connsiteY12" fmla="*/ 3919614 h 4793506"/>
                <a:gd name="connsiteX13" fmla="*/ 2327821 w 8675799"/>
                <a:gd name="connsiteY13" fmla="*/ 3365935 h 4793506"/>
                <a:gd name="connsiteX14" fmla="*/ 2433493 w 8675799"/>
                <a:gd name="connsiteY14" fmla="*/ 3585011 h 4793506"/>
                <a:gd name="connsiteX15" fmla="*/ 2570047 w 8675799"/>
                <a:gd name="connsiteY15" fmla="*/ 3570280 h 4793506"/>
                <a:gd name="connsiteX16" fmla="*/ 2653766 w 8675799"/>
                <a:gd name="connsiteY16" fmla="*/ 3755760 h 4793506"/>
                <a:gd name="connsiteX17" fmla="*/ 2694732 w 8675799"/>
                <a:gd name="connsiteY17" fmla="*/ 3701141 h 4793506"/>
                <a:gd name="connsiteX18" fmla="*/ 2735698 w 8675799"/>
                <a:gd name="connsiteY18" fmla="*/ 3687487 h 4793506"/>
                <a:gd name="connsiteX19" fmla="*/ 2776664 w 8675799"/>
                <a:gd name="connsiteY19" fmla="*/ 3660178 h 4793506"/>
                <a:gd name="connsiteX20" fmla="*/ 2831286 w 8675799"/>
                <a:gd name="connsiteY20" fmla="*/ 3605560 h 4793506"/>
                <a:gd name="connsiteX21" fmla="*/ 3022462 w 8675799"/>
                <a:gd name="connsiteY21" fmla="*/ 3537287 h 4793506"/>
                <a:gd name="connsiteX22" fmla="*/ 3090739 w 8675799"/>
                <a:gd name="connsiteY22" fmla="*/ 3496323 h 4793506"/>
                <a:gd name="connsiteX23" fmla="*/ 3172671 w 8675799"/>
                <a:gd name="connsiteY23" fmla="*/ 3482669 h 4793506"/>
                <a:gd name="connsiteX24" fmla="*/ 3363847 w 8675799"/>
                <a:gd name="connsiteY24" fmla="*/ 3469014 h 4793506"/>
                <a:gd name="connsiteX25" fmla="*/ 3418468 w 8675799"/>
                <a:gd name="connsiteY25" fmla="*/ 3455360 h 4793506"/>
                <a:gd name="connsiteX26" fmla="*/ 3514056 w 8675799"/>
                <a:gd name="connsiteY26" fmla="*/ 3441705 h 4793506"/>
                <a:gd name="connsiteX27" fmla="*/ 3595989 w 8675799"/>
                <a:gd name="connsiteY27" fmla="*/ 3414396 h 4793506"/>
                <a:gd name="connsiteX28" fmla="*/ 3636955 w 8675799"/>
                <a:gd name="connsiteY28" fmla="*/ 3373432 h 4793506"/>
                <a:gd name="connsiteX29" fmla="*/ 3718887 w 8675799"/>
                <a:gd name="connsiteY29" fmla="*/ 3346123 h 4793506"/>
                <a:gd name="connsiteX30" fmla="*/ 3910063 w 8675799"/>
                <a:gd name="connsiteY30" fmla="*/ 3291505 h 4793506"/>
                <a:gd name="connsiteX31" fmla="*/ 4046617 w 8675799"/>
                <a:gd name="connsiteY31" fmla="*/ 3250541 h 4793506"/>
                <a:gd name="connsiteX32" fmla="*/ 4128549 w 8675799"/>
                <a:gd name="connsiteY32" fmla="*/ 3223232 h 4793506"/>
                <a:gd name="connsiteX33" fmla="*/ 4278759 w 8675799"/>
                <a:gd name="connsiteY33" fmla="*/ 3195923 h 4793506"/>
                <a:gd name="connsiteX34" fmla="*/ 4319725 w 8675799"/>
                <a:gd name="connsiteY34" fmla="*/ 3182268 h 4793506"/>
                <a:gd name="connsiteX35" fmla="*/ 4293046 w 8675799"/>
                <a:gd name="connsiteY35" fmla="*/ 3011822 h 4793506"/>
                <a:gd name="connsiteX36" fmla="*/ 4444409 w 8675799"/>
                <a:gd name="connsiteY36" fmla="*/ 2827722 h 4793506"/>
                <a:gd name="connsiteX37" fmla="*/ 4524556 w 8675799"/>
                <a:gd name="connsiteY37" fmla="*/ 3100341 h 4793506"/>
                <a:gd name="connsiteX38" fmla="*/ 4565522 w 8675799"/>
                <a:gd name="connsiteY38" fmla="*/ 3073032 h 4793506"/>
                <a:gd name="connsiteX39" fmla="*/ 4729387 w 8675799"/>
                <a:gd name="connsiteY39" fmla="*/ 3045723 h 4793506"/>
                <a:gd name="connsiteX40" fmla="*/ 4961529 w 8675799"/>
                <a:gd name="connsiteY40" fmla="*/ 2991105 h 4793506"/>
                <a:gd name="connsiteX41" fmla="*/ 5480434 w 8675799"/>
                <a:gd name="connsiteY41" fmla="*/ 2868214 h 4793506"/>
                <a:gd name="connsiteX42" fmla="*/ 5712576 w 8675799"/>
                <a:gd name="connsiteY42" fmla="*/ 2813595 h 4793506"/>
                <a:gd name="connsiteX43" fmla="*/ 5985684 w 8675799"/>
                <a:gd name="connsiteY43" fmla="*/ 2772632 h 4793506"/>
                <a:gd name="connsiteX44" fmla="*/ 6176860 w 8675799"/>
                <a:gd name="connsiteY44" fmla="*/ 2704359 h 4793506"/>
                <a:gd name="connsiteX45" fmla="*/ 6327069 w 8675799"/>
                <a:gd name="connsiteY45" fmla="*/ 2636086 h 4793506"/>
                <a:gd name="connsiteX46" fmla="*/ 6697551 w 8675799"/>
                <a:gd name="connsiteY46" fmla="*/ 2126126 h 4793506"/>
                <a:gd name="connsiteX47" fmla="*/ 6845975 w 8675799"/>
                <a:gd name="connsiteY47" fmla="*/ 2526850 h 4793506"/>
                <a:gd name="connsiteX48" fmla="*/ 7351225 w 8675799"/>
                <a:gd name="connsiteY48" fmla="*/ 2540504 h 4793506"/>
                <a:gd name="connsiteX49" fmla="*/ 7419502 w 8675799"/>
                <a:gd name="connsiteY49" fmla="*/ 2581468 h 4793506"/>
                <a:gd name="connsiteX50" fmla="*/ 7542400 w 8675799"/>
                <a:gd name="connsiteY50" fmla="*/ 2636086 h 4793506"/>
                <a:gd name="connsiteX51" fmla="*/ 7651644 w 8675799"/>
                <a:gd name="connsiteY51" fmla="*/ 2663395 h 4793506"/>
                <a:gd name="connsiteX52" fmla="*/ 7706265 w 8675799"/>
                <a:gd name="connsiteY52" fmla="*/ 2677050 h 4793506"/>
                <a:gd name="connsiteX53" fmla="*/ 7924752 w 8675799"/>
                <a:gd name="connsiteY53" fmla="*/ 2718014 h 4793506"/>
                <a:gd name="connsiteX54" fmla="*/ 7965718 w 8675799"/>
                <a:gd name="connsiteY54" fmla="*/ 2731668 h 4793506"/>
                <a:gd name="connsiteX55" fmla="*/ 8061306 w 8675799"/>
                <a:gd name="connsiteY55" fmla="*/ 2718014 h 4793506"/>
                <a:gd name="connsiteX56" fmla="*/ 8156894 w 8675799"/>
                <a:gd name="connsiteY56" fmla="*/ 2649741 h 4793506"/>
                <a:gd name="connsiteX57" fmla="*/ 8293448 w 8675799"/>
                <a:gd name="connsiteY57" fmla="*/ 2595123 h 4793506"/>
                <a:gd name="connsiteX58" fmla="*/ 8361725 w 8675799"/>
                <a:gd name="connsiteY58" fmla="*/ 2540504 h 4793506"/>
                <a:gd name="connsiteX59" fmla="*/ 8402691 w 8675799"/>
                <a:gd name="connsiteY59" fmla="*/ 2499541 h 4793506"/>
                <a:gd name="connsiteX60" fmla="*/ 8511934 w 8675799"/>
                <a:gd name="connsiteY60" fmla="*/ 2403959 h 4793506"/>
                <a:gd name="connsiteX61" fmla="*/ 8580211 w 8675799"/>
                <a:gd name="connsiteY61" fmla="*/ 2294722 h 4793506"/>
                <a:gd name="connsiteX62" fmla="*/ 8621177 w 8675799"/>
                <a:gd name="connsiteY62" fmla="*/ 2226450 h 4793506"/>
                <a:gd name="connsiteX63" fmla="*/ 8675799 w 8675799"/>
                <a:gd name="connsiteY63" fmla="*/ 2117213 h 4793506"/>
                <a:gd name="connsiteX64" fmla="*/ 8648488 w 8675799"/>
                <a:gd name="connsiteY64" fmla="*/ 997540 h 4793506"/>
                <a:gd name="connsiteX65" fmla="*/ 8607522 w 8675799"/>
                <a:gd name="connsiteY65" fmla="*/ 956576 h 4793506"/>
                <a:gd name="connsiteX66" fmla="*/ 8498279 w 8675799"/>
                <a:gd name="connsiteY66" fmla="*/ 806376 h 4793506"/>
                <a:gd name="connsiteX67" fmla="*/ 8430002 w 8675799"/>
                <a:gd name="connsiteY67" fmla="*/ 724449 h 4793506"/>
                <a:gd name="connsiteX68" fmla="*/ 8320758 w 8675799"/>
                <a:gd name="connsiteY68" fmla="*/ 533285 h 4793506"/>
                <a:gd name="connsiteX69" fmla="*/ 8279792 w 8675799"/>
                <a:gd name="connsiteY69" fmla="*/ 465012 h 4793506"/>
                <a:gd name="connsiteX70" fmla="*/ 8225171 w 8675799"/>
                <a:gd name="connsiteY70" fmla="*/ 355776 h 4793506"/>
                <a:gd name="connsiteX71" fmla="*/ 8184204 w 8675799"/>
                <a:gd name="connsiteY71" fmla="*/ 301157 h 4793506"/>
                <a:gd name="connsiteX72" fmla="*/ 8102272 w 8675799"/>
                <a:gd name="connsiteY72" fmla="*/ 232885 h 4793506"/>
                <a:gd name="connsiteX73" fmla="*/ 7815508 w 8675799"/>
                <a:gd name="connsiteY73" fmla="*/ 205576 h 4793506"/>
                <a:gd name="connsiteX74" fmla="*/ 7692610 w 8675799"/>
                <a:gd name="connsiteY74" fmla="*/ 150957 h 4793506"/>
                <a:gd name="connsiteX75" fmla="*/ 7637988 w 8675799"/>
                <a:gd name="connsiteY75" fmla="*/ 109994 h 4793506"/>
                <a:gd name="connsiteX76" fmla="*/ 7569711 w 8675799"/>
                <a:gd name="connsiteY76" fmla="*/ 82685 h 4793506"/>
                <a:gd name="connsiteX77" fmla="*/ 7515090 w 8675799"/>
                <a:gd name="connsiteY77" fmla="*/ 55375 h 4793506"/>
                <a:gd name="connsiteX78" fmla="*/ 7474123 w 8675799"/>
                <a:gd name="connsiteY78" fmla="*/ 28066 h 4793506"/>
                <a:gd name="connsiteX79" fmla="*/ 7405846 w 8675799"/>
                <a:gd name="connsiteY79" fmla="*/ 757 h 4793506"/>
                <a:gd name="connsiteX80" fmla="*/ 6449968 w 8675799"/>
                <a:gd name="connsiteY80" fmla="*/ 41721 h 4793506"/>
                <a:gd name="connsiteX81" fmla="*/ 6327069 w 8675799"/>
                <a:gd name="connsiteY81" fmla="*/ 69030 h 4793506"/>
                <a:gd name="connsiteX82" fmla="*/ 5890096 w 8675799"/>
                <a:gd name="connsiteY82" fmla="*/ 260194 h 4793506"/>
                <a:gd name="connsiteX83" fmla="*/ 5562367 w 8675799"/>
                <a:gd name="connsiteY83" fmla="*/ 478667 h 4793506"/>
                <a:gd name="connsiteX84" fmla="*/ 5248292 w 8675799"/>
                <a:gd name="connsiteY84" fmla="*/ 642521 h 4793506"/>
                <a:gd name="connsiteX85" fmla="*/ 5111738 w 8675799"/>
                <a:gd name="connsiteY85" fmla="*/ 710794 h 4793506"/>
                <a:gd name="connsiteX86" fmla="*/ 4838630 w 8675799"/>
                <a:gd name="connsiteY86" fmla="*/ 820030 h 4793506"/>
                <a:gd name="connsiteX87" fmla="*/ 4729387 w 8675799"/>
                <a:gd name="connsiteY87" fmla="*/ 860994 h 4793506"/>
                <a:gd name="connsiteX88" fmla="*/ 4606488 w 8675799"/>
                <a:gd name="connsiteY88" fmla="*/ 888303 h 4793506"/>
                <a:gd name="connsiteX89" fmla="*/ 4374347 w 8675799"/>
                <a:gd name="connsiteY89" fmla="*/ 915612 h 4793506"/>
                <a:gd name="connsiteX90" fmla="*/ 3882752 w 8675799"/>
                <a:gd name="connsiteY90" fmla="*/ 1134085 h 4793506"/>
                <a:gd name="connsiteX91" fmla="*/ 3172671 w 8675799"/>
                <a:gd name="connsiteY91" fmla="*/ 1420831 h 4793506"/>
                <a:gd name="connsiteX92" fmla="*/ 2831286 w 8675799"/>
                <a:gd name="connsiteY92" fmla="*/ 1584686 h 4793506"/>
                <a:gd name="connsiteX93" fmla="*/ 2585489 w 8675799"/>
                <a:gd name="connsiteY93" fmla="*/ 1734886 h 4793506"/>
                <a:gd name="connsiteX94" fmla="*/ 2544522 w 8675799"/>
                <a:gd name="connsiteY94" fmla="*/ 1748540 h 4793506"/>
                <a:gd name="connsiteX95" fmla="*/ 2148516 w 8675799"/>
                <a:gd name="connsiteY95" fmla="*/ 2007977 h 4793506"/>
                <a:gd name="connsiteX96" fmla="*/ 2025617 w 8675799"/>
                <a:gd name="connsiteY96" fmla="*/ 2076249 h 4793506"/>
                <a:gd name="connsiteX97" fmla="*/ 1930029 w 8675799"/>
                <a:gd name="connsiteY97" fmla="*/ 2144522 h 4793506"/>
                <a:gd name="connsiteX98" fmla="*/ 1738854 w 8675799"/>
                <a:gd name="connsiteY98" fmla="*/ 2253759 h 4793506"/>
                <a:gd name="connsiteX99" fmla="*/ 1615955 w 8675799"/>
                <a:gd name="connsiteY99" fmla="*/ 2376650 h 4793506"/>
                <a:gd name="connsiteX100" fmla="*/ 1452090 w 8675799"/>
                <a:gd name="connsiteY100" fmla="*/ 2526850 h 4793506"/>
                <a:gd name="connsiteX101" fmla="*/ 1411124 w 8675799"/>
                <a:gd name="connsiteY101" fmla="*/ 2581468 h 4793506"/>
                <a:gd name="connsiteX102" fmla="*/ 1342847 w 8675799"/>
                <a:gd name="connsiteY102" fmla="*/ 2663395 h 4793506"/>
                <a:gd name="connsiteX103" fmla="*/ 1192637 w 8675799"/>
                <a:gd name="connsiteY103" fmla="*/ 2977450 h 4793506"/>
                <a:gd name="connsiteX104" fmla="*/ 1110705 w 8675799"/>
                <a:gd name="connsiteY104" fmla="*/ 3086687 h 4793506"/>
                <a:gd name="connsiteX105" fmla="*/ 1028773 w 8675799"/>
                <a:gd name="connsiteY105" fmla="*/ 3168614 h 4793506"/>
                <a:gd name="connsiteX106" fmla="*/ 837597 w 8675799"/>
                <a:gd name="connsiteY106" fmla="*/ 3441705 h 4793506"/>
                <a:gd name="connsiteX107" fmla="*/ 782975 w 8675799"/>
                <a:gd name="connsiteY107" fmla="*/ 3537287 h 4793506"/>
                <a:gd name="connsiteX108" fmla="*/ 687388 w 8675799"/>
                <a:gd name="connsiteY108" fmla="*/ 3660178 h 4793506"/>
                <a:gd name="connsiteX109" fmla="*/ 619110 w 8675799"/>
                <a:gd name="connsiteY109" fmla="*/ 3783069 h 4793506"/>
                <a:gd name="connsiteX110" fmla="*/ 578144 w 8675799"/>
                <a:gd name="connsiteY110" fmla="*/ 3810378 h 4793506"/>
                <a:gd name="connsiteX111" fmla="*/ 550833 w 8675799"/>
                <a:gd name="connsiteY111" fmla="*/ 3864996 h 4793506"/>
                <a:gd name="connsiteX112" fmla="*/ 537178 w 8675799"/>
                <a:gd name="connsiteY112" fmla="*/ 3905960 h 4793506"/>
                <a:gd name="connsiteX113" fmla="*/ 482556 w 8675799"/>
                <a:gd name="connsiteY113" fmla="*/ 3960578 h 4793506"/>
                <a:gd name="connsiteX114" fmla="*/ 441590 w 8675799"/>
                <a:gd name="connsiteY114" fmla="*/ 4015196 h 4793506"/>
                <a:gd name="connsiteX115" fmla="*/ 427935 w 8675799"/>
                <a:gd name="connsiteY115" fmla="*/ 4097124 h 4793506"/>
                <a:gd name="connsiteX116" fmla="*/ 386969 w 8675799"/>
                <a:gd name="connsiteY116" fmla="*/ 4233669 h 4793506"/>
                <a:gd name="connsiteX117" fmla="*/ 373313 w 8675799"/>
                <a:gd name="connsiteY117" fmla="*/ 4438487 h 4793506"/>
                <a:gd name="connsiteX118" fmla="*/ 359658 w 8675799"/>
                <a:gd name="connsiteY118" fmla="*/ 4697924 h 4793506"/>
                <a:gd name="connsiteX119" fmla="*/ 332347 w 8675799"/>
                <a:gd name="connsiteY119" fmla="*/ 4697924 h 4793506"/>
                <a:gd name="connsiteX120" fmla="*/ 0 w 8675799"/>
                <a:gd name="connsiteY120" fmla="*/ 4753922 h 4793506"/>
                <a:gd name="connsiteX0" fmla="*/ 388178 w 8717975"/>
                <a:gd name="connsiteY0" fmla="*/ 4793506 h 4793506"/>
                <a:gd name="connsiteX1" fmla="*/ 388178 w 8717975"/>
                <a:gd name="connsiteY1" fmla="*/ 4793506 h 4793506"/>
                <a:gd name="connsiteX2" fmla="*/ 538388 w 8717975"/>
                <a:gd name="connsiteY2" fmla="*/ 4602342 h 4793506"/>
                <a:gd name="connsiteX3" fmla="*/ 579354 w 8717975"/>
                <a:gd name="connsiteY3" fmla="*/ 4588688 h 4793506"/>
                <a:gd name="connsiteX4" fmla="*/ 606665 w 8717975"/>
                <a:gd name="connsiteY4" fmla="*/ 4561378 h 4793506"/>
                <a:gd name="connsiteX5" fmla="*/ 715908 w 8717975"/>
                <a:gd name="connsiteY5" fmla="*/ 4534069 h 4793506"/>
                <a:gd name="connsiteX6" fmla="*/ 1139226 w 8717975"/>
                <a:gd name="connsiteY6" fmla="*/ 4247324 h 4793506"/>
                <a:gd name="connsiteX7" fmla="*/ 1248469 w 8717975"/>
                <a:gd name="connsiteY7" fmla="*/ 4179051 h 4793506"/>
                <a:gd name="connsiteX8" fmla="*/ 1494266 w 8717975"/>
                <a:gd name="connsiteY8" fmla="*/ 4083469 h 4793506"/>
                <a:gd name="connsiteX9" fmla="*/ 1603509 w 8717975"/>
                <a:gd name="connsiteY9" fmla="*/ 4056160 h 4793506"/>
                <a:gd name="connsiteX10" fmla="*/ 1794685 w 8717975"/>
                <a:gd name="connsiteY10" fmla="*/ 4001542 h 4793506"/>
                <a:gd name="connsiteX11" fmla="*/ 2013171 w 8717975"/>
                <a:gd name="connsiteY11" fmla="*/ 3946923 h 4793506"/>
                <a:gd name="connsiteX12" fmla="*/ 2122415 w 8717975"/>
                <a:gd name="connsiteY12" fmla="*/ 3919614 h 4793506"/>
                <a:gd name="connsiteX13" fmla="*/ 2369997 w 8717975"/>
                <a:gd name="connsiteY13" fmla="*/ 3365935 h 4793506"/>
                <a:gd name="connsiteX14" fmla="*/ 2475669 w 8717975"/>
                <a:gd name="connsiteY14" fmla="*/ 3585011 h 4793506"/>
                <a:gd name="connsiteX15" fmla="*/ 2612223 w 8717975"/>
                <a:gd name="connsiteY15" fmla="*/ 3570280 h 4793506"/>
                <a:gd name="connsiteX16" fmla="*/ 2695942 w 8717975"/>
                <a:gd name="connsiteY16" fmla="*/ 3755760 h 4793506"/>
                <a:gd name="connsiteX17" fmla="*/ 2736908 w 8717975"/>
                <a:gd name="connsiteY17" fmla="*/ 3701141 h 4793506"/>
                <a:gd name="connsiteX18" fmla="*/ 2777874 w 8717975"/>
                <a:gd name="connsiteY18" fmla="*/ 3687487 h 4793506"/>
                <a:gd name="connsiteX19" fmla="*/ 2818840 w 8717975"/>
                <a:gd name="connsiteY19" fmla="*/ 3660178 h 4793506"/>
                <a:gd name="connsiteX20" fmla="*/ 2873462 w 8717975"/>
                <a:gd name="connsiteY20" fmla="*/ 3605560 h 4793506"/>
                <a:gd name="connsiteX21" fmla="*/ 3064638 w 8717975"/>
                <a:gd name="connsiteY21" fmla="*/ 3537287 h 4793506"/>
                <a:gd name="connsiteX22" fmla="*/ 3132915 w 8717975"/>
                <a:gd name="connsiteY22" fmla="*/ 3496323 h 4793506"/>
                <a:gd name="connsiteX23" fmla="*/ 3214847 w 8717975"/>
                <a:gd name="connsiteY23" fmla="*/ 3482669 h 4793506"/>
                <a:gd name="connsiteX24" fmla="*/ 3406023 w 8717975"/>
                <a:gd name="connsiteY24" fmla="*/ 3469014 h 4793506"/>
                <a:gd name="connsiteX25" fmla="*/ 3460644 w 8717975"/>
                <a:gd name="connsiteY25" fmla="*/ 3455360 h 4793506"/>
                <a:gd name="connsiteX26" fmla="*/ 3556232 w 8717975"/>
                <a:gd name="connsiteY26" fmla="*/ 3441705 h 4793506"/>
                <a:gd name="connsiteX27" fmla="*/ 3638165 w 8717975"/>
                <a:gd name="connsiteY27" fmla="*/ 3414396 h 4793506"/>
                <a:gd name="connsiteX28" fmla="*/ 3679131 w 8717975"/>
                <a:gd name="connsiteY28" fmla="*/ 3373432 h 4793506"/>
                <a:gd name="connsiteX29" fmla="*/ 3761063 w 8717975"/>
                <a:gd name="connsiteY29" fmla="*/ 3346123 h 4793506"/>
                <a:gd name="connsiteX30" fmla="*/ 3952239 w 8717975"/>
                <a:gd name="connsiteY30" fmla="*/ 3291505 h 4793506"/>
                <a:gd name="connsiteX31" fmla="*/ 4088793 w 8717975"/>
                <a:gd name="connsiteY31" fmla="*/ 3250541 h 4793506"/>
                <a:gd name="connsiteX32" fmla="*/ 4170725 w 8717975"/>
                <a:gd name="connsiteY32" fmla="*/ 3223232 h 4793506"/>
                <a:gd name="connsiteX33" fmla="*/ 4320935 w 8717975"/>
                <a:gd name="connsiteY33" fmla="*/ 3195923 h 4793506"/>
                <a:gd name="connsiteX34" fmla="*/ 4361901 w 8717975"/>
                <a:gd name="connsiteY34" fmla="*/ 3182268 h 4793506"/>
                <a:gd name="connsiteX35" fmla="*/ 4335222 w 8717975"/>
                <a:gd name="connsiteY35" fmla="*/ 3011822 h 4793506"/>
                <a:gd name="connsiteX36" fmla="*/ 4486585 w 8717975"/>
                <a:gd name="connsiteY36" fmla="*/ 2827722 h 4793506"/>
                <a:gd name="connsiteX37" fmla="*/ 4566732 w 8717975"/>
                <a:gd name="connsiteY37" fmla="*/ 3100341 h 4793506"/>
                <a:gd name="connsiteX38" fmla="*/ 4607698 w 8717975"/>
                <a:gd name="connsiteY38" fmla="*/ 3073032 h 4793506"/>
                <a:gd name="connsiteX39" fmla="*/ 4771563 w 8717975"/>
                <a:gd name="connsiteY39" fmla="*/ 3045723 h 4793506"/>
                <a:gd name="connsiteX40" fmla="*/ 5003705 w 8717975"/>
                <a:gd name="connsiteY40" fmla="*/ 2991105 h 4793506"/>
                <a:gd name="connsiteX41" fmla="*/ 5522610 w 8717975"/>
                <a:gd name="connsiteY41" fmla="*/ 2868214 h 4793506"/>
                <a:gd name="connsiteX42" fmla="*/ 5754752 w 8717975"/>
                <a:gd name="connsiteY42" fmla="*/ 2813595 h 4793506"/>
                <a:gd name="connsiteX43" fmla="*/ 6027860 w 8717975"/>
                <a:gd name="connsiteY43" fmla="*/ 2772632 h 4793506"/>
                <a:gd name="connsiteX44" fmla="*/ 6219036 w 8717975"/>
                <a:gd name="connsiteY44" fmla="*/ 2704359 h 4793506"/>
                <a:gd name="connsiteX45" fmla="*/ 6369245 w 8717975"/>
                <a:gd name="connsiteY45" fmla="*/ 2636086 h 4793506"/>
                <a:gd name="connsiteX46" fmla="*/ 6739727 w 8717975"/>
                <a:gd name="connsiteY46" fmla="*/ 2126126 h 4793506"/>
                <a:gd name="connsiteX47" fmla="*/ 6888151 w 8717975"/>
                <a:gd name="connsiteY47" fmla="*/ 2526850 h 4793506"/>
                <a:gd name="connsiteX48" fmla="*/ 7393401 w 8717975"/>
                <a:gd name="connsiteY48" fmla="*/ 2540504 h 4793506"/>
                <a:gd name="connsiteX49" fmla="*/ 7461678 w 8717975"/>
                <a:gd name="connsiteY49" fmla="*/ 2581468 h 4793506"/>
                <a:gd name="connsiteX50" fmla="*/ 7584576 w 8717975"/>
                <a:gd name="connsiteY50" fmla="*/ 2636086 h 4793506"/>
                <a:gd name="connsiteX51" fmla="*/ 7693820 w 8717975"/>
                <a:gd name="connsiteY51" fmla="*/ 2663395 h 4793506"/>
                <a:gd name="connsiteX52" fmla="*/ 7748441 w 8717975"/>
                <a:gd name="connsiteY52" fmla="*/ 2677050 h 4793506"/>
                <a:gd name="connsiteX53" fmla="*/ 7966928 w 8717975"/>
                <a:gd name="connsiteY53" fmla="*/ 2718014 h 4793506"/>
                <a:gd name="connsiteX54" fmla="*/ 8007894 w 8717975"/>
                <a:gd name="connsiteY54" fmla="*/ 2731668 h 4793506"/>
                <a:gd name="connsiteX55" fmla="*/ 8103482 w 8717975"/>
                <a:gd name="connsiteY55" fmla="*/ 2718014 h 4793506"/>
                <a:gd name="connsiteX56" fmla="*/ 8199070 w 8717975"/>
                <a:gd name="connsiteY56" fmla="*/ 2649741 h 4793506"/>
                <a:gd name="connsiteX57" fmla="*/ 8335624 w 8717975"/>
                <a:gd name="connsiteY57" fmla="*/ 2595123 h 4793506"/>
                <a:gd name="connsiteX58" fmla="*/ 8403901 w 8717975"/>
                <a:gd name="connsiteY58" fmla="*/ 2540504 h 4793506"/>
                <a:gd name="connsiteX59" fmla="*/ 8444867 w 8717975"/>
                <a:gd name="connsiteY59" fmla="*/ 2499541 h 4793506"/>
                <a:gd name="connsiteX60" fmla="*/ 8554110 w 8717975"/>
                <a:gd name="connsiteY60" fmla="*/ 2403959 h 4793506"/>
                <a:gd name="connsiteX61" fmla="*/ 8622387 w 8717975"/>
                <a:gd name="connsiteY61" fmla="*/ 2294722 h 4793506"/>
                <a:gd name="connsiteX62" fmla="*/ 8663353 w 8717975"/>
                <a:gd name="connsiteY62" fmla="*/ 2226450 h 4793506"/>
                <a:gd name="connsiteX63" fmla="*/ 8717975 w 8717975"/>
                <a:gd name="connsiteY63" fmla="*/ 2117213 h 4793506"/>
                <a:gd name="connsiteX64" fmla="*/ 8690664 w 8717975"/>
                <a:gd name="connsiteY64" fmla="*/ 997540 h 4793506"/>
                <a:gd name="connsiteX65" fmla="*/ 8649698 w 8717975"/>
                <a:gd name="connsiteY65" fmla="*/ 956576 h 4793506"/>
                <a:gd name="connsiteX66" fmla="*/ 8540455 w 8717975"/>
                <a:gd name="connsiteY66" fmla="*/ 806376 h 4793506"/>
                <a:gd name="connsiteX67" fmla="*/ 8472178 w 8717975"/>
                <a:gd name="connsiteY67" fmla="*/ 724449 h 4793506"/>
                <a:gd name="connsiteX68" fmla="*/ 8362934 w 8717975"/>
                <a:gd name="connsiteY68" fmla="*/ 533285 h 4793506"/>
                <a:gd name="connsiteX69" fmla="*/ 8321968 w 8717975"/>
                <a:gd name="connsiteY69" fmla="*/ 465012 h 4793506"/>
                <a:gd name="connsiteX70" fmla="*/ 8267347 w 8717975"/>
                <a:gd name="connsiteY70" fmla="*/ 355776 h 4793506"/>
                <a:gd name="connsiteX71" fmla="*/ 8226380 w 8717975"/>
                <a:gd name="connsiteY71" fmla="*/ 301157 h 4793506"/>
                <a:gd name="connsiteX72" fmla="*/ 8144448 w 8717975"/>
                <a:gd name="connsiteY72" fmla="*/ 232885 h 4793506"/>
                <a:gd name="connsiteX73" fmla="*/ 7857684 w 8717975"/>
                <a:gd name="connsiteY73" fmla="*/ 205576 h 4793506"/>
                <a:gd name="connsiteX74" fmla="*/ 7734786 w 8717975"/>
                <a:gd name="connsiteY74" fmla="*/ 150957 h 4793506"/>
                <a:gd name="connsiteX75" fmla="*/ 7680164 w 8717975"/>
                <a:gd name="connsiteY75" fmla="*/ 109994 h 4793506"/>
                <a:gd name="connsiteX76" fmla="*/ 7611887 w 8717975"/>
                <a:gd name="connsiteY76" fmla="*/ 82685 h 4793506"/>
                <a:gd name="connsiteX77" fmla="*/ 7557266 w 8717975"/>
                <a:gd name="connsiteY77" fmla="*/ 55375 h 4793506"/>
                <a:gd name="connsiteX78" fmla="*/ 7516299 w 8717975"/>
                <a:gd name="connsiteY78" fmla="*/ 28066 h 4793506"/>
                <a:gd name="connsiteX79" fmla="*/ 7448022 w 8717975"/>
                <a:gd name="connsiteY79" fmla="*/ 757 h 4793506"/>
                <a:gd name="connsiteX80" fmla="*/ 6492144 w 8717975"/>
                <a:gd name="connsiteY80" fmla="*/ 41721 h 4793506"/>
                <a:gd name="connsiteX81" fmla="*/ 6369245 w 8717975"/>
                <a:gd name="connsiteY81" fmla="*/ 69030 h 4793506"/>
                <a:gd name="connsiteX82" fmla="*/ 5932272 w 8717975"/>
                <a:gd name="connsiteY82" fmla="*/ 260194 h 4793506"/>
                <a:gd name="connsiteX83" fmla="*/ 5604543 w 8717975"/>
                <a:gd name="connsiteY83" fmla="*/ 478667 h 4793506"/>
                <a:gd name="connsiteX84" fmla="*/ 5290468 w 8717975"/>
                <a:gd name="connsiteY84" fmla="*/ 642521 h 4793506"/>
                <a:gd name="connsiteX85" fmla="*/ 5153914 w 8717975"/>
                <a:gd name="connsiteY85" fmla="*/ 710794 h 4793506"/>
                <a:gd name="connsiteX86" fmla="*/ 4880806 w 8717975"/>
                <a:gd name="connsiteY86" fmla="*/ 820030 h 4793506"/>
                <a:gd name="connsiteX87" fmla="*/ 4771563 w 8717975"/>
                <a:gd name="connsiteY87" fmla="*/ 860994 h 4793506"/>
                <a:gd name="connsiteX88" fmla="*/ 4648664 w 8717975"/>
                <a:gd name="connsiteY88" fmla="*/ 888303 h 4793506"/>
                <a:gd name="connsiteX89" fmla="*/ 4416523 w 8717975"/>
                <a:gd name="connsiteY89" fmla="*/ 915612 h 4793506"/>
                <a:gd name="connsiteX90" fmla="*/ 3924928 w 8717975"/>
                <a:gd name="connsiteY90" fmla="*/ 1134085 h 4793506"/>
                <a:gd name="connsiteX91" fmla="*/ 3214847 w 8717975"/>
                <a:gd name="connsiteY91" fmla="*/ 1420831 h 4793506"/>
                <a:gd name="connsiteX92" fmla="*/ 2873462 w 8717975"/>
                <a:gd name="connsiteY92" fmla="*/ 1584686 h 4793506"/>
                <a:gd name="connsiteX93" fmla="*/ 2627665 w 8717975"/>
                <a:gd name="connsiteY93" fmla="*/ 1734886 h 4793506"/>
                <a:gd name="connsiteX94" fmla="*/ 2586698 w 8717975"/>
                <a:gd name="connsiteY94" fmla="*/ 1748540 h 4793506"/>
                <a:gd name="connsiteX95" fmla="*/ 2190692 w 8717975"/>
                <a:gd name="connsiteY95" fmla="*/ 2007977 h 4793506"/>
                <a:gd name="connsiteX96" fmla="*/ 2067793 w 8717975"/>
                <a:gd name="connsiteY96" fmla="*/ 2076249 h 4793506"/>
                <a:gd name="connsiteX97" fmla="*/ 1972205 w 8717975"/>
                <a:gd name="connsiteY97" fmla="*/ 2144522 h 4793506"/>
                <a:gd name="connsiteX98" fmla="*/ 1781030 w 8717975"/>
                <a:gd name="connsiteY98" fmla="*/ 2253759 h 4793506"/>
                <a:gd name="connsiteX99" fmla="*/ 1658131 w 8717975"/>
                <a:gd name="connsiteY99" fmla="*/ 2376650 h 4793506"/>
                <a:gd name="connsiteX100" fmla="*/ 1494266 w 8717975"/>
                <a:gd name="connsiteY100" fmla="*/ 2526850 h 4793506"/>
                <a:gd name="connsiteX101" fmla="*/ 1453300 w 8717975"/>
                <a:gd name="connsiteY101" fmla="*/ 2581468 h 4793506"/>
                <a:gd name="connsiteX102" fmla="*/ 1385023 w 8717975"/>
                <a:gd name="connsiteY102" fmla="*/ 2663395 h 4793506"/>
                <a:gd name="connsiteX103" fmla="*/ 1234813 w 8717975"/>
                <a:gd name="connsiteY103" fmla="*/ 2977450 h 4793506"/>
                <a:gd name="connsiteX104" fmla="*/ 1152881 w 8717975"/>
                <a:gd name="connsiteY104" fmla="*/ 3086687 h 4793506"/>
                <a:gd name="connsiteX105" fmla="*/ 1070949 w 8717975"/>
                <a:gd name="connsiteY105" fmla="*/ 3168614 h 4793506"/>
                <a:gd name="connsiteX106" fmla="*/ 879773 w 8717975"/>
                <a:gd name="connsiteY106" fmla="*/ 3441705 h 4793506"/>
                <a:gd name="connsiteX107" fmla="*/ 825151 w 8717975"/>
                <a:gd name="connsiteY107" fmla="*/ 3537287 h 4793506"/>
                <a:gd name="connsiteX108" fmla="*/ 729564 w 8717975"/>
                <a:gd name="connsiteY108" fmla="*/ 3660178 h 4793506"/>
                <a:gd name="connsiteX109" fmla="*/ 661286 w 8717975"/>
                <a:gd name="connsiteY109" fmla="*/ 3783069 h 4793506"/>
                <a:gd name="connsiteX110" fmla="*/ 620320 w 8717975"/>
                <a:gd name="connsiteY110" fmla="*/ 3810378 h 4793506"/>
                <a:gd name="connsiteX111" fmla="*/ 593009 w 8717975"/>
                <a:gd name="connsiteY111" fmla="*/ 3864996 h 4793506"/>
                <a:gd name="connsiteX112" fmla="*/ 579354 w 8717975"/>
                <a:gd name="connsiteY112" fmla="*/ 3905960 h 4793506"/>
                <a:gd name="connsiteX113" fmla="*/ 524732 w 8717975"/>
                <a:gd name="connsiteY113" fmla="*/ 3960578 h 4793506"/>
                <a:gd name="connsiteX114" fmla="*/ 483766 w 8717975"/>
                <a:gd name="connsiteY114" fmla="*/ 4015196 h 4793506"/>
                <a:gd name="connsiteX115" fmla="*/ 470111 w 8717975"/>
                <a:gd name="connsiteY115" fmla="*/ 4097124 h 4793506"/>
                <a:gd name="connsiteX116" fmla="*/ 429145 w 8717975"/>
                <a:gd name="connsiteY116" fmla="*/ 4233669 h 4793506"/>
                <a:gd name="connsiteX117" fmla="*/ 55 w 8717975"/>
                <a:gd name="connsiteY117" fmla="*/ 4438487 h 4793506"/>
                <a:gd name="connsiteX118" fmla="*/ 401834 w 8717975"/>
                <a:gd name="connsiteY118" fmla="*/ 4697924 h 4793506"/>
                <a:gd name="connsiteX119" fmla="*/ 374523 w 8717975"/>
                <a:gd name="connsiteY119" fmla="*/ 4697924 h 4793506"/>
                <a:gd name="connsiteX120" fmla="*/ 42176 w 8717975"/>
                <a:gd name="connsiteY120" fmla="*/ 4753922 h 4793506"/>
                <a:gd name="connsiteX0" fmla="*/ 388172 w 8717969"/>
                <a:gd name="connsiteY0" fmla="*/ 4793506 h 4793506"/>
                <a:gd name="connsiteX1" fmla="*/ 388172 w 8717969"/>
                <a:gd name="connsiteY1" fmla="*/ 4793506 h 4793506"/>
                <a:gd name="connsiteX2" fmla="*/ 538382 w 8717969"/>
                <a:gd name="connsiteY2" fmla="*/ 4602342 h 4793506"/>
                <a:gd name="connsiteX3" fmla="*/ 579348 w 8717969"/>
                <a:gd name="connsiteY3" fmla="*/ 4588688 h 4793506"/>
                <a:gd name="connsiteX4" fmla="*/ 606659 w 8717969"/>
                <a:gd name="connsiteY4" fmla="*/ 4561378 h 4793506"/>
                <a:gd name="connsiteX5" fmla="*/ 715902 w 8717969"/>
                <a:gd name="connsiteY5" fmla="*/ 4534069 h 4793506"/>
                <a:gd name="connsiteX6" fmla="*/ 1139220 w 8717969"/>
                <a:gd name="connsiteY6" fmla="*/ 4247324 h 4793506"/>
                <a:gd name="connsiteX7" fmla="*/ 1248463 w 8717969"/>
                <a:gd name="connsiteY7" fmla="*/ 4179051 h 4793506"/>
                <a:gd name="connsiteX8" fmla="*/ 1494260 w 8717969"/>
                <a:gd name="connsiteY8" fmla="*/ 4083469 h 4793506"/>
                <a:gd name="connsiteX9" fmla="*/ 1603503 w 8717969"/>
                <a:gd name="connsiteY9" fmla="*/ 4056160 h 4793506"/>
                <a:gd name="connsiteX10" fmla="*/ 1794679 w 8717969"/>
                <a:gd name="connsiteY10" fmla="*/ 4001542 h 4793506"/>
                <a:gd name="connsiteX11" fmla="*/ 2013165 w 8717969"/>
                <a:gd name="connsiteY11" fmla="*/ 3946923 h 4793506"/>
                <a:gd name="connsiteX12" fmla="*/ 2122409 w 8717969"/>
                <a:gd name="connsiteY12" fmla="*/ 3919614 h 4793506"/>
                <a:gd name="connsiteX13" fmla="*/ 2369991 w 8717969"/>
                <a:gd name="connsiteY13" fmla="*/ 3365935 h 4793506"/>
                <a:gd name="connsiteX14" fmla="*/ 2475663 w 8717969"/>
                <a:gd name="connsiteY14" fmla="*/ 3585011 h 4793506"/>
                <a:gd name="connsiteX15" fmla="*/ 2612217 w 8717969"/>
                <a:gd name="connsiteY15" fmla="*/ 3570280 h 4793506"/>
                <a:gd name="connsiteX16" fmla="*/ 2695936 w 8717969"/>
                <a:gd name="connsiteY16" fmla="*/ 3755760 h 4793506"/>
                <a:gd name="connsiteX17" fmla="*/ 2736902 w 8717969"/>
                <a:gd name="connsiteY17" fmla="*/ 3701141 h 4793506"/>
                <a:gd name="connsiteX18" fmla="*/ 2777868 w 8717969"/>
                <a:gd name="connsiteY18" fmla="*/ 3687487 h 4793506"/>
                <a:gd name="connsiteX19" fmla="*/ 2818834 w 8717969"/>
                <a:gd name="connsiteY19" fmla="*/ 3660178 h 4793506"/>
                <a:gd name="connsiteX20" fmla="*/ 2873456 w 8717969"/>
                <a:gd name="connsiteY20" fmla="*/ 3605560 h 4793506"/>
                <a:gd name="connsiteX21" fmla="*/ 3064632 w 8717969"/>
                <a:gd name="connsiteY21" fmla="*/ 3537287 h 4793506"/>
                <a:gd name="connsiteX22" fmla="*/ 3132909 w 8717969"/>
                <a:gd name="connsiteY22" fmla="*/ 3496323 h 4793506"/>
                <a:gd name="connsiteX23" fmla="*/ 3214841 w 8717969"/>
                <a:gd name="connsiteY23" fmla="*/ 3482669 h 4793506"/>
                <a:gd name="connsiteX24" fmla="*/ 3406017 w 8717969"/>
                <a:gd name="connsiteY24" fmla="*/ 3469014 h 4793506"/>
                <a:gd name="connsiteX25" fmla="*/ 3460638 w 8717969"/>
                <a:gd name="connsiteY25" fmla="*/ 3455360 h 4793506"/>
                <a:gd name="connsiteX26" fmla="*/ 3556226 w 8717969"/>
                <a:gd name="connsiteY26" fmla="*/ 3441705 h 4793506"/>
                <a:gd name="connsiteX27" fmla="*/ 3638159 w 8717969"/>
                <a:gd name="connsiteY27" fmla="*/ 3414396 h 4793506"/>
                <a:gd name="connsiteX28" fmla="*/ 3679125 w 8717969"/>
                <a:gd name="connsiteY28" fmla="*/ 3373432 h 4793506"/>
                <a:gd name="connsiteX29" fmla="*/ 3761057 w 8717969"/>
                <a:gd name="connsiteY29" fmla="*/ 3346123 h 4793506"/>
                <a:gd name="connsiteX30" fmla="*/ 3952233 w 8717969"/>
                <a:gd name="connsiteY30" fmla="*/ 3291505 h 4793506"/>
                <a:gd name="connsiteX31" fmla="*/ 4088787 w 8717969"/>
                <a:gd name="connsiteY31" fmla="*/ 3250541 h 4793506"/>
                <a:gd name="connsiteX32" fmla="*/ 4170719 w 8717969"/>
                <a:gd name="connsiteY32" fmla="*/ 3223232 h 4793506"/>
                <a:gd name="connsiteX33" fmla="*/ 4320929 w 8717969"/>
                <a:gd name="connsiteY33" fmla="*/ 3195923 h 4793506"/>
                <a:gd name="connsiteX34" fmla="*/ 4361895 w 8717969"/>
                <a:gd name="connsiteY34" fmla="*/ 3182268 h 4793506"/>
                <a:gd name="connsiteX35" fmla="*/ 4335216 w 8717969"/>
                <a:gd name="connsiteY35" fmla="*/ 3011822 h 4793506"/>
                <a:gd name="connsiteX36" fmla="*/ 4486579 w 8717969"/>
                <a:gd name="connsiteY36" fmla="*/ 2827722 h 4793506"/>
                <a:gd name="connsiteX37" fmla="*/ 4566726 w 8717969"/>
                <a:gd name="connsiteY37" fmla="*/ 3100341 h 4793506"/>
                <a:gd name="connsiteX38" fmla="*/ 4607692 w 8717969"/>
                <a:gd name="connsiteY38" fmla="*/ 3073032 h 4793506"/>
                <a:gd name="connsiteX39" fmla="*/ 4771557 w 8717969"/>
                <a:gd name="connsiteY39" fmla="*/ 3045723 h 4793506"/>
                <a:gd name="connsiteX40" fmla="*/ 5003699 w 8717969"/>
                <a:gd name="connsiteY40" fmla="*/ 2991105 h 4793506"/>
                <a:gd name="connsiteX41" fmla="*/ 5522604 w 8717969"/>
                <a:gd name="connsiteY41" fmla="*/ 2868214 h 4793506"/>
                <a:gd name="connsiteX42" fmla="*/ 5754746 w 8717969"/>
                <a:gd name="connsiteY42" fmla="*/ 2813595 h 4793506"/>
                <a:gd name="connsiteX43" fmla="*/ 6027854 w 8717969"/>
                <a:gd name="connsiteY43" fmla="*/ 2772632 h 4793506"/>
                <a:gd name="connsiteX44" fmla="*/ 6219030 w 8717969"/>
                <a:gd name="connsiteY44" fmla="*/ 2704359 h 4793506"/>
                <a:gd name="connsiteX45" fmla="*/ 6369239 w 8717969"/>
                <a:gd name="connsiteY45" fmla="*/ 2636086 h 4793506"/>
                <a:gd name="connsiteX46" fmla="*/ 6739721 w 8717969"/>
                <a:gd name="connsiteY46" fmla="*/ 2126126 h 4793506"/>
                <a:gd name="connsiteX47" fmla="*/ 6888145 w 8717969"/>
                <a:gd name="connsiteY47" fmla="*/ 2526850 h 4793506"/>
                <a:gd name="connsiteX48" fmla="*/ 7393395 w 8717969"/>
                <a:gd name="connsiteY48" fmla="*/ 2540504 h 4793506"/>
                <a:gd name="connsiteX49" fmla="*/ 7461672 w 8717969"/>
                <a:gd name="connsiteY49" fmla="*/ 2581468 h 4793506"/>
                <a:gd name="connsiteX50" fmla="*/ 7584570 w 8717969"/>
                <a:gd name="connsiteY50" fmla="*/ 2636086 h 4793506"/>
                <a:gd name="connsiteX51" fmla="*/ 7693814 w 8717969"/>
                <a:gd name="connsiteY51" fmla="*/ 2663395 h 4793506"/>
                <a:gd name="connsiteX52" fmla="*/ 7748435 w 8717969"/>
                <a:gd name="connsiteY52" fmla="*/ 2677050 h 4793506"/>
                <a:gd name="connsiteX53" fmla="*/ 7966922 w 8717969"/>
                <a:gd name="connsiteY53" fmla="*/ 2718014 h 4793506"/>
                <a:gd name="connsiteX54" fmla="*/ 8007888 w 8717969"/>
                <a:gd name="connsiteY54" fmla="*/ 2731668 h 4793506"/>
                <a:gd name="connsiteX55" fmla="*/ 8103476 w 8717969"/>
                <a:gd name="connsiteY55" fmla="*/ 2718014 h 4793506"/>
                <a:gd name="connsiteX56" fmla="*/ 8199064 w 8717969"/>
                <a:gd name="connsiteY56" fmla="*/ 2649741 h 4793506"/>
                <a:gd name="connsiteX57" fmla="*/ 8335618 w 8717969"/>
                <a:gd name="connsiteY57" fmla="*/ 2595123 h 4793506"/>
                <a:gd name="connsiteX58" fmla="*/ 8403895 w 8717969"/>
                <a:gd name="connsiteY58" fmla="*/ 2540504 h 4793506"/>
                <a:gd name="connsiteX59" fmla="*/ 8444861 w 8717969"/>
                <a:gd name="connsiteY59" fmla="*/ 2499541 h 4793506"/>
                <a:gd name="connsiteX60" fmla="*/ 8554104 w 8717969"/>
                <a:gd name="connsiteY60" fmla="*/ 2403959 h 4793506"/>
                <a:gd name="connsiteX61" fmla="*/ 8622381 w 8717969"/>
                <a:gd name="connsiteY61" fmla="*/ 2294722 h 4793506"/>
                <a:gd name="connsiteX62" fmla="*/ 8663347 w 8717969"/>
                <a:gd name="connsiteY62" fmla="*/ 2226450 h 4793506"/>
                <a:gd name="connsiteX63" fmla="*/ 8717969 w 8717969"/>
                <a:gd name="connsiteY63" fmla="*/ 2117213 h 4793506"/>
                <a:gd name="connsiteX64" fmla="*/ 8690658 w 8717969"/>
                <a:gd name="connsiteY64" fmla="*/ 997540 h 4793506"/>
                <a:gd name="connsiteX65" fmla="*/ 8649692 w 8717969"/>
                <a:gd name="connsiteY65" fmla="*/ 956576 h 4793506"/>
                <a:gd name="connsiteX66" fmla="*/ 8540449 w 8717969"/>
                <a:gd name="connsiteY66" fmla="*/ 806376 h 4793506"/>
                <a:gd name="connsiteX67" fmla="*/ 8472172 w 8717969"/>
                <a:gd name="connsiteY67" fmla="*/ 724449 h 4793506"/>
                <a:gd name="connsiteX68" fmla="*/ 8362928 w 8717969"/>
                <a:gd name="connsiteY68" fmla="*/ 533285 h 4793506"/>
                <a:gd name="connsiteX69" fmla="*/ 8321962 w 8717969"/>
                <a:gd name="connsiteY69" fmla="*/ 465012 h 4793506"/>
                <a:gd name="connsiteX70" fmla="*/ 8267341 w 8717969"/>
                <a:gd name="connsiteY70" fmla="*/ 355776 h 4793506"/>
                <a:gd name="connsiteX71" fmla="*/ 8226374 w 8717969"/>
                <a:gd name="connsiteY71" fmla="*/ 301157 h 4793506"/>
                <a:gd name="connsiteX72" fmla="*/ 8144442 w 8717969"/>
                <a:gd name="connsiteY72" fmla="*/ 232885 h 4793506"/>
                <a:gd name="connsiteX73" fmla="*/ 7857678 w 8717969"/>
                <a:gd name="connsiteY73" fmla="*/ 205576 h 4793506"/>
                <a:gd name="connsiteX74" fmla="*/ 7734780 w 8717969"/>
                <a:gd name="connsiteY74" fmla="*/ 150957 h 4793506"/>
                <a:gd name="connsiteX75" fmla="*/ 7680158 w 8717969"/>
                <a:gd name="connsiteY75" fmla="*/ 109994 h 4793506"/>
                <a:gd name="connsiteX76" fmla="*/ 7611881 w 8717969"/>
                <a:gd name="connsiteY76" fmla="*/ 82685 h 4793506"/>
                <a:gd name="connsiteX77" fmla="*/ 7557260 w 8717969"/>
                <a:gd name="connsiteY77" fmla="*/ 55375 h 4793506"/>
                <a:gd name="connsiteX78" fmla="*/ 7516293 w 8717969"/>
                <a:gd name="connsiteY78" fmla="*/ 28066 h 4793506"/>
                <a:gd name="connsiteX79" fmla="*/ 7448016 w 8717969"/>
                <a:gd name="connsiteY79" fmla="*/ 757 h 4793506"/>
                <a:gd name="connsiteX80" fmla="*/ 6492138 w 8717969"/>
                <a:gd name="connsiteY80" fmla="*/ 41721 h 4793506"/>
                <a:gd name="connsiteX81" fmla="*/ 6369239 w 8717969"/>
                <a:gd name="connsiteY81" fmla="*/ 69030 h 4793506"/>
                <a:gd name="connsiteX82" fmla="*/ 5932266 w 8717969"/>
                <a:gd name="connsiteY82" fmla="*/ 260194 h 4793506"/>
                <a:gd name="connsiteX83" fmla="*/ 5604537 w 8717969"/>
                <a:gd name="connsiteY83" fmla="*/ 478667 h 4793506"/>
                <a:gd name="connsiteX84" fmla="*/ 5290462 w 8717969"/>
                <a:gd name="connsiteY84" fmla="*/ 642521 h 4793506"/>
                <a:gd name="connsiteX85" fmla="*/ 5153908 w 8717969"/>
                <a:gd name="connsiteY85" fmla="*/ 710794 h 4793506"/>
                <a:gd name="connsiteX86" fmla="*/ 4880800 w 8717969"/>
                <a:gd name="connsiteY86" fmla="*/ 820030 h 4793506"/>
                <a:gd name="connsiteX87" fmla="*/ 4771557 w 8717969"/>
                <a:gd name="connsiteY87" fmla="*/ 860994 h 4793506"/>
                <a:gd name="connsiteX88" fmla="*/ 4648658 w 8717969"/>
                <a:gd name="connsiteY88" fmla="*/ 888303 h 4793506"/>
                <a:gd name="connsiteX89" fmla="*/ 4416517 w 8717969"/>
                <a:gd name="connsiteY89" fmla="*/ 915612 h 4793506"/>
                <a:gd name="connsiteX90" fmla="*/ 3924922 w 8717969"/>
                <a:gd name="connsiteY90" fmla="*/ 1134085 h 4793506"/>
                <a:gd name="connsiteX91" fmla="*/ 3214841 w 8717969"/>
                <a:gd name="connsiteY91" fmla="*/ 1420831 h 4793506"/>
                <a:gd name="connsiteX92" fmla="*/ 2873456 w 8717969"/>
                <a:gd name="connsiteY92" fmla="*/ 1584686 h 4793506"/>
                <a:gd name="connsiteX93" fmla="*/ 2627659 w 8717969"/>
                <a:gd name="connsiteY93" fmla="*/ 1734886 h 4793506"/>
                <a:gd name="connsiteX94" fmla="*/ 2586692 w 8717969"/>
                <a:gd name="connsiteY94" fmla="*/ 1748540 h 4793506"/>
                <a:gd name="connsiteX95" fmla="*/ 2190686 w 8717969"/>
                <a:gd name="connsiteY95" fmla="*/ 2007977 h 4793506"/>
                <a:gd name="connsiteX96" fmla="*/ 2067787 w 8717969"/>
                <a:gd name="connsiteY96" fmla="*/ 2076249 h 4793506"/>
                <a:gd name="connsiteX97" fmla="*/ 1972199 w 8717969"/>
                <a:gd name="connsiteY97" fmla="*/ 2144522 h 4793506"/>
                <a:gd name="connsiteX98" fmla="*/ 1781024 w 8717969"/>
                <a:gd name="connsiteY98" fmla="*/ 2253759 h 4793506"/>
                <a:gd name="connsiteX99" fmla="*/ 1658125 w 8717969"/>
                <a:gd name="connsiteY99" fmla="*/ 2376650 h 4793506"/>
                <a:gd name="connsiteX100" fmla="*/ 1494260 w 8717969"/>
                <a:gd name="connsiteY100" fmla="*/ 2526850 h 4793506"/>
                <a:gd name="connsiteX101" fmla="*/ 1453294 w 8717969"/>
                <a:gd name="connsiteY101" fmla="*/ 2581468 h 4793506"/>
                <a:gd name="connsiteX102" fmla="*/ 1385017 w 8717969"/>
                <a:gd name="connsiteY102" fmla="*/ 2663395 h 4793506"/>
                <a:gd name="connsiteX103" fmla="*/ 1234807 w 8717969"/>
                <a:gd name="connsiteY103" fmla="*/ 2977450 h 4793506"/>
                <a:gd name="connsiteX104" fmla="*/ 1152875 w 8717969"/>
                <a:gd name="connsiteY104" fmla="*/ 3086687 h 4793506"/>
                <a:gd name="connsiteX105" fmla="*/ 1070943 w 8717969"/>
                <a:gd name="connsiteY105" fmla="*/ 3168614 h 4793506"/>
                <a:gd name="connsiteX106" fmla="*/ 879767 w 8717969"/>
                <a:gd name="connsiteY106" fmla="*/ 3441705 h 4793506"/>
                <a:gd name="connsiteX107" fmla="*/ 825145 w 8717969"/>
                <a:gd name="connsiteY107" fmla="*/ 3537287 h 4793506"/>
                <a:gd name="connsiteX108" fmla="*/ 729558 w 8717969"/>
                <a:gd name="connsiteY108" fmla="*/ 3660178 h 4793506"/>
                <a:gd name="connsiteX109" fmla="*/ 661280 w 8717969"/>
                <a:gd name="connsiteY109" fmla="*/ 3783069 h 4793506"/>
                <a:gd name="connsiteX110" fmla="*/ 620314 w 8717969"/>
                <a:gd name="connsiteY110" fmla="*/ 3810378 h 4793506"/>
                <a:gd name="connsiteX111" fmla="*/ 593003 w 8717969"/>
                <a:gd name="connsiteY111" fmla="*/ 3864996 h 4793506"/>
                <a:gd name="connsiteX112" fmla="*/ 579348 w 8717969"/>
                <a:gd name="connsiteY112" fmla="*/ 3905960 h 4793506"/>
                <a:gd name="connsiteX113" fmla="*/ 524726 w 8717969"/>
                <a:gd name="connsiteY113" fmla="*/ 3960578 h 4793506"/>
                <a:gd name="connsiteX114" fmla="*/ 483760 w 8717969"/>
                <a:gd name="connsiteY114" fmla="*/ 4015196 h 4793506"/>
                <a:gd name="connsiteX115" fmla="*/ 470105 w 8717969"/>
                <a:gd name="connsiteY115" fmla="*/ 4097124 h 4793506"/>
                <a:gd name="connsiteX116" fmla="*/ 429139 w 8717969"/>
                <a:gd name="connsiteY116" fmla="*/ 4233669 h 4793506"/>
                <a:gd name="connsiteX117" fmla="*/ 49 w 8717969"/>
                <a:gd name="connsiteY117" fmla="*/ 4438487 h 4793506"/>
                <a:gd name="connsiteX118" fmla="*/ 401828 w 8717969"/>
                <a:gd name="connsiteY118" fmla="*/ 4697924 h 4793506"/>
                <a:gd name="connsiteX119" fmla="*/ 42170 w 8717969"/>
                <a:gd name="connsiteY119" fmla="*/ 4753922 h 4793506"/>
                <a:gd name="connsiteX0" fmla="*/ 401151 w 8730948"/>
                <a:gd name="connsiteY0" fmla="*/ 4793506 h 4793506"/>
                <a:gd name="connsiteX1" fmla="*/ 401151 w 8730948"/>
                <a:gd name="connsiteY1" fmla="*/ 4793506 h 4793506"/>
                <a:gd name="connsiteX2" fmla="*/ 551361 w 8730948"/>
                <a:gd name="connsiteY2" fmla="*/ 4602342 h 4793506"/>
                <a:gd name="connsiteX3" fmla="*/ 592327 w 8730948"/>
                <a:gd name="connsiteY3" fmla="*/ 4588688 h 4793506"/>
                <a:gd name="connsiteX4" fmla="*/ 619638 w 8730948"/>
                <a:gd name="connsiteY4" fmla="*/ 4561378 h 4793506"/>
                <a:gd name="connsiteX5" fmla="*/ 728881 w 8730948"/>
                <a:gd name="connsiteY5" fmla="*/ 4534069 h 4793506"/>
                <a:gd name="connsiteX6" fmla="*/ 1152199 w 8730948"/>
                <a:gd name="connsiteY6" fmla="*/ 4247324 h 4793506"/>
                <a:gd name="connsiteX7" fmla="*/ 1261442 w 8730948"/>
                <a:gd name="connsiteY7" fmla="*/ 4179051 h 4793506"/>
                <a:gd name="connsiteX8" fmla="*/ 1507239 w 8730948"/>
                <a:gd name="connsiteY8" fmla="*/ 4083469 h 4793506"/>
                <a:gd name="connsiteX9" fmla="*/ 1616482 w 8730948"/>
                <a:gd name="connsiteY9" fmla="*/ 4056160 h 4793506"/>
                <a:gd name="connsiteX10" fmla="*/ 1807658 w 8730948"/>
                <a:gd name="connsiteY10" fmla="*/ 4001542 h 4793506"/>
                <a:gd name="connsiteX11" fmla="*/ 2026144 w 8730948"/>
                <a:gd name="connsiteY11" fmla="*/ 3946923 h 4793506"/>
                <a:gd name="connsiteX12" fmla="*/ 2135388 w 8730948"/>
                <a:gd name="connsiteY12" fmla="*/ 3919614 h 4793506"/>
                <a:gd name="connsiteX13" fmla="*/ 2382970 w 8730948"/>
                <a:gd name="connsiteY13" fmla="*/ 3365935 h 4793506"/>
                <a:gd name="connsiteX14" fmla="*/ 2488642 w 8730948"/>
                <a:gd name="connsiteY14" fmla="*/ 3585011 h 4793506"/>
                <a:gd name="connsiteX15" fmla="*/ 2625196 w 8730948"/>
                <a:gd name="connsiteY15" fmla="*/ 3570280 h 4793506"/>
                <a:gd name="connsiteX16" fmla="*/ 2708915 w 8730948"/>
                <a:gd name="connsiteY16" fmla="*/ 3755760 h 4793506"/>
                <a:gd name="connsiteX17" fmla="*/ 2749881 w 8730948"/>
                <a:gd name="connsiteY17" fmla="*/ 3701141 h 4793506"/>
                <a:gd name="connsiteX18" fmla="*/ 2790847 w 8730948"/>
                <a:gd name="connsiteY18" fmla="*/ 3687487 h 4793506"/>
                <a:gd name="connsiteX19" fmla="*/ 2831813 w 8730948"/>
                <a:gd name="connsiteY19" fmla="*/ 3660178 h 4793506"/>
                <a:gd name="connsiteX20" fmla="*/ 2886435 w 8730948"/>
                <a:gd name="connsiteY20" fmla="*/ 3605560 h 4793506"/>
                <a:gd name="connsiteX21" fmla="*/ 3077611 w 8730948"/>
                <a:gd name="connsiteY21" fmla="*/ 3537287 h 4793506"/>
                <a:gd name="connsiteX22" fmla="*/ 3145888 w 8730948"/>
                <a:gd name="connsiteY22" fmla="*/ 3496323 h 4793506"/>
                <a:gd name="connsiteX23" fmla="*/ 3227820 w 8730948"/>
                <a:gd name="connsiteY23" fmla="*/ 3482669 h 4793506"/>
                <a:gd name="connsiteX24" fmla="*/ 3418996 w 8730948"/>
                <a:gd name="connsiteY24" fmla="*/ 3469014 h 4793506"/>
                <a:gd name="connsiteX25" fmla="*/ 3473617 w 8730948"/>
                <a:gd name="connsiteY25" fmla="*/ 3455360 h 4793506"/>
                <a:gd name="connsiteX26" fmla="*/ 3569205 w 8730948"/>
                <a:gd name="connsiteY26" fmla="*/ 3441705 h 4793506"/>
                <a:gd name="connsiteX27" fmla="*/ 3651138 w 8730948"/>
                <a:gd name="connsiteY27" fmla="*/ 3414396 h 4793506"/>
                <a:gd name="connsiteX28" fmla="*/ 3692104 w 8730948"/>
                <a:gd name="connsiteY28" fmla="*/ 3373432 h 4793506"/>
                <a:gd name="connsiteX29" fmla="*/ 3774036 w 8730948"/>
                <a:gd name="connsiteY29" fmla="*/ 3346123 h 4793506"/>
                <a:gd name="connsiteX30" fmla="*/ 3965212 w 8730948"/>
                <a:gd name="connsiteY30" fmla="*/ 3291505 h 4793506"/>
                <a:gd name="connsiteX31" fmla="*/ 4101766 w 8730948"/>
                <a:gd name="connsiteY31" fmla="*/ 3250541 h 4793506"/>
                <a:gd name="connsiteX32" fmla="*/ 4183698 w 8730948"/>
                <a:gd name="connsiteY32" fmla="*/ 3223232 h 4793506"/>
                <a:gd name="connsiteX33" fmla="*/ 4333908 w 8730948"/>
                <a:gd name="connsiteY33" fmla="*/ 3195923 h 4793506"/>
                <a:gd name="connsiteX34" fmla="*/ 4374874 w 8730948"/>
                <a:gd name="connsiteY34" fmla="*/ 3182268 h 4793506"/>
                <a:gd name="connsiteX35" fmla="*/ 4348195 w 8730948"/>
                <a:gd name="connsiteY35" fmla="*/ 3011822 h 4793506"/>
                <a:gd name="connsiteX36" fmla="*/ 4499558 w 8730948"/>
                <a:gd name="connsiteY36" fmla="*/ 2827722 h 4793506"/>
                <a:gd name="connsiteX37" fmla="*/ 4579705 w 8730948"/>
                <a:gd name="connsiteY37" fmla="*/ 3100341 h 4793506"/>
                <a:gd name="connsiteX38" fmla="*/ 4620671 w 8730948"/>
                <a:gd name="connsiteY38" fmla="*/ 3073032 h 4793506"/>
                <a:gd name="connsiteX39" fmla="*/ 4784536 w 8730948"/>
                <a:gd name="connsiteY39" fmla="*/ 3045723 h 4793506"/>
                <a:gd name="connsiteX40" fmla="*/ 5016678 w 8730948"/>
                <a:gd name="connsiteY40" fmla="*/ 2991105 h 4793506"/>
                <a:gd name="connsiteX41" fmla="*/ 5535583 w 8730948"/>
                <a:gd name="connsiteY41" fmla="*/ 2868214 h 4793506"/>
                <a:gd name="connsiteX42" fmla="*/ 5767725 w 8730948"/>
                <a:gd name="connsiteY42" fmla="*/ 2813595 h 4793506"/>
                <a:gd name="connsiteX43" fmla="*/ 6040833 w 8730948"/>
                <a:gd name="connsiteY43" fmla="*/ 2772632 h 4793506"/>
                <a:gd name="connsiteX44" fmla="*/ 6232009 w 8730948"/>
                <a:gd name="connsiteY44" fmla="*/ 2704359 h 4793506"/>
                <a:gd name="connsiteX45" fmla="*/ 6382218 w 8730948"/>
                <a:gd name="connsiteY45" fmla="*/ 2636086 h 4793506"/>
                <a:gd name="connsiteX46" fmla="*/ 6752700 w 8730948"/>
                <a:gd name="connsiteY46" fmla="*/ 2126126 h 4793506"/>
                <a:gd name="connsiteX47" fmla="*/ 6901124 w 8730948"/>
                <a:gd name="connsiteY47" fmla="*/ 2526850 h 4793506"/>
                <a:gd name="connsiteX48" fmla="*/ 7406374 w 8730948"/>
                <a:gd name="connsiteY48" fmla="*/ 2540504 h 4793506"/>
                <a:gd name="connsiteX49" fmla="*/ 7474651 w 8730948"/>
                <a:gd name="connsiteY49" fmla="*/ 2581468 h 4793506"/>
                <a:gd name="connsiteX50" fmla="*/ 7597549 w 8730948"/>
                <a:gd name="connsiteY50" fmla="*/ 2636086 h 4793506"/>
                <a:gd name="connsiteX51" fmla="*/ 7706793 w 8730948"/>
                <a:gd name="connsiteY51" fmla="*/ 2663395 h 4793506"/>
                <a:gd name="connsiteX52" fmla="*/ 7761414 w 8730948"/>
                <a:gd name="connsiteY52" fmla="*/ 2677050 h 4793506"/>
                <a:gd name="connsiteX53" fmla="*/ 7979901 w 8730948"/>
                <a:gd name="connsiteY53" fmla="*/ 2718014 h 4793506"/>
                <a:gd name="connsiteX54" fmla="*/ 8020867 w 8730948"/>
                <a:gd name="connsiteY54" fmla="*/ 2731668 h 4793506"/>
                <a:gd name="connsiteX55" fmla="*/ 8116455 w 8730948"/>
                <a:gd name="connsiteY55" fmla="*/ 2718014 h 4793506"/>
                <a:gd name="connsiteX56" fmla="*/ 8212043 w 8730948"/>
                <a:gd name="connsiteY56" fmla="*/ 2649741 h 4793506"/>
                <a:gd name="connsiteX57" fmla="*/ 8348597 w 8730948"/>
                <a:gd name="connsiteY57" fmla="*/ 2595123 h 4793506"/>
                <a:gd name="connsiteX58" fmla="*/ 8416874 w 8730948"/>
                <a:gd name="connsiteY58" fmla="*/ 2540504 h 4793506"/>
                <a:gd name="connsiteX59" fmla="*/ 8457840 w 8730948"/>
                <a:gd name="connsiteY59" fmla="*/ 2499541 h 4793506"/>
                <a:gd name="connsiteX60" fmla="*/ 8567083 w 8730948"/>
                <a:gd name="connsiteY60" fmla="*/ 2403959 h 4793506"/>
                <a:gd name="connsiteX61" fmla="*/ 8635360 w 8730948"/>
                <a:gd name="connsiteY61" fmla="*/ 2294722 h 4793506"/>
                <a:gd name="connsiteX62" fmla="*/ 8676326 w 8730948"/>
                <a:gd name="connsiteY62" fmla="*/ 2226450 h 4793506"/>
                <a:gd name="connsiteX63" fmla="*/ 8730948 w 8730948"/>
                <a:gd name="connsiteY63" fmla="*/ 2117213 h 4793506"/>
                <a:gd name="connsiteX64" fmla="*/ 8703637 w 8730948"/>
                <a:gd name="connsiteY64" fmla="*/ 997540 h 4793506"/>
                <a:gd name="connsiteX65" fmla="*/ 8662671 w 8730948"/>
                <a:gd name="connsiteY65" fmla="*/ 956576 h 4793506"/>
                <a:gd name="connsiteX66" fmla="*/ 8553428 w 8730948"/>
                <a:gd name="connsiteY66" fmla="*/ 806376 h 4793506"/>
                <a:gd name="connsiteX67" fmla="*/ 8485151 w 8730948"/>
                <a:gd name="connsiteY67" fmla="*/ 724449 h 4793506"/>
                <a:gd name="connsiteX68" fmla="*/ 8375907 w 8730948"/>
                <a:gd name="connsiteY68" fmla="*/ 533285 h 4793506"/>
                <a:gd name="connsiteX69" fmla="*/ 8334941 w 8730948"/>
                <a:gd name="connsiteY69" fmla="*/ 465012 h 4793506"/>
                <a:gd name="connsiteX70" fmla="*/ 8280320 w 8730948"/>
                <a:gd name="connsiteY70" fmla="*/ 355776 h 4793506"/>
                <a:gd name="connsiteX71" fmla="*/ 8239353 w 8730948"/>
                <a:gd name="connsiteY71" fmla="*/ 301157 h 4793506"/>
                <a:gd name="connsiteX72" fmla="*/ 8157421 w 8730948"/>
                <a:gd name="connsiteY72" fmla="*/ 232885 h 4793506"/>
                <a:gd name="connsiteX73" fmla="*/ 7870657 w 8730948"/>
                <a:gd name="connsiteY73" fmla="*/ 205576 h 4793506"/>
                <a:gd name="connsiteX74" fmla="*/ 7747759 w 8730948"/>
                <a:gd name="connsiteY74" fmla="*/ 150957 h 4793506"/>
                <a:gd name="connsiteX75" fmla="*/ 7693137 w 8730948"/>
                <a:gd name="connsiteY75" fmla="*/ 109994 h 4793506"/>
                <a:gd name="connsiteX76" fmla="*/ 7624860 w 8730948"/>
                <a:gd name="connsiteY76" fmla="*/ 82685 h 4793506"/>
                <a:gd name="connsiteX77" fmla="*/ 7570239 w 8730948"/>
                <a:gd name="connsiteY77" fmla="*/ 55375 h 4793506"/>
                <a:gd name="connsiteX78" fmla="*/ 7529272 w 8730948"/>
                <a:gd name="connsiteY78" fmla="*/ 28066 h 4793506"/>
                <a:gd name="connsiteX79" fmla="*/ 7460995 w 8730948"/>
                <a:gd name="connsiteY79" fmla="*/ 757 h 4793506"/>
                <a:gd name="connsiteX80" fmla="*/ 6505117 w 8730948"/>
                <a:gd name="connsiteY80" fmla="*/ 41721 h 4793506"/>
                <a:gd name="connsiteX81" fmla="*/ 6382218 w 8730948"/>
                <a:gd name="connsiteY81" fmla="*/ 69030 h 4793506"/>
                <a:gd name="connsiteX82" fmla="*/ 5945245 w 8730948"/>
                <a:gd name="connsiteY82" fmla="*/ 260194 h 4793506"/>
                <a:gd name="connsiteX83" fmla="*/ 5617516 w 8730948"/>
                <a:gd name="connsiteY83" fmla="*/ 478667 h 4793506"/>
                <a:gd name="connsiteX84" fmla="*/ 5303441 w 8730948"/>
                <a:gd name="connsiteY84" fmla="*/ 642521 h 4793506"/>
                <a:gd name="connsiteX85" fmla="*/ 5166887 w 8730948"/>
                <a:gd name="connsiteY85" fmla="*/ 710794 h 4793506"/>
                <a:gd name="connsiteX86" fmla="*/ 4893779 w 8730948"/>
                <a:gd name="connsiteY86" fmla="*/ 820030 h 4793506"/>
                <a:gd name="connsiteX87" fmla="*/ 4784536 w 8730948"/>
                <a:gd name="connsiteY87" fmla="*/ 860994 h 4793506"/>
                <a:gd name="connsiteX88" fmla="*/ 4661637 w 8730948"/>
                <a:gd name="connsiteY88" fmla="*/ 888303 h 4793506"/>
                <a:gd name="connsiteX89" fmla="*/ 4429496 w 8730948"/>
                <a:gd name="connsiteY89" fmla="*/ 915612 h 4793506"/>
                <a:gd name="connsiteX90" fmla="*/ 3937901 w 8730948"/>
                <a:gd name="connsiteY90" fmla="*/ 1134085 h 4793506"/>
                <a:gd name="connsiteX91" fmla="*/ 3227820 w 8730948"/>
                <a:gd name="connsiteY91" fmla="*/ 1420831 h 4793506"/>
                <a:gd name="connsiteX92" fmla="*/ 2886435 w 8730948"/>
                <a:gd name="connsiteY92" fmla="*/ 1584686 h 4793506"/>
                <a:gd name="connsiteX93" fmla="*/ 2640638 w 8730948"/>
                <a:gd name="connsiteY93" fmla="*/ 1734886 h 4793506"/>
                <a:gd name="connsiteX94" fmla="*/ 2599671 w 8730948"/>
                <a:gd name="connsiteY94" fmla="*/ 1748540 h 4793506"/>
                <a:gd name="connsiteX95" fmla="*/ 2203665 w 8730948"/>
                <a:gd name="connsiteY95" fmla="*/ 2007977 h 4793506"/>
                <a:gd name="connsiteX96" fmla="*/ 2080766 w 8730948"/>
                <a:gd name="connsiteY96" fmla="*/ 2076249 h 4793506"/>
                <a:gd name="connsiteX97" fmla="*/ 1985178 w 8730948"/>
                <a:gd name="connsiteY97" fmla="*/ 2144522 h 4793506"/>
                <a:gd name="connsiteX98" fmla="*/ 1794003 w 8730948"/>
                <a:gd name="connsiteY98" fmla="*/ 2253759 h 4793506"/>
                <a:gd name="connsiteX99" fmla="*/ 1671104 w 8730948"/>
                <a:gd name="connsiteY99" fmla="*/ 2376650 h 4793506"/>
                <a:gd name="connsiteX100" fmla="*/ 1507239 w 8730948"/>
                <a:gd name="connsiteY100" fmla="*/ 2526850 h 4793506"/>
                <a:gd name="connsiteX101" fmla="*/ 1466273 w 8730948"/>
                <a:gd name="connsiteY101" fmla="*/ 2581468 h 4793506"/>
                <a:gd name="connsiteX102" fmla="*/ 1397996 w 8730948"/>
                <a:gd name="connsiteY102" fmla="*/ 2663395 h 4793506"/>
                <a:gd name="connsiteX103" fmla="*/ 1247786 w 8730948"/>
                <a:gd name="connsiteY103" fmla="*/ 2977450 h 4793506"/>
                <a:gd name="connsiteX104" fmla="*/ 1165854 w 8730948"/>
                <a:gd name="connsiteY104" fmla="*/ 3086687 h 4793506"/>
                <a:gd name="connsiteX105" fmla="*/ 1083922 w 8730948"/>
                <a:gd name="connsiteY105" fmla="*/ 3168614 h 4793506"/>
                <a:gd name="connsiteX106" fmla="*/ 892746 w 8730948"/>
                <a:gd name="connsiteY106" fmla="*/ 3441705 h 4793506"/>
                <a:gd name="connsiteX107" fmla="*/ 838124 w 8730948"/>
                <a:gd name="connsiteY107" fmla="*/ 3537287 h 4793506"/>
                <a:gd name="connsiteX108" fmla="*/ 742537 w 8730948"/>
                <a:gd name="connsiteY108" fmla="*/ 3660178 h 4793506"/>
                <a:gd name="connsiteX109" fmla="*/ 674259 w 8730948"/>
                <a:gd name="connsiteY109" fmla="*/ 3783069 h 4793506"/>
                <a:gd name="connsiteX110" fmla="*/ 633293 w 8730948"/>
                <a:gd name="connsiteY110" fmla="*/ 3810378 h 4793506"/>
                <a:gd name="connsiteX111" fmla="*/ 605982 w 8730948"/>
                <a:gd name="connsiteY111" fmla="*/ 3864996 h 4793506"/>
                <a:gd name="connsiteX112" fmla="*/ 592327 w 8730948"/>
                <a:gd name="connsiteY112" fmla="*/ 3905960 h 4793506"/>
                <a:gd name="connsiteX113" fmla="*/ 537705 w 8730948"/>
                <a:gd name="connsiteY113" fmla="*/ 3960578 h 4793506"/>
                <a:gd name="connsiteX114" fmla="*/ 496739 w 8730948"/>
                <a:gd name="connsiteY114" fmla="*/ 4015196 h 4793506"/>
                <a:gd name="connsiteX115" fmla="*/ 483084 w 8730948"/>
                <a:gd name="connsiteY115" fmla="*/ 4097124 h 4793506"/>
                <a:gd name="connsiteX116" fmla="*/ 442118 w 8730948"/>
                <a:gd name="connsiteY116" fmla="*/ 4233669 h 4793506"/>
                <a:gd name="connsiteX117" fmla="*/ 13028 w 8730948"/>
                <a:gd name="connsiteY117" fmla="*/ 4438487 h 4793506"/>
                <a:gd name="connsiteX118" fmla="*/ 106199 w 8730948"/>
                <a:gd name="connsiteY118" fmla="*/ 4697925 h 4793506"/>
                <a:gd name="connsiteX119" fmla="*/ 55149 w 8730948"/>
                <a:gd name="connsiteY119" fmla="*/ 4753922 h 479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730948" h="4793506">
                  <a:moveTo>
                    <a:pt x="401151" y="4793506"/>
                  </a:moveTo>
                  <a:lnTo>
                    <a:pt x="401151" y="4793506"/>
                  </a:lnTo>
                  <a:cubicBezTo>
                    <a:pt x="461415" y="4698812"/>
                    <a:pt x="467494" y="4650263"/>
                    <a:pt x="551361" y="4602342"/>
                  </a:cubicBezTo>
                  <a:cubicBezTo>
                    <a:pt x="563859" y="4595201"/>
                    <a:pt x="578672" y="4593239"/>
                    <a:pt x="592327" y="4588688"/>
                  </a:cubicBezTo>
                  <a:cubicBezTo>
                    <a:pt x="601431" y="4579585"/>
                    <a:pt x="607684" y="4566159"/>
                    <a:pt x="619638" y="4561378"/>
                  </a:cubicBezTo>
                  <a:cubicBezTo>
                    <a:pt x="654489" y="4547438"/>
                    <a:pt x="728881" y="4534069"/>
                    <a:pt x="728881" y="4534069"/>
                  </a:cubicBezTo>
                  <a:cubicBezTo>
                    <a:pt x="1018679" y="4331224"/>
                    <a:pt x="925292" y="4390625"/>
                    <a:pt x="1152199" y="4247324"/>
                  </a:cubicBezTo>
                  <a:cubicBezTo>
                    <a:pt x="1188506" y="4224395"/>
                    <a:pt x="1221421" y="4194614"/>
                    <a:pt x="1261442" y="4179051"/>
                  </a:cubicBezTo>
                  <a:cubicBezTo>
                    <a:pt x="1343374" y="4147190"/>
                    <a:pt x="1421954" y="4104789"/>
                    <a:pt x="1507239" y="4083469"/>
                  </a:cubicBezTo>
                  <a:cubicBezTo>
                    <a:pt x="1543653" y="4074366"/>
                    <a:pt x="1580270" y="4066035"/>
                    <a:pt x="1616482" y="4056160"/>
                  </a:cubicBezTo>
                  <a:cubicBezTo>
                    <a:pt x="1680422" y="4038723"/>
                    <a:pt x="1743362" y="4017615"/>
                    <a:pt x="1807658" y="4001542"/>
                  </a:cubicBezTo>
                  <a:lnTo>
                    <a:pt x="2026144" y="3946923"/>
                  </a:lnTo>
                  <a:cubicBezTo>
                    <a:pt x="2062559" y="3937820"/>
                    <a:pt x="2098059" y="3923543"/>
                    <a:pt x="2135388" y="3919614"/>
                  </a:cubicBezTo>
                  <a:cubicBezTo>
                    <a:pt x="2221872" y="3910511"/>
                    <a:pt x="2296486" y="3375038"/>
                    <a:pt x="2382970" y="3365935"/>
                  </a:cubicBezTo>
                  <a:cubicBezTo>
                    <a:pt x="2410281" y="3356832"/>
                    <a:pt x="2448271" y="3550954"/>
                    <a:pt x="2488642" y="3585011"/>
                  </a:cubicBezTo>
                  <a:cubicBezTo>
                    <a:pt x="2529013" y="3619069"/>
                    <a:pt x="2588484" y="3541822"/>
                    <a:pt x="2625196" y="3570280"/>
                  </a:cubicBezTo>
                  <a:cubicBezTo>
                    <a:pt x="2661908" y="3598738"/>
                    <a:pt x="2684108" y="3761961"/>
                    <a:pt x="2708915" y="3755760"/>
                  </a:cubicBezTo>
                  <a:cubicBezTo>
                    <a:pt x="2722570" y="3737554"/>
                    <a:pt x="2732397" y="3715710"/>
                    <a:pt x="2749881" y="3701141"/>
                  </a:cubicBezTo>
                  <a:cubicBezTo>
                    <a:pt x="2760939" y="3691927"/>
                    <a:pt x="2777973" y="3693924"/>
                    <a:pt x="2790847" y="3687487"/>
                  </a:cubicBezTo>
                  <a:cubicBezTo>
                    <a:pt x="2805526" y="3680148"/>
                    <a:pt x="2819352" y="3670858"/>
                    <a:pt x="2831813" y="3660178"/>
                  </a:cubicBezTo>
                  <a:cubicBezTo>
                    <a:pt x="2851363" y="3643422"/>
                    <a:pt x="2864079" y="3618334"/>
                    <a:pt x="2886435" y="3605560"/>
                  </a:cubicBezTo>
                  <a:cubicBezTo>
                    <a:pt x="2958297" y="3564498"/>
                    <a:pt x="3006865" y="3554972"/>
                    <a:pt x="3077611" y="3537287"/>
                  </a:cubicBezTo>
                  <a:cubicBezTo>
                    <a:pt x="3100370" y="3523632"/>
                    <a:pt x="3120945" y="3505393"/>
                    <a:pt x="3145888" y="3496323"/>
                  </a:cubicBezTo>
                  <a:cubicBezTo>
                    <a:pt x="3171909" y="3486862"/>
                    <a:pt x="3200270" y="3485424"/>
                    <a:pt x="3227820" y="3482669"/>
                  </a:cubicBezTo>
                  <a:cubicBezTo>
                    <a:pt x="3291391" y="3476312"/>
                    <a:pt x="3355271" y="3473566"/>
                    <a:pt x="3418996" y="3469014"/>
                  </a:cubicBezTo>
                  <a:cubicBezTo>
                    <a:pt x="3437203" y="3464463"/>
                    <a:pt x="3455152" y="3458717"/>
                    <a:pt x="3473617" y="3455360"/>
                  </a:cubicBezTo>
                  <a:cubicBezTo>
                    <a:pt x="3505284" y="3449603"/>
                    <a:pt x="3537843" y="3448942"/>
                    <a:pt x="3569205" y="3441705"/>
                  </a:cubicBezTo>
                  <a:cubicBezTo>
                    <a:pt x="3597256" y="3435232"/>
                    <a:pt x="3623827" y="3423499"/>
                    <a:pt x="3651138" y="3414396"/>
                  </a:cubicBezTo>
                  <a:cubicBezTo>
                    <a:pt x="3664793" y="3400741"/>
                    <a:pt x="3675223" y="3382810"/>
                    <a:pt x="3692104" y="3373432"/>
                  </a:cubicBezTo>
                  <a:cubicBezTo>
                    <a:pt x="3717269" y="3359452"/>
                    <a:pt x="3746981" y="3355960"/>
                    <a:pt x="3774036" y="3346123"/>
                  </a:cubicBezTo>
                  <a:cubicBezTo>
                    <a:pt x="3955030" y="3280311"/>
                    <a:pt x="3692118" y="3363368"/>
                    <a:pt x="3965212" y="3291505"/>
                  </a:cubicBezTo>
                  <a:cubicBezTo>
                    <a:pt x="4011169" y="3279412"/>
                    <a:pt x="4056407" y="3264715"/>
                    <a:pt x="4101766" y="3250541"/>
                  </a:cubicBezTo>
                  <a:cubicBezTo>
                    <a:pt x="4129244" y="3241955"/>
                    <a:pt x="4155675" y="3229825"/>
                    <a:pt x="4183698" y="3223232"/>
                  </a:cubicBezTo>
                  <a:cubicBezTo>
                    <a:pt x="4233236" y="3211577"/>
                    <a:pt x="4284147" y="3206586"/>
                    <a:pt x="4333908" y="3195923"/>
                  </a:cubicBezTo>
                  <a:cubicBezTo>
                    <a:pt x="4347982" y="3192907"/>
                    <a:pt x="4372493" y="3212952"/>
                    <a:pt x="4374874" y="3182268"/>
                  </a:cubicBezTo>
                  <a:cubicBezTo>
                    <a:pt x="4377255" y="3151585"/>
                    <a:pt x="4325436" y="3016373"/>
                    <a:pt x="4348195" y="3011822"/>
                  </a:cubicBezTo>
                  <a:cubicBezTo>
                    <a:pt x="4370954" y="3002719"/>
                    <a:pt x="4460973" y="2812969"/>
                    <a:pt x="4499558" y="2827722"/>
                  </a:cubicBezTo>
                  <a:cubicBezTo>
                    <a:pt x="4538143" y="2842475"/>
                    <a:pt x="4559520" y="3059456"/>
                    <a:pt x="4579705" y="3100341"/>
                  </a:cubicBezTo>
                  <a:cubicBezTo>
                    <a:pt x="4599890" y="3141226"/>
                    <a:pt x="4605586" y="3079496"/>
                    <a:pt x="4620671" y="3073032"/>
                  </a:cubicBezTo>
                  <a:cubicBezTo>
                    <a:pt x="4661868" y="3055377"/>
                    <a:pt x="4752537" y="3052122"/>
                    <a:pt x="4784536" y="3045723"/>
                  </a:cubicBezTo>
                  <a:cubicBezTo>
                    <a:pt x="4862486" y="3030134"/>
                    <a:pt x="4939802" y="3011334"/>
                    <a:pt x="5016678" y="2991105"/>
                  </a:cubicBezTo>
                  <a:cubicBezTo>
                    <a:pt x="5736133" y="2801786"/>
                    <a:pt x="4923256" y="2994273"/>
                    <a:pt x="5535583" y="2868214"/>
                  </a:cubicBezTo>
                  <a:cubicBezTo>
                    <a:pt x="5613444" y="2852185"/>
                    <a:pt x="5689996" y="2830250"/>
                    <a:pt x="5767725" y="2813595"/>
                  </a:cubicBezTo>
                  <a:cubicBezTo>
                    <a:pt x="5898456" y="2785583"/>
                    <a:pt x="5915978" y="2786503"/>
                    <a:pt x="6040833" y="2772632"/>
                  </a:cubicBezTo>
                  <a:cubicBezTo>
                    <a:pt x="6106736" y="2750666"/>
                    <a:pt x="6167308" y="2731600"/>
                    <a:pt x="6232009" y="2704359"/>
                  </a:cubicBezTo>
                  <a:cubicBezTo>
                    <a:pt x="6282698" y="2683017"/>
                    <a:pt x="6295436" y="2732458"/>
                    <a:pt x="6382218" y="2636086"/>
                  </a:cubicBezTo>
                  <a:cubicBezTo>
                    <a:pt x="6469000" y="2539714"/>
                    <a:pt x="6606737" y="2143297"/>
                    <a:pt x="6752700" y="2126126"/>
                  </a:cubicBezTo>
                  <a:cubicBezTo>
                    <a:pt x="6798132" y="2120781"/>
                    <a:pt x="6855606" y="2531401"/>
                    <a:pt x="6901124" y="2526850"/>
                  </a:cubicBezTo>
                  <a:cubicBezTo>
                    <a:pt x="7069541" y="2531401"/>
                    <a:pt x="7238655" y="2524532"/>
                    <a:pt x="7406374" y="2540504"/>
                  </a:cubicBezTo>
                  <a:cubicBezTo>
                    <a:pt x="7432795" y="2543020"/>
                    <a:pt x="7451450" y="2568579"/>
                    <a:pt x="7474651" y="2581468"/>
                  </a:cubicBezTo>
                  <a:cubicBezTo>
                    <a:pt x="7507079" y="2599483"/>
                    <a:pt x="7563497" y="2625609"/>
                    <a:pt x="7597549" y="2636086"/>
                  </a:cubicBezTo>
                  <a:cubicBezTo>
                    <a:pt x="7633425" y="2647124"/>
                    <a:pt x="7670378" y="2654292"/>
                    <a:pt x="7706793" y="2663395"/>
                  </a:cubicBezTo>
                  <a:cubicBezTo>
                    <a:pt x="7725000" y="2667947"/>
                    <a:pt x="7742902" y="2673965"/>
                    <a:pt x="7761414" y="2677050"/>
                  </a:cubicBezTo>
                  <a:cubicBezTo>
                    <a:pt x="7847910" y="2691465"/>
                    <a:pt x="7904053" y="2696345"/>
                    <a:pt x="7979901" y="2718014"/>
                  </a:cubicBezTo>
                  <a:cubicBezTo>
                    <a:pt x="7993741" y="2721968"/>
                    <a:pt x="8007212" y="2727117"/>
                    <a:pt x="8020867" y="2731668"/>
                  </a:cubicBezTo>
                  <a:cubicBezTo>
                    <a:pt x="8052730" y="2727117"/>
                    <a:pt x="8085626" y="2727262"/>
                    <a:pt x="8116455" y="2718014"/>
                  </a:cubicBezTo>
                  <a:cubicBezTo>
                    <a:pt x="8127596" y="2714672"/>
                    <a:pt x="8211911" y="2649807"/>
                    <a:pt x="8212043" y="2649741"/>
                  </a:cubicBezTo>
                  <a:cubicBezTo>
                    <a:pt x="8255892" y="2627818"/>
                    <a:pt x="8348597" y="2595123"/>
                    <a:pt x="8348597" y="2595123"/>
                  </a:cubicBezTo>
                  <a:cubicBezTo>
                    <a:pt x="8371356" y="2576917"/>
                    <a:pt x="8394939" y="2559696"/>
                    <a:pt x="8416874" y="2540504"/>
                  </a:cubicBezTo>
                  <a:cubicBezTo>
                    <a:pt x="8431407" y="2527788"/>
                    <a:pt x="8443307" y="2512257"/>
                    <a:pt x="8457840" y="2499541"/>
                  </a:cubicBezTo>
                  <a:cubicBezTo>
                    <a:pt x="8509521" y="2454323"/>
                    <a:pt x="8526495" y="2451308"/>
                    <a:pt x="8567083" y="2403959"/>
                  </a:cubicBezTo>
                  <a:cubicBezTo>
                    <a:pt x="8619504" y="2342805"/>
                    <a:pt x="8598549" y="2360977"/>
                    <a:pt x="8635360" y="2294722"/>
                  </a:cubicBezTo>
                  <a:cubicBezTo>
                    <a:pt x="8648250" y="2271522"/>
                    <a:pt x="8663743" y="2249817"/>
                    <a:pt x="8676326" y="2226450"/>
                  </a:cubicBezTo>
                  <a:cubicBezTo>
                    <a:pt x="8695628" y="2190606"/>
                    <a:pt x="8730948" y="2117213"/>
                    <a:pt x="8730948" y="2117213"/>
                  </a:cubicBezTo>
                  <a:cubicBezTo>
                    <a:pt x="8721844" y="1743989"/>
                    <a:pt x="8725561" y="1370231"/>
                    <a:pt x="8703637" y="997540"/>
                  </a:cubicBezTo>
                  <a:cubicBezTo>
                    <a:pt x="8702503" y="978262"/>
                    <a:pt x="8674602" y="971760"/>
                    <a:pt x="8662671" y="956576"/>
                  </a:cubicBezTo>
                  <a:cubicBezTo>
                    <a:pt x="8624421" y="907897"/>
                    <a:pt x="8591036" y="855552"/>
                    <a:pt x="8553428" y="806376"/>
                  </a:cubicBezTo>
                  <a:cubicBezTo>
                    <a:pt x="8531833" y="778138"/>
                    <a:pt x="8505814" y="753376"/>
                    <a:pt x="8485151" y="724449"/>
                  </a:cubicBezTo>
                  <a:cubicBezTo>
                    <a:pt x="8407133" y="615231"/>
                    <a:pt x="8431498" y="635194"/>
                    <a:pt x="8375907" y="533285"/>
                  </a:cubicBezTo>
                  <a:cubicBezTo>
                    <a:pt x="8363198" y="509986"/>
                    <a:pt x="8347524" y="488380"/>
                    <a:pt x="8334941" y="465012"/>
                  </a:cubicBezTo>
                  <a:cubicBezTo>
                    <a:pt x="8315639" y="429168"/>
                    <a:pt x="8304747" y="388343"/>
                    <a:pt x="8280320" y="355776"/>
                  </a:cubicBezTo>
                  <a:cubicBezTo>
                    <a:pt x="8266664" y="337570"/>
                    <a:pt x="8252582" y="319676"/>
                    <a:pt x="8239353" y="301157"/>
                  </a:cubicBezTo>
                  <a:cubicBezTo>
                    <a:pt x="8212956" y="264204"/>
                    <a:pt x="8211582" y="241550"/>
                    <a:pt x="8157421" y="232885"/>
                  </a:cubicBezTo>
                  <a:cubicBezTo>
                    <a:pt x="8062606" y="217716"/>
                    <a:pt x="7966245" y="214679"/>
                    <a:pt x="7870657" y="205576"/>
                  </a:cubicBezTo>
                  <a:cubicBezTo>
                    <a:pt x="7834689" y="191189"/>
                    <a:pt x="7781779" y="172218"/>
                    <a:pt x="7747759" y="150957"/>
                  </a:cubicBezTo>
                  <a:cubicBezTo>
                    <a:pt x="7728459" y="138896"/>
                    <a:pt x="7713032" y="121046"/>
                    <a:pt x="7693137" y="109994"/>
                  </a:cubicBezTo>
                  <a:cubicBezTo>
                    <a:pt x="7671709" y="98091"/>
                    <a:pt x="7647259" y="92640"/>
                    <a:pt x="7624860" y="82685"/>
                  </a:cubicBezTo>
                  <a:cubicBezTo>
                    <a:pt x="7606258" y="74418"/>
                    <a:pt x="7587913" y="65474"/>
                    <a:pt x="7570239" y="55375"/>
                  </a:cubicBezTo>
                  <a:cubicBezTo>
                    <a:pt x="7555990" y="47233"/>
                    <a:pt x="7543951" y="35405"/>
                    <a:pt x="7529272" y="28066"/>
                  </a:cubicBezTo>
                  <a:cubicBezTo>
                    <a:pt x="7507348" y="17105"/>
                    <a:pt x="7483754" y="9860"/>
                    <a:pt x="7460995" y="757"/>
                  </a:cubicBezTo>
                  <a:cubicBezTo>
                    <a:pt x="6943077" y="9843"/>
                    <a:pt x="6865214" y="-23747"/>
                    <a:pt x="6505117" y="41721"/>
                  </a:cubicBezTo>
                  <a:cubicBezTo>
                    <a:pt x="6463828" y="49228"/>
                    <a:pt x="6421875" y="55303"/>
                    <a:pt x="6382218" y="69030"/>
                  </a:cubicBezTo>
                  <a:cubicBezTo>
                    <a:pt x="6318131" y="91213"/>
                    <a:pt x="6011871" y="221140"/>
                    <a:pt x="5945245" y="260194"/>
                  </a:cubicBezTo>
                  <a:cubicBezTo>
                    <a:pt x="5376548" y="593546"/>
                    <a:pt x="6047842" y="243959"/>
                    <a:pt x="5617516" y="478667"/>
                  </a:cubicBezTo>
                  <a:cubicBezTo>
                    <a:pt x="5513850" y="535208"/>
                    <a:pt x="5408415" y="588447"/>
                    <a:pt x="5303441" y="642521"/>
                  </a:cubicBezTo>
                  <a:cubicBezTo>
                    <a:pt x="5258200" y="665825"/>
                    <a:pt x="5214138" y="691895"/>
                    <a:pt x="5166887" y="710794"/>
                  </a:cubicBezTo>
                  <a:lnTo>
                    <a:pt x="4893779" y="820030"/>
                  </a:lnTo>
                  <a:cubicBezTo>
                    <a:pt x="4857582" y="834250"/>
                    <a:pt x="4822500" y="852558"/>
                    <a:pt x="4784536" y="860994"/>
                  </a:cubicBezTo>
                  <a:cubicBezTo>
                    <a:pt x="4743570" y="870097"/>
                    <a:pt x="4702884" y="880570"/>
                    <a:pt x="4661637" y="888303"/>
                  </a:cubicBezTo>
                  <a:cubicBezTo>
                    <a:pt x="4592627" y="901242"/>
                    <a:pt x="4495940" y="908968"/>
                    <a:pt x="4429496" y="915612"/>
                  </a:cubicBezTo>
                  <a:cubicBezTo>
                    <a:pt x="4299309" y="977275"/>
                    <a:pt x="4079355" y="1086936"/>
                    <a:pt x="3937901" y="1134085"/>
                  </a:cubicBezTo>
                  <a:cubicBezTo>
                    <a:pt x="3631676" y="1236154"/>
                    <a:pt x="3613836" y="1235555"/>
                    <a:pt x="3227820" y="1420831"/>
                  </a:cubicBezTo>
                  <a:cubicBezTo>
                    <a:pt x="3114025" y="1475449"/>
                    <a:pt x="2992614" y="1516433"/>
                    <a:pt x="2886435" y="1584686"/>
                  </a:cubicBezTo>
                  <a:cubicBezTo>
                    <a:pt x="2829971" y="1620982"/>
                    <a:pt x="2722219" y="1699925"/>
                    <a:pt x="2640638" y="1734886"/>
                  </a:cubicBezTo>
                  <a:cubicBezTo>
                    <a:pt x="2627408" y="1740556"/>
                    <a:pt x="2613327" y="1743989"/>
                    <a:pt x="2599671" y="1748540"/>
                  </a:cubicBezTo>
                  <a:cubicBezTo>
                    <a:pt x="2443580" y="1904621"/>
                    <a:pt x="2552844" y="1806947"/>
                    <a:pt x="2203665" y="2007977"/>
                  </a:cubicBezTo>
                  <a:cubicBezTo>
                    <a:pt x="2163052" y="2031359"/>
                    <a:pt x="2118901" y="2049012"/>
                    <a:pt x="2080766" y="2076249"/>
                  </a:cubicBezTo>
                  <a:cubicBezTo>
                    <a:pt x="2048903" y="2099007"/>
                    <a:pt x="2018471" y="2123913"/>
                    <a:pt x="1985178" y="2144522"/>
                  </a:cubicBezTo>
                  <a:cubicBezTo>
                    <a:pt x="1922772" y="2183152"/>
                    <a:pt x="1853026" y="2210136"/>
                    <a:pt x="1794003" y="2253759"/>
                  </a:cubicBezTo>
                  <a:cubicBezTo>
                    <a:pt x="1747413" y="2288193"/>
                    <a:pt x="1713370" y="2337028"/>
                    <a:pt x="1671104" y="2376650"/>
                  </a:cubicBezTo>
                  <a:cubicBezTo>
                    <a:pt x="1584778" y="2457575"/>
                    <a:pt x="1579344" y="2445737"/>
                    <a:pt x="1507239" y="2526850"/>
                  </a:cubicBezTo>
                  <a:cubicBezTo>
                    <a:pt x="1492119" y="2543859"/>
                    <a:pt x="1481084" y="2564189"/>
                    <a:pt x="1466273" y="2581468"/>
                  </a:cubicBezTo>
                  <a:cubicBezTo>
                    <a:pt x="1439685" y="2612486"/>
                    <a:pt x="1413939" y="2624678"/>
                    <a:pt x="1397996" y="2663395"/>
                  </a:cubicBezTo>
                  <a:cubicBezTo>
                    <a:pt x="1295537" y="2912207"/>
                    <a:pt x="1380076" y="2790051"/>
                    <a:pt x="1247786" y="2977450"/>
                  </a:cubicBezTo>
                  <a:cubicBezTo>
                    <a:pt x="1221536" y="3014635"/>
                    <a:pt x="1195477" y="3052129"/>
                    <a:pt x="1165854" y="3086687"/>
                  </a:cubicBezTo>
                  <a:cubicBezTo>
                    <a:pt x="1140718" y="3116010"/>
                    <a:pt x="1107471" y="3138002"/>
                    <a:pt x="1083922" y="3168614"/>
                  </a:cubicBezTo>
                  <a:cubicBezTo>
                    <a:pt x="1016169" y="3256688"/>
                    <a:pt x="947879" y="3345228"/>
                    <a:pt x="892746" y="3441705"/>
                  </a:cubicBezTo>
                  <a:cubicBezTo>
                    <a:pt x="874539" y="3473566"/>
                    <a:pt x="858914" y="3507048"/>
                    <a:pt x="838124" y="3537287"/>
                  </a:cubicBezTo>
                  <a:cubicBezTo>
                    <a:pt x="808722" y="3580051"/>
                    <a:pt x="765747" y="3613761"/>
                    <a:pt x="742537" y="3660178"/>
                  </a:cubicBezTo>
                  <a:cubicBezTo>
                    <a:pt x="735394" y="3674463"/>
                    <a:pt x="696382" y="3760947"/>
                    <a:pt x="674259" y="3783069"/>
                  </a:cubicBezTo>
                  <a:cubicBezTo>
                    <a:pt x="662654" y="3794673"/>
                    <a:pt x="646948" y="3801275"/>
                    <a:pt x="633293" y="3810378"/>
                  </a:cubicBezTo>
                  <a:cubicBezTo>
                    <a:pt x="624189" y="3828584"/>
                    <a:pt x="614001" y="3846287"/>
                    <a:pt x="605982" y="3864996"/>
                  </a:cubicBezTo>
                  <a:cubicBezTo>
                    <a:pt x="600312" y="3878225"/>
                    <a:pt x="600693" y="3894248"/>
                    <a:pt x="592327" y="3905960"/>
                  </a:cubicBezTo>
                  <a:cubicBezTo>
                    <a:pt x="577361" y="3926912"/>
                    <a:pt x="554661" y="3941201"/>
                    <a:pt x="537705" y="3960578"/>
                  </a:cubicBezTo>
                  <a:cubicBezTo>
                    <a:pt x="522718" y="3977705"/>
                    <a:pt x="510394" y="3996990"/>
                    <a:pt x="496739" y="4015196"/>
                  </a:cubicBezTo>
                  <a:cubicBezTo>
                    <a:pt x="492187" y="4042505"/>
                    <a:pt x="490369" y="4070414"/>
                    <a:pt x="483084" y="4097124"/>
                  </a:cubicBezTo>
                  <a:cubicBezTo>
                    <a:pt x="415715" y="4344129"/>
                    <a:pt x="490348" y="3992528"/>
                    <a:pt x="442118" y="4233669"/>
                  </a:cubicBezTo>
                  <a:cubicBezTo>
                    <a:pt x="437566" y="4301942"/>
                    <a:pt x="69014" y="4361111"/>
                    <a:pt x="13028" y="4438487"/>
                  </a:cubicBezTo>
                  <a:cubicBezTo>
                    <a:pt x="-42958" y="4515863"/>
                    <a:pt x="99179" y="4645353"/>
                    <a:pt x="106199" y="4697925"/>
                  </a:cubicBezTo>
                  <a:cubicBezTo>
                    <a:pt x="113219" y="4750497"/>
                    <a:pt x="130078" y="4742256"/>
                    <a:pt x="55149" y="4753922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395536" y="1628800"/>
              <a:ext cx="8272710" cy="3454602"/>
            </a:xfrm>
            <a:custGeom>
              <a:avLst/>
              <a:gdLst>
                <a:gd name="connsiteX0" fmla="*/ 12448 w 8206873"/>
                <a:gd name="connsiteY0" fmla="*/ 3655767 h 3696409"/>
                <a:gd name="connsiteX1" fmla="*/ 2060758 w 8206873"/>
                <a:gd name="connsiteY1" fmla="*/ 3409985 h 3696409"/>
                <a:gd name="connsiteX2" fmla="*/ 4313900 w 8206873"/>
                <a:gd name="connsiteY2" fmla="*/ 2904767 h 3696409"/>
                <a:gd name="connsiteX3" fmla="*/ 6212001 w 8206873"/>
                <a:gd name="connsiteY3" fmla="*/ 2208384 h 3696409"/>
                <a:gd name="connsiteX4" fmla="*/ 7290778 w 8206873"/>
                <a:gd name="connsiteY4" fmla="*/ 1730475 h 3696409"/>
                <a:gd name="connsiteX5" fmla="*/ 7372710 w 8206873"/>
                <a:gd name="connsiteY5" fmla="*/ 2495130 h 3696409"/>
                <a:gd name="connsiteX6" fmla="*/ 8205690 w 8206873"/>
                <a:gd name="connsiteY6" fmla="*/ 1307184 h 3696409"/>
                <a:gd name="connsiteX7" fmla="*/ 7167879 w 8206873"/>
                <a:gd name="connsiteY7" fmla="*/ 23656 h 3696409"/>
                <a:gd name="connsiteX8" fmla="*/ 7099602 w 8206873"/>
                <a:gd name="connsiteY8" fmla="*/ 583492 h 3696409"/>
                <a:gd name="connsiteX9" fmla="*/ 4914738 w 8206873"/>
                <a:gd name="connsiteY9" fmla="*/ 1921639 h 3696409"/>
                <a:gd name="connsiteX10" fmla="*/ 3043947 w 8206873"/>
                <a:gd name="connsiteY10" fmla="*/ 2563403 h 3696409"/>
                <a:gd name="connsiteX11" fmla="*/ 12448 w 8206873"/>
                <a:gd name="connsiteY11" fmla="*/ 3655767 h 3696409"/>
                <a:gd name="connsiteX0" fmla="*/ 12448 w 8206873"/>
                <a:gd name="connsiteY0" fmla="*/ 3655767 h 3696409"/>
                <a:gd name="connsiteX1" fmla="*/ 2060758 w 8206873"/>
                <a:gd name="connsiteY1" fmla="*/ 3409985 h 3696409"/>
                <a:gd name="connsiteX2" fmla="*/ 4313900 w 8206873"/>
                <a:gd name="connsiteY2" fmla="*/ 2904767 h 3696409"/>
                <a:gd name="connsiteX3" fmla="*/ 6212001 w 8206873"/>
                <a:gd name="connsiteY3" fmla="*/ 2208384 h 3696409"/>
                <a:gd name="connsiteX4" fmla="*/ 7290778 w 8206873"/>
                <a:gd name="connsiteY4" fmla="*/ 1730475 h 3696409"/>
                <a:gd name="connsiteX5" fmla="*/ 7372710 w 8206873"/>
                <a:gd name="connsiteY5" fmla="*/ 2495130 h 3696409"/>
                <a:gd name="connsiteX6" fmla="*/ 8205690 w 8206873"/>
                <a:gd name="connsiteY6" fmla="*/ 1307184 h 3696409"/>
                <a:gd name="connsiteX7" fmla="*/ 7167879 w 8206873"/>
                <a:gd name="connsiteY7" fmla="*/ 23656 h 3696409"/>
                <a:gd name="connsiteX8" fmla="*/ 7099602 w 8206873"/>
                <a:gd name="connsiteY8" fmla="*/ 583492 h 3696409"/>
                <a:gd name="connsiteX9" fmla="*/ 4914738 w 8206873"/>
                <a:gd name="connsiteY9" fmla="*/ 1921639 h 3696409"/>
                <a:gd name="connsiteX10" fmla="*/ 3043947 w 8206873"/>
                <a:gd name="connsiteY10" fmla="*/ 2563403 h 3696409"/>
                <a:gd name="connsiteX11" fmla="*/ 12448 w 8206873"/>
                <a:gd name="connsiteY11" fmla="*/ 3655767 h 3696409"/>
                <a:gd name="connsiteX0" fmla="*/ 0 w 8194425"/>
                <a:gd name="connsiteY0" fmla="*/ 3655767 h 3655767"/>
                <a:gd name="connsiteX1" fmla="*/ 2048310 w 8194425"/>
                <a:gd name="connsiteY1" fmla="*/ 3409985 h 3655767"/>
                <a:gd name="connsiteX2" fmla="*/ 4301452 w 8194425"/>
                <a:gd name="connsiteY2" fmla="*/ 2904767 h 3655767"/>
                <a:gd name="connsiteX3" fmla="*/ 6199553 w 8194425"/>
                <a:gd name="connsiteY3" fmla="*/ 2208384 h 3655767"/>
                <a:gd name="connsiteX4" fmla="*/ 7278330 w 8194425"/>
                <a:gd name="connsiteY4" fmla="*/ 1730475 h 3655767"/>
                <a:gd name="connsiteX5" fmla="*/ 7360262 w 8194425"/>
                <a:gd name="connsiteY5" fmla="*/ 2495130 h 3655767"/>
                <a:gd name="connsiteX6" fmla="*/ 8193242 w 8194425"/>
                <a:gd name="connsiteY6" fmla="*/ 1307184 h 3655767"/>
                <a:gd name="connsiteX7" fmla="*/ 7155431 w 8194425"/>
                <a:gd name="connsiteY7" fmla="*/ 23656 h 3655767"/>
                <a:gd name="connsiteX8" fmla="*/ 7087154 w 8194425"/>
                <a:gd name="connsiteY8" fmla="*/ 583492 h 3655767"/>
                <a:gd name="connsiteX9" fmla="*/ 4902290 w 8194425"/>
                <a:gd name="connsiteY9" fmla="*/ 1921639 h 3655767"/>
                <a:gd name="connsiteX10" fmla="*/ 3031499 w 8194425"/>
                <a:gd name="connsiteY10" fmla="*/ 2563403 h 3655767"/>
                <a:gd name="connsiteX11" fmla="*/ 0 w 8194425"/>
                <a:gd name="connsiteY11" fmla="*/ 3655767 h 3655767"/>
                <a:gd name="connsiteX0" fmla="*/ 0 w 8194425"/>
                <a:gd name="connsiteY0" fmla="*/ 3655767 h 3655767"/>
                <a:gd name="connsiteX1" fmla="*/ 2048310 w 8194425"/>
                <a:gd name="connsiteY1" fmla="*/ 3409985 h 3655767"/>
                <a:gd name="connsiteX2" fmla="*/ 4301452 w 8194425"/>
                <a:gd name="connsiteY2" fmla="*/ 2904767 h 3655767"/>
                <a:gd name="connsiteX3" fmla="*/ 6199553 w 8194425"/>
                <a:gd name="connsiteY3" fmla="*/ 2208384 h 3655767"/>
                <a:gd name="connsiteX4" fmla="*/ 7278330 w 8194425"/>
                <a:gd name="connsiteY4" fmla="*/ 1730475 h 3655767"/>
                <a:gd name="connsiteX5" fmla="*/ 7360262 w 8194425"/>
                <a:gd name="connsiteY5" fmla="*/ 2495130 h 3655767"/>
                <a:gd name="connsiteX6" fmla="*/ 8193242 w 8194425"/>
                <a:gd name="connsiteY6" fmla="*/ 1307184 h 3655767"/>
                <a:gd name="connsiteX7" fmla="*/ 7155431 w 8194425"/>
                <a:gd name="connsiteY7" fmla="*/ 23656 h 3655767"/>
                <a:gd name="connsiteX8" fmla="*/ 7087154 w 8194425"/>
                <a:gd name="connsiteY8" fmla="*/ 583492 h 3655767"/>
                <a:gd name="connsiteX9" fmla="*/ 4902290 w 8194425"/>
                <a:gd name="connsiteY9" fmla="*/ 1921639 h 3655767"/>
                <a:gd name="connsiteX10" fmla="*/ 3031499 w 8194425"/>
                <a:gd name="connsiteY10" fmla="*/ 2563403 h 3655767"/>
                <a:gd name="connsiteX11" fmla="*/ 0 w 8194425"/>
                <a:gd name="connsiteY11" fmla="*/ 3655767 h 3655767"/>
                <a:gd name="connsiteX0" fmla="*/ 0 w 8194425"/>
                <a:gd name="connsiteY0" fmla="*/ 3655767 h 3655767"/>
                <a:gd name="connsiteX1" fmla="*/ 2048310 w 8194425"/>
                <a:gd name="connsiteY1" fmla="*/ 3409985 h 3655767"/>
                <a:gd name="connsiteX2" fmla="*/ 4301452 w 8194425"/>
                <a:gd name="connsiteY2" fmla="*/ 2904767 h 3655767"/>
                <a:gd name="connsiteX3" fmla="*/ 6199553 w 8194425"/>
                <a:gd name="connsiteY3" fmla="*/ 2208384 h 3655767"/>
                <a:gd name="connsiteX4" fmla="*/ 7278330 w 8194425"/>
                <a:gd name="connsiteY4" fmla="*/ 1730475 h 3655767"/>
                <a:gd name="connsiteX5" fmla="*/ 7360262 w 8194425"/>
                <a:gd name="connsiteY5" fmla="*/ 2495130 h 3655767"/>
                <a:gd name="connsiteX6" fmla="*/ 8193242 w 8194425"/>
                <a:gd name="connsiteY6" fmla="*/ 1307184 h 3655767"/>
                <a:gd name="connsiteX7" fmla="*/ 7155431 w 8194425"/>
                <a:gd name="connsiteY7" fmla="*/ 23656 h 3655767"/>
                <a:gd name="connsiteX8" fmla="*/ 7087154 w 8194425"/>
                <a:gd name="connsiteY8" fmla="*/ 583492 h 3655767"/>
                <a:gd name="connsiteX9" fmla="*/ 4902290 w 8194425"/>
                <a:gd name="connsiteY9" fmla="*/ 1921639 h 3655767"/>
                <a:gd name="connsiteX10" fmla="*/ 3031499 w 8194425"/>
                <a:gd name="connsiteY10" fmla="*/ 2563403 h 3655767"/>
                <a:gd name="connsiteX11" fmla="*/ 0 w 8194425"/>
                <a:gd name="connsiteY11" fmla="*/ 3655767 h 3655767"/>
                <a:gd name="connsiteX0" fmla="*/ 0 w 8194425"/>
                <a:gd name="connsiteY0" fmla="*/ 3655767 h 3655767"/>
                <a:gd name="connsiteX1" fmla="*/ 2048310 w 8194425"/>
                <a:gd name="connsiteY1" fmla="*/ 3409985 h 3655767"/>
                <a:gd name="connsiteX2" fmla="*/ 4301452 w 8194425"/>
                <a:gd name="connsiteY2" fmla="*/ 2904767 h 3655767"/>
                <a:gd name="connsiteX3" fmla="*/ 6199553 w 8194425"/>
                <a:gd name="connsiteY3" fmla="*/ 2208384 h 3655767"/>
                <a:gd name="connsiteX4" fmla="*/ 7278330 w 8194425"/>
                <a:gd name="connsiteY4" fmla="*/ 1730475 h 3655767"/>
                <a:gd name="connsiteX5" fmla="*/ 7360262 w 8194425"/>
                <a:gd name="connsiteY5" fmla="*/ 2495130 h 3655767"/>
                <a:gd name="connsiteX6" fmla="*/ 8193242 w 8194425"/>
                <a:gd name="connsiteY6" fmla="*/ 1307184 h 3655767"/>
                <a:gd name="connsiteX7" fmla="*/ 7155431 w 8194425"/>
                <a:gd name="connsiteY7" fmla="*/ 23656 h 3655767"/>
                <a:gd name="connsiteX8" fmla="*/ 7087154 w 8194425"/>
                <a:gd name="connsiteY8" fmla="*/ 583492 h 3655767"/>
                <a:gd name="connsiteX9" fmla="*/ 4902290 w 8194425"/>
                <a:gd name="connsiteY9" fmla="*/ 1921639 h 3655767"/>
                <a:gd name="connsiteX10" fmla="*/ 3031499 w 8194425"/>
                <a:gd name="connsiteY10" fmla="*/ 2563403 h 3655767"/>
                <a:gd name="connsiteX11" fmla="*/ 0 w 8194425"/>
                <a:gd name="connsiteY11" fmla="*/ 3655767 h 3655767"/>
                <a:gd name="connsiteX0" fmla="*/ 0 w 8194425"/>
                <a:gd name="connsiteY0" fmla="*/ 3655767 h 3655767"/>
                <a:gd name="connsiteX1" fmla="*/ 2048310 w 8194425"/>
                <a:gd name="connsiteY1" fmla="*/ 3409985 h 3655767"/>
                <a:gd name="connsiteX2" fmla="*/ 4301452 w 8194425"/>
                <a:gd name="connsiteY2" fmla="*/ 2904767 h 3655767"/>
                <a:gd name="connsiteX3" fmla="*/ 6199553 w 8194425"/>
                <a:gd name="connsiteY3" fmla="*/ 2208384 h 3655767"/>
                <a:gd name="connsiteX4" fmla="*/ 7278330 w 8194425"/>
                <a:gd name="connsiteY4" fmla="*/ 1730475 h 3655767"/>
                <a:gd name="connsiteX5" fmla="*/ 7360262 w 8194425"/>
                <a:gd name="connsiteY5" fmla="*/ 2495130 h 3655767"/>
                <a:gd name="connsiteX6" fmla="*/ 8193242 w 8194425"/>
                <a:gd name="connsiteY6" fmla="*/ 1307184 h 3655767"/>
                <a:gd name="connsiteX7" fmla="*/ 7155431 w 8194425"/>
                <a:gd name="connsiteY7" fmla="*/ 23656 h 3655767"/>
                <a:gd name="connsiteX8" fmla="*/ 7087154 w 8194425"/>
                <a:gd name="connsiteY8" fmla="*/ 583492 h 3655767"/>
                <a:gd name="connsiteX9" fmla="*/ 4902290 w 8194425"/>
                <a:gd name="connsiteY9" fmla="*/ 1921639 h 3655767"/>
                <a:gd name="connsiteX10" fmla="*/ 3031499 w 8194425"/>
                <a:gd name="connsiteY10" fmla="*/ 2563403 h 3655767"/>
                <a:gd name="connsiteX11" fmla="*/ 0 w 8194425"/>
                <a:gd name="connsiteY11" fmla="*/ 3655767 h 3655767"/>
                <a:gd name="connsiteX0" fmla="*/ 0 w 8193970"/>
                <a:gd name="connsiteY0" fmla="*/ 3655767 h 3655767"/>
                <a:gd name="connsiteX1" fmla="*/ 2048310 w 8193970"/>
                <a:gd name="connsiteY1" fmla="*/ 3409985 h 3655767"/>
                <a:gd name="connsiteX2" fmla="*/ 4301452 w 8193970"/>
                <a:gd name="connsiteY2" fmla="*/ 2904767 h 3655767"/>
                <a:gd name="connsiteX3" fmla="*/ 6199553 w 8193970"/>
                <a:gd name="connsiteY3" fmla="*/ 2208384 h 3655767"/>
                <a:gd name="connsiteX4" fmla="*/ 7278330 w 8193970"/>
                <a:gd name="connsiteY4" fmla="*/ 1730475 h 3655767"/>
                <a:gd name="connsiteX5" fmla="*/ 7319296 w 8193970"/>
                <a:gd name="connsiteY5" fmla="*/ 2536094 h 3655767"/>
                <a:gd name="connsiteX6" fmla="*/ 8193242 w 8193970"/>
                <a:gd name="connsiteY6" fmla="*/ 1307184 h 3655767"/>
                <a:gd name="connsiteX7" fmla="*/ 7155431 w 8193970"/>
                <a:gd name="connsiteY7" fmla="*/ 23656 h 3655767"/>
                <a:gd name="connsiteX8" fmla="*/ 7087154 w 8193970"/>
                <a:gd name="connsiteY8" fmla="*/ 583492 h 3655767"/>
                <a:gd name="connsiteX9" fmla="*/ 4902290 w 8193970"/>
                <a:gd name="connsiteY9" fmla="*/ 1921639 h 3655767"/>
                <a:gd name="connsiteX10" fmla="*/ 3031499 w 8193970"/>
                <a:gd name="connsiteY10" fmla="*/ 2563403 h 3655767"/>
                <a:gd name="connsiteX11" fmla="*/ 0 w 8193970"/>
                <a:gd name="connsiteY11" fmla="*/ 3655767 h 3655767"/>
                <a:gd name="connsiteX0" fmla="*/ 0 w 8193970"/>
                <a:gd name="connsiteY0" fmla="*/ 3655767 h 3655767"/>
                <a:gd name="connsiteX1" fmla="*/ 2048310 w 8193970"/>
                <a:gd name="connsiteY1" fmla="*/ 3409985 h 3655767"/>
                <a:gd name="connsiteX2" fmla="*/ 4301452 w 8193970"/>
                <a:gd name="connsiteY2" fmla="*/ 2904767 h 3655767"/>
                <a:gd name="connsiteX3" fmla="*/ 6199553 w 8193970"/>
                <a:gd name="connsiteY3" fmla="*/ 2208384 h 3655767"/>
                <a:gd name="connsiteX4" fmla="*/ 7278330 w 8193970"/>
                <a:gd name="connsiteY4" fmla="*/ 1730475 h 3655767"/>
                <a:gd name="connsiteX5" fmla="*/ 7319296 w 8193970"/>
                <a:gd name="connsiteY5" fmla="*/ 2536094 h 3655767"/>
                <a:gd name="connsiteX6" fmla="*/ 8193242 w 8193970"/>
                <a:gd name="connsiteY6" fmla="*/ 1307184 h 3655767"/>
                <a:gd name="connsiteX7" fmla="*/ 7155431 w 8193970"/>
                <a:gd name="connsiteY7" fmla="*/ 23656 h 3655767"/>
                <a:gd name="connsiteX8" fmla="*/ 7087154 w 8193970"/>
                <a:gd name="connsiteY8" fmla="*/ 583492 h 3655767"/>
                <a:gd name="connsiteX9" fmla="*/ 4902290 w 8193970"/>
                <a:gd name="connsiteY9" fmla="*/ 1921639 h 3655767"/>
                <a:gd name="connsiteX10" fmla="*/ 3031499 w 8193970"/>
                <a:gd name="connsiteY10" fmla="*/ 2563403 h 3655767"/>
                <a:gd name="connsiteX11" fmla="*/ 0 w 8193970"/>
                <a:gd name="connsiteY11" fmla="*/ 3655767 h 3655767"/>
                <a:gd name="connsiteX0" fmla="*/ 0 w 8196255"/>
                <a:gd name="connsiteY0" fmla="*/ 3655767 h 3655767"/>
                <a:gd name="connsiteX1" fmla="*/ 2048310 w 8196255"/>
                <a:gd name="connsiteY1" fmla="*/ 3409985 h 3655767"/>
                <a:gd name="connsiteX2" fmla="*/ 4301452 w 8196255"/>
                <a:gd name="connsiteY2" fmla="*/ 2904767 h 3655767"/>
                <a:gd name="connsiteX3" fmla="*/ 6199553 w 8196255"/>
                <a:gd name="connsiteY3" fmla="*/ 2208384 h 3655767"/>
                <a:gd name="connsiteX4" fmla="*/ 7278330 w 8196255"/>
                <a:gd name="connsiteY4" fmla="*/ 1730475 h 3655767"/>
                <a:gd name="connsiteX5" fmla="*/ 7319296 w 8196255"/>
                <a:gd name="connsiteY5" fmla="*/ 2536094 h 3655767"/>
                <a:gd name="connsiteX6" fmla="*/ 8193242 w 8196255"/>
                <a:gd name="connsiteY6" fmla="*/ 1307184 h 3655767"/>
                <a:gd name="connsiteX7" fmla="*/ 7155431 w 8196255"/>
                <a:gd name="connsiteY7" fmla="*/ 23656 h 3655767"/>
                <a:gd name="connsiteX8" fmla="*/ 7087154 w 8196255"/>
                <a:gd name="connsiteY8" fmla="*/ 583492 h 3655767"/>
                <a:gd name="connsiteX9" fmla="*/ 4902290 w 8196255"/>
                <a:gd name="connsiteY9" fmla="*/ 1921639 h 3655767"/>
                <a:gd name="connsiteX10" fmla="*/ 3031499 w 8196255"/>
                <a:gd name="connsiteY10" fmla="*/ 2563403 h 3655767"/>
                <a:gd name="connsiteX11" fmla="*/ 0 w 8196255"/>
                <a:gd name="connsiteY11" fmla="*/ 3655767 h 3655767"/>
                <a:gd name="connsiteX0" fmla="*/ 0 w 8196255"/>
                <a:gd name="connsiteY0" fmla="*/ 3655767 h 3655767"/>
                <a:gd name="connsiteX1" fmla="*/ 2048310 w 8196255"/>
                <a:gd name="connsiteY1" fmla="*/ 3409985 h 3655767"/>
                <a:gd name="connsiteX2" fmla="*/ 4301452 w 8196255"/>
                <a:gd name="connsiteY2" fmla="*/ 2904767 h 3655767"/>
                <a:gd name="connsiteX3" fmla="*/ 6199553 w 8196255"/>
                <a:gd name="connsiteY3" fmla="*/ 2208384 h 3655767"/>
                <a:gd name="connsiteX4" fmla="*/ 7278330 w 8196255"/>
                <a:gd name="connsiteY4" fmla="*/ 1730475 h 3655767"/>
                <a:gd name="connsiteX5" fmla="*/ 7319296 w 8196255"/>
                <a:gd name="connsiteY5" fmla="*/ 2536094 h 3655767"/>
                <a:gd name="connsiteX6" fmla="*/ 8193242 w 8196255"/>
                <a:gd name="connsiteY6" fmla="*/ 1307184 h 3655767"/>
                <a:gd name="connsiteX7" fmla="*/ 7155431 w 8196255"/>
                <a:gd name="connsiteY7" fmla="*/ 23656 h 3655767"/>
                <a:gd name="connsiteX8" fmla="*/ 7087154 w 8196255"/>
                <a:gd name="connsiteY8" fmla="*/ 583492 h 3655767"/>
                <a:gd name="connsiteX9" fmla="*/ 4902290 w 8196255"/>
                <a:gd name="connsiteY9" fmla="*/ 1921639 h 3655767"/>
                <a:gd name="connsiteX10" fmla="*/ 3031499 w 8196255"/>
                <a:gd name="connsiteY10" fmla="*/ 2563403 h 3655767"/>
                <a:gd name="connsiteX11" fmla="*/ 0 w 8196255"/>
                <a:gd name="connsiteY11" fmla="*/ 3655767 h 3655767"/>
                <a:gd name="connsiteX0" fmla="*/ 0 w 8193242"/>
                <a:gd name="connsiteY0" fmla="*/ 3655767 h 3655767"/>
                <a:gd name="connsiteX1" fmla="*/ 2048310 w 8193242"/>
                <a:gd name="connsiteY1" fmla="*/ 3409985 h 3655767"/>
                <a:gd name="connsiteX2" fmla="*/ 4301452 w 8193242"/>
                <a:gd name="connsiteY2" fmla="*/ 2904767 h 3655767"/>
                <a:gd name="connsiteX3" fmla="*/ 6199553 w 8193242"/>
                <a:gd name="connsiteY3" fmla="*/ 2208384 h 3655767"/>
                <a:gd name="connsiteX4" fmla="*/ 7278330 w 8193242"/>
                <a:gd name="connsiteY4" fmla="*/ 1730475 h 3655767"/>
                <a:gd name="connsiteX5" fmla="*/ 7319296 w 8193242"/>
                <a:gd name="connsiteY5" fmla="*/ 2536094 h 3655767"/>
                <a:gd name="connsiteX6" fmla="*/ 8193242 w 8193242"/>
                <a:gd name="connsiteY6" fmla="*/ 1307184 h 3655767"/>
                <a:gd name="connsiteX7" fmla="*/ 7155431 w 8193242"/>
                <a:gd name="connsiteY7" fmla="*/ 23656 h 3655767"/>
                <a:gd name="connsiteX8" fmla="*/ 7087154 w 8193242"/>
                <a:gd name="connsiteY8" fmla="*/ 583492 h 3655767"/>
                <a:gd name="connsiteX9" fmla="*/ 4902290 w 8193242"/>
                <a:gd name="connsiteY9" fmla="*/ 1921639 h 3655767"/>
                <a:gd name="connsiteX10" fmla="*/ 3031499 w 8193242"/>
                <a:gd name="connsiteY10" fmla="*/ 2563403 h 3655767"/>
                <a:gd name="connsiteX11" fmla="*/ 0 w 8193242"/>
                <a:gd name="connsiteY11" fmla="*/ 3655767 h 3655767"/>
                <a:gd name="connsiteX0" fmla="*/ 0 w 8193242"/>
                <a:gd name="connsiteY0" fmla="*/ 3655767 h 3655767"/>
                <a:gd name="connsiteX1" fmla="*/ 2048310 w 8193242"/>
                <a:gd name="connsiteY1" fmla="*/ 3409985 h 3655767"/>
                <a:gd name="connsiteX2" fmla="*/ 4301452 w 8193242"/>
                <a:gd name="connsiteY2" fmla="*/ 2904767 h 3655767"/>
                <a:gd name="connsiteX3" fmla="*/ 6199553 w 8193242"/>
                <a:gd name="connsiteY3" fmla="*/ 2208384 h 3655767"/>
                <a:gd name="connsiteX4" fmla="*/ 7278330 w 8193242"/>
                <a:gd name="connsiteY4" fmla="*/ 1730475 h 3655767"/>
                <a:gd name="connsiteX5" fmla="*/ 7319296 w 8193242"/>
                <a:gd name="connsiteY5" fmla="*/ 2536094 h 3655767"/>
                <a:gd name="connsiteX6" fmla="*/ 8193242 w 8193242"/>
                <a:gd name="connsiteY6" fmla="*/ 1307184 h 3655767"/>
                <a:gd name="connsiteX7" fmla="*/ 7155431 w 8193242"/>
                <a:gd name="connsiteY7" fmla="*/ 23656 h 3655767"/>
                <a:gd name="connsiteX8" fmla="*/ 7087154 w 8193242"/>
                <a:gd name="connsiteY8" fmla="*/ 583492 h 3655767"/>
                <a:gd name="connsiteX9" fmla="*/ 4902290 w 8193242"/>
                <a:gd name="connsiteY9" fmla="*/ 1921639 h 3655767"/>
                <a:gd name="connsiteX10" fmla="*/ 3031499 w 8193242"/>
                <a:gd name="connsiteY10" fmla="*/ 2563403 h 3655767"/>
                <a:gd name="connsiteX11" fmla="*/ 0 w 8193242"/>
                <a:gd name="connsiteY11" fmla="*/ 3655767 h 3655767"/>
                <a:gd name="connsiteX0" fmla="*/ 0 w 8193242"/>
                <a:gd name="connsiteY0" fmla="*/ 3655767 h 3655767"/>
                <a:gd name="connsiteX1" fmla="*/ 2048310 w 8193242"/>
                <a:gd name="connsiteY1" fmla="*/ 3409985 h 3655767"/>
                <a:gd name="connsiteX2" fmla="*/ 4301452 w 8193242"/>
                <a:gd name="connsiteY2" fmla="*/ 2904767 h 3655767"/>
                <a:gd name="connsiteX3" fmla="*/ 6199553 w 8193242"/>
                <a:gd name="connsiteY3" fmla="*/ 2208384 h 3655767"/>
                <a:gd name="connsiteX4" fmla="*/ 7278330 w 8193242"/>
                <a:gd name="connsiteY4" fmla="*/ 1730475 h 3655767"/>
                <a:gd name="connsiteX5" fmla="*/ 7319296 w 8193242"/>
                <a:gd name="connsiteY5" fmla="*/ 2536094 h 3655767"/>
                <a:gd name="connsiteX6" fmla="*/ 8193242 w 8193242"/>
                <a:gd name="connsiteY6" fmla="*/ 1307184 h 3655767"/>
                <a:gd name="connsiteX7" fmla="*/ 7155431 w 8193242"/>
                <a:gd name="connsiteY7" fmla="*/ 23656 h 3655767"/>
                <a:gd name="connsiteX8" fmla="*/ 7087154 w 8193242"/>
                <a:gd name="connsiteY8" fmla="*/ 583492 h 3655767"/>
                <a:gd name="connsiteX9" fmla="*/ 4902290 w 8193242"/>
                <a:gd name="connsiteY9" fmla="*/ 1921639 h 3655767"/>
                <a:gd name="connsiteX10" fmla="*/ 3031499 w 8193242"/>
                <a:gd name="connsiteY10" fmla="*/ 2563403 h 3655767"/>
                <a:gd name="connsiteX11" fmla="*/ 0 w 8193242"/>
                <a:gd name="connsiteY11" fmla="*/ 3655767 h 3655767"/>
                <a:gd name="connsiteX0" fmla="*/ 0 w 8193242"/>
                <a:gd name="connsiteY0" fmla="*/ 3632111 h 3632111"/>
                <a:gd name="connsiteX1" fmla="*/ 2048310 w 8193242"/>
                <a:gd name="connsiteY1" fmla="*/ 3386329 h 3632111"/>
                <a:gd name="connsiteX2" fmla="*/ 4301452 w 8193242"/>
                <a:gd name="connsiteY2" fmla="*/ 2881111 h 3632111"/>
                <a:gd name="connsiteX3" fmla="*/ 6199553 w 8193242"/>
                <a:gd name="connsiteY3" fmla="*/ 2184728 h 3632111"/>
                <a:gd name="connsiteX4" fmla="*/ 7278330 w 8193242"/>
                <a:gd name="connsiteY4" fmla="*/ 1706819 h 3632111"/>
                <a:gd name="connsiteX5" fmla="*/ 7319296 w 8193242"/>
                <a:gd name="connsiteY5" fmla="*/ 2512438 h 3632111"/>
                <a:gd name="connsiteX6" fmla="*/ 8193242 w 8193242"/>
                <a:gd name="connsiteY6" fmla="*/ 1283528 h 3632111"/>
                <a:gd name="connsiteX7" fmla="*/ 7155431 w 8193242"/>
                <a:gd name="connsiteY7" fmla="*/ 0 h 3632111"/>
                <a:gd name="connsiteX8" fmla="*/ 7087154 w 8193242"/>
                <a:gd name="connsiteY8" fmla="*/ 559836 h 3632111"/>
                <a:gd name="connsiteX9" fmla="*/ 4902290 w 8193242"/>
                <a:gd name="connsiteY9" fmla="*/ 1897983 h 3632111"/>
                <a:gd name="connsiteX10" fmla="*/ 3031499 w 8193242"/>
                <a:gd name="connsiteY10" fmla="*/ 2539747 h 3632111"/>
                <a:gd name="connsiteX11" fmla="*/ 0 w 8193242"/>
                <a:gd name="connsiteY11" fmla="*/ 3632111 h 3632111"/>
                <a:gd name="connsiteX0" fmla="*/ 0 w 8193242"/>
                <a:gd name="connsiteY0" fmla="*/ 3632111 h 3632111"/>
                <a:gd name="connsiteX1" fmla="*/ 2048310 w 8193242"/>
                <a:gd name="connsiteY1" fmla="*/ 3386329 h 3632111"/>
                <a:gd name="connsiteX2" fmla="*/ 4301452 w 8193242"/>
                <a:gd name="connsiteY2" fmla="*/ 2881111 h 3632111"/>
                <a:gd name="connsiteX3" fmla="*/ 6199553 w 8193242"/>
                <a:gd name="connsiteY3" fmla="*/ 2184728 h 3632111"/>
                <a:gd name="connsiteX4" fmla="*/ 7278330 w 8193242"/>
                <a:gd name="connsiteY4" fmla="*/ 1706819 h 3632111"/>
                <a:gd name="connsiteX5" fmla="*/ 7319296 w 8193242"/>
                <a:gd name="connsiteY5" fmla="*/ 2512438 h 3632111"/>
                <a:gd name="connsiteX6" fmla="*/ 8193242 w 8193242"/>
                <a:gd name="connsiteY6" fmla="*/ 1283528 h 3632111"/>
                <a:gd name="connsiteX7" fmla="*/ 7155431 w 8193242"/>
                <a:gd name="connsiteY7" fmla="*/ 0 h 3632111"/>
                <a:gd name="connsiteX8" fmla="*/ 7087154 w 8193242"/>
                <a:gd name="connsiteY8" fmla="*/ 559836 h 3632111"/>
                <a:gd name="connsiteX9" fmla="*/ 4902290 w 8193242"/>
                <a:gd name="connsiteY9" fmla="*/ 1897983 h 3632111"/>
                <a:gd name="connsiteX10" fmla="*/ 3031499 w 8193242"/>
                <a:gd name="connsiteY10" fmla="*/ 2539747 h 3632111"/>
                <a:gd name="connsiteX11" fmla="*/ 0 w 8193242"/>
                <a:gd name="connsiteY11" fmla="*/ 3632111 h 3632111"/>
                <a:gd name="connsiteX0" fmla="*/ 0 w 8193242"/>
                <a:gd name="connsiteY0" fmla="*/ 3632111 h 3632111"/>
                <a:gd name="connsiteX1" fmla="*/ 2048310 w 8193242"/>
                <a:gd name="connsiteY1" fmla="*/ 3386329 h 3632111"/>
                <a:gd name="connsiteX2" fmla="*/ 4301452 w 8193242"/>
                <a:gd name="connsiteY2" fmla="*/ 2881111 h 3632111"/>
                <a:gd name="connsiteX3" fmla="*/ 6199553 w 8193242"/>
                <a:gd name="connsiteY3" fmla="*/ 2184728 h 3632111"/>
                <a:gd name="connsiteX4" fmla="*/ 7278330 w 8193242"/>
                <a:gd name="connsiteY4" fmla="*/ 1706819 h 3632111"/>
                <a:gd name="connsiteX5" fmla="*/ 7319296 w 8193242"/>
                <a:gd name="connsiteY5" fmla="*/ 2512438 h 3632111"/>
                <a:gd name="connsiteX6" fmla="*/ 8193242 w 8193242"/>
                <a:gd name="connsiteY6" fmla="*/ 1283528 h 3632111"/>
                <a:gd name="connsiteX7" fmla="*/ 7155431 w 8193242"/>
                <a:gd name="connsiteY7" fmla="*/ 0 h 3632111"/>
                <a:gd name="connsiteX8" fmla="*/ 7087154 w 8193242"/>
                <a:gd name="connsiteY8" fmla="*/ 559836 h 3632111"/>
                <a:gd name="connsiteX9" fmla="*/ 4902290 w 8193242"/>
                <a:gd name="connsiteY9" fmla="*/ 1897983 h 3632111"/>
                <a:gd name="connsiteX10" fmla="*/ 3031499 w 8193242"/>
                <a:gd name="connsiteY10" fmla="*/ 2539747 h 3632111"/>
                <a:gd name="connsiteX11" fmla="*/ 0 w 8193242"/>
                <a:gd name="connsiteY11" fmla="*/ 3632111 h 3632111"/>
                <a:gd name="connsiteX0" fmla="*/ 0 w 8193242"/>
                <a:gd name="connsiteY0" fmla="*/ 3686729 h 3686729"/>
                <a:gd name="connsiteX1" fmla="*/ 2048310 w 8193242"/>
                <a:gd name="connsiteY1" fmla="*/ 3440947 h 3686729"/>
                <a:gd name="connsiteX2" fmla="*/ 4301452 w 8193242"/>
                <a:gd name="connsiteY2" fmla="*/ 2935729 h 3686729"/>
                <a:gd name="connsiteX3" fmla="*/ 6199553 w 8193242"/>
                <a:gd name="connsiteY3" fmla="*/ 2239346 h 3686729"/>
                <a:gd name="connsiteX4" fmla="*/ 7278330 w 8193242"/>
                <a:gd name="connsiteY4" fmla="*/ 1761437 h 3686729"/>
                <a:gd name="connsiteX5" fmla="*/ 7319296 w 8193242"/>
                <a:gd name="connsiteY5" fmla="*/ 2567056 h 3686729"/>
                <a:gd name="connsiteX6" fmla="*/ 8193242 w 8193242"/>
                <a:gd name="connsiteY6" fmla="*/ 1338146 h 3686729"/>
                <a:gd name="connsiteX7" fmla="*/ 7087154 w 8193242"/>
                <a:gd name="connsiteY7" fmla="*/ 0 h 3686729"/>
                <a:gd name="connsiteX8" fmla="*/ 7087154 w 8193242"/>
                <a:gd name="connsiteY8" fmla="*/ 614454 h 3686729"/>
                <a:gd name="connsiteX9" fmla="*/ 4902290 w 8193242"/>
                <a:gd name="connsiteY9" fmla="*/ 1952601 h 3686729"/>
                <a:gd name="connsiteX10" fmla="*/ 3031499 w 8193242"/>
                <a:gd name="connsiteY10" fmla="*/ 2594365 h 3686729"/>
                <a:gd name="connsiteX11" fmla="*/ 0 w 8193242"/>
                <a:gd name="connsiteY11" fmla="*/ 3686729 h 3686729"/>
                <a:gd name="connsiteX0" fmla="*/ 0 w 8193242"/>
                <a:gd name="connsiteY0" fmla="*/ 3686729 h 3686729"/>
                <a:gd name="connsiteX1" fmla="*/ 2048310 w 8193242"/>
                <a:gd name="connsiteY1" fmla="*/ 3440947 h 3686729"/>
                <a:gd name="connsiteX2" fmla="*/ 4301452 w 8193242"/>
                <a:gd name="connsiteY2" fmla="*/ 2935729 h 3686729"/>
                <a:gd name="connsiteX3" fmla="*/ 6199553 w 8193242"/>
                <a:gd name="connsiteY3" fmla="*/ 2239346 h 3686729"/>
                <a:gd name="connsiteX4" fmla="*/ 7278330 w 8193242"/>
                <a:gd name="connsiteY4" fmla="*/ 1761437 h 3686729"/>
                <a:gd name="connsiteX5" fmla="*/ 7319296 w 8193242"/>
                <a:gd name="connsiteY5" fmla="*/ 2567056 h 3686729"/>
                <a:gd name="connsiteX6" fmla="*/ 8193242 w 8193242"/>
                <a:gd name="connsiteY6" fmla="*/ 1338146 h 3686729"/>
                <a:gd name="connsiteX7" fmla="*/ 7087154 w 8193242"/>
                <a:gd name="connsiteY7" fmla="*/ 0 h 3686729"/>
                <a:gd name="connsiteX8" fmla="*/ 7141776 w 8193242"/>
                <a:gd name="connsiteY8" fmla="*/ 655417 h 3686729"/>
                <a:gd name="connsiteX9" fmla="*/ 4902290 w 8193242"/>
                <a:gd name="connsiteY9" fmla="*/ 1952601 h 3686729"/>
                <a:gd name="connsiteX10" fmla="*/ 3031499 w 8193242"/>
                <a:gd name="connsiteY10" fmla="*/ 2594365 h 3686729"/>
                <a:gd name="connsiteX11" fmla="*/ 0 w 8193242"/>
                <a:gd name="connsiteY11" fmla="*/ 3686729 h 3686729"/>
                <a:gd name="connsiteX0" fmla="*/ 0 w 8193242"/>
                <a:gd name="connsiteY0" fmla="*/ 3686729 h 3686729"/>
                <a:gd name="connsiteX1" fmla="*/ 2048310 w 8193242"/>
                <a:gd name="connsiteY1" fmla="*/ 3440947 h 3686729"/>
                <a:gd name="connsiteX2" fmla="*/ 4301452 w 8193242"/>
                <a:gd name="connsiteY2" fmla="*/ 2935729 h 3686729"/>
                <a:gd name="connsiteX3" fmla="*/ 6199553 w 8193242"/>
                <a:gd name="connsiteY3" fmla="*/ 2239346 h 3686729"/>
                <a:gd name="connsiteX4" fmla="*/ 7278330 w 8193242"/>
                <a:gd name="connsiteY4" fmla="*/ 1761437 h 3686729"/>
                <a:gd name="connsiteX5" fmla="*/ 7319296 w 8193242"/>
                <a:gd name="connsiteY5" fmla="*/ 2567056 h 3686729"/>
                <a:gd name="connsiteX6" fmla="*/ 8193242 w 8193242"/>
                <a:gd name="connsiteY6" fmla="*/ 1338146 h 3686729"/>
                <a:gd name="connsiteX7" fmla="*/ 7087154 w 8193242"/>
                <a:gd name="connsiteY7" fmla="*/ 0 h 3686729"/>
                <a:gd name="connsiteX8" fmla="*/ 7100810 w 8193242"/>
                <a:gd name="connsiteY8" fmla="*/ 641762 h 3686729"/>
                <a:gd name="connsiteX9" fmla="*/ 4902290 w 8193242"/>
                <a:gd name="connsiteY9" fmla="*/ 1952601 h 3686729"/>
                <a:gd name="connsiteX10" fmla="*/ 3031499 w 8193242"/>
                <a:gd name="connsiteY10" fmla="*/ 2594365 h 3686729"/>
                <a:gd name="connsiteX11" fmla="*/ 0 w 8193242"/>
                <a:gd name="connsiteY11" fmla="*/ 3686729 h 3686729"/>
                <a:gd name="connsiteX0" fmla="*/ 0 w 8193242"/>
                <a:gd name="connsiteY0" fmla="*/ 3686729 h 3686729"/>
                <a:gd name="connsiteX1" fmla="*/ 2048310 w 8193242"/>
                <a:gd name="connsiteY1" fmla="*/ 3440947 h 3686729"/>
                <a:gd name="connsiteX2" fmla="*/ 4301452 w 8193242"/>
                <a:gd name="connsiteY2" fmla="*/ 2935729 h 3686729"/>
                <a:gd name="connsiteX3" fmla="*/ 6199553 w 8193242"/>
                <a:gd name="connsiteY3" fmla="*/ 2239346 h 3686729"/>
                <a:gd name="connsiteX4" fmla="*/ 7278330 w 8193242"/>
                <a:gd name="connsiteY4" fmla="*/ 1761437 h 3686729"/>
                <a:gd name="connsiteX5" fmla="*/ 7319296 w 8193242"/>
                <a:gd name="connsiteY5" fmla="*/ 2567056 h 3686729"/>
                <a:gd name="connsiteX6" fmla="*/ 8193242 w 8193242"/>
                <a:gd name="connsiteY6" fmla="*/ 1338146 h 3686729"/>
                <a:gd name="connsiteX7" fmla="*/ 7087154 w 8193242"/>
                <a:gd name="connsiteY7" fmla="*/ 0 h 3686729"/>
                <a:gd name="connsiteX8" fmla="*/ 7100810 w 8193242"/>
                <a:gd name="connsiteY8" fmla="*/ 641762 h 3686729"/>
                <a:gd name="connsiteX9" fmla="*/ 4902290 w 8193242"/>
                <a:gd name="connsiteY9" fmla="*/ 1952601 h 3686729"/>
                <a:gd name="connsiteX10" fmla="*/ 3031499 w 8193242"/>
                <a:gd name="connsiteY10" fmla="*/ 2594365 h 3686729"/>
                <a:gd name="connsiteX11" fmla="*/ 0 w 8193242"/>
                <a:gd name="connsiteY11" fmla="*/ 3686729 h 3686729"/>
                <a:gd name="connsiteX0" fmla="*/ 0 w 8152275"/>
                <a:gd name="connsiteY0" fmla="*/ 3686729 h 3686729"/>
                <a:gd name="connsiteX1" fmla="*/ 2048310 w 8152275"/>
                <a:gd name="connsiteY1" fmla="*/ 3440947 h 3686729"/>
                <a:gd name="connsiteX2" fmla="*/ 4301452 w 8152275"/>
                <a:gd name="connsiteY2" fmla="*/ 2935729 h 3686729"/>
                <a:gd name="connsiteX3" fmla="*/ 6199553 w 8152275"/>
                <a:gd name="connsiteY3" fmla="*/ 2239346 h 3686729"/>
                <a:gd name="connsiteX4" fmla="*/ 7278330 w 8152275"/>
                <a:gd name="connsiteY4" fmla="*/ 1761437 h 3686729"/>
                <a:gd name="connsiteX5" fmla="*/ 7319296 w 8152275"/>
                <a:gd name="connsiteY5" fmla="*/ 2567056 h 3686729"/>
                <a:gd name="connsiteX6" fmla="*/ 8152275 w 8152275"/>
                <a:gd name="connsiteY6" fmla="*/ 1051400 h 3686729"/>
                <a:gd name="connsiteX7" fmla="*/ 7087154 w 8152275"/>
                <a:gd name="connsiteY7" fmla="*/ 0 h 3686729"/>
                <a:gd name="connsiteX8" fmla="*/ 7100810 w 8152275"/>
                <a:gd name="connsiteY8" fmla="*/ 641762 h 3686729"/>
                <a:gd name="connsiteX9" fmla="*/ 4902290 w 8152275"/>
                <a:gd name="connsiteY9" fmla="*/ 1952601 h 3686729"/>
                <a:gd name="connsiteX10" fmla="*/ 3031499 w 8152275"/>
                <a:gd name="connsiteY10" fmla="*/ 2594365 h 3686729"/>
                <a:gd name="connsiteX11" fmla="*/ 0 w 8152275"/>
                <a:gd name="connsiteY11" fmla="*/ 3686729 h 3686729"/>
                <a:gd name="connsiteX0" fmla="*/ 0 w 8152275"/>
                <a:gd name="connsiteY0" fmla="*/ 3686729 h 3686729"/>
                <a:gd name="connsiteX1" fmla="*/ 2048310 w 8152275"/>
                <a:gd name="connsiteY1" fmla="*/ 3440947 h 3686729"/>
                <a:gd name="connsiteX2" fmla="*/ 4301452 w 8152275"/>
                <a:gd name="connsiteY2" fmla="*/ 2935729 h 3686729"/>
                <a:gd name="connsiteX3" fmla="*/ 6199553 w 8152275"/>
                <a:gd name="connsiteY3" fmla="*/ 2239346 h 3686729"/>
                <a:gd name="connsiteX4" fmla="*/ 7278330 w 8152275"/>
                <a:gd name="connsiteY4" fmla="*/ 1761437 h 3686729"/>
                <a:gd name="connsiteX5" fmla="*/ 7319296 w 8152275"/>
                <a:gd name="connsiteY5" fmla="*/ 2567056 h 3686729"/>
                <a:gd name="connsiteX6" fmla="*/ 8152275 w 8152275"/>
                <a:gd name="connsiteY6" fmla="*/ 1051400 h 3686729"/>
                <a:gd name="connsiteX7" fmla="*/ 7087154 w 8152275"/>
                <a:gd name="connsiteY7" fmla="*/ 0 h 3686729"/>
                <a:gd name="connsiteX8" fmla="*/ 7100810 w 8152275"/>
                <a:gd name="connsiteY8" fmla="*/ 641762 h 3686729"/>
                <a:gd name="connsiteX9" fmla="*/ 4902290 w 8152275"/>
                <a:gd name="connsiteY9" fmla="*/ 1952601 h 3686729"/>
                <a:gd name="connsiteX10" fmla="*/ 3031499 w 8152275"/>
                <a:gd name="connsiteY10" fmla="*/ 2594365 h 3686729"/>
                <a:gd name="connsiteX11" fmla="*/ 0 w 8152275"/>
                <a:gd name="connsiteY11" fmla="*/ 3686729 h 3686729"/>
                <a:gd name="connsiteX0" fmla="*/ 0 w 8152275"/>
                <a:gd name="connsiteY0" fmla="*/ 3686729 h 3686729"/>
                <a:gd name="connsiteX1" fmla="*/ 2048310 w 8152275"/>
                <a:gd name="connsiteY1" fmla="*/ 3440947 h 3686729"/>
                <a:gd name="connsiteX2" fmla="*/ 4301452 w 8152275"/>
                <a:gd name="connsiteY2" fmla="*/ 2935729 h 3686729"/>
                <a:gd name="connsiteX3" fmla="*/ 6199553 w 8152275"/>
                <a:gd name="connsiteY3" fmla="*/ 2239346 h 3686729"/>
                <a:gd name="connsiteX4" fmla="*/ 7278330 w 8152275"/>
                <a:gd name="connsiteY4" fmla="*/ 1761437 h 3686729"/>
                <a:gd name="connsiteX5" fmla="*/ 7319296 w 8152275"/>
                <a:gd name="connsiteY5" fmla="*/ 2567056 h 3686729"/>
                <a:gd name="connsiteX6" fmla="*/ 8152275 w 8152275"/>
                <a:gd name="connsiteY6" fmla="*/ 1051400 h 3686729"/>
                <a:gd name="connsiteX7" fmla="*/ 7087154 w 8152275"/>
                <a:gd name="connsiteY7" fmla="*/ 0 h 3686729"/>
                <a:gd name="connsiteX8" fmla="*/ 7100810 w 8152275"/>
                <a:gd name="connsiteY8" fmla="*/ 641762 h 3686729"/>
                <a:gd name="connsiteX9" fmla="*/ 4902290 w 8152275"/>
                <a:gd name="connsiteY9" fmla="*/ 1952601 h 3686729"/>
                <a:gd name="connsiteX10" fmla="*/ 3031499 w 8152275"/>
                <a:gd name="connsiteY10" fmla="*/ 2594365 h 3686729"/>
                <a:gd name="connsiteX11" fmla="*/ 0 w 8152275"/>
                <a:gd name="connsiteY11" fmla="*/ 3686729 h 3686729"/>
                <a:gd name="connsiteX0" fmla="*/ 0 w 8138619"/>
                <a:gd name="connsiteY0" fmla="*/ 3686729 h 3686729"/>
                <a:gd name="connsiteX1" fmla="*/ 2048310 w 8138619"/>
                <a:gd name="connsiteY1" fmla="*/ 3440947 h 3686729"/>
                <a:gd name="connsiteX2" fmla="*/ 4301452 w 8138619"/>
                <a:gd name="connsiteY2" fmla="*/ 2935729 h 3686729"/>
                <a:gd name="connsiteX3" fmla="*/ 6199553 w 8138619"/>
                <a:gd name="connsiteY3" fmla="*/ 2239346 h 3686729"/>
                <a:gd name="connsiteX4" fmla="*/ 7278330 w 8138619"/>
                <a:gd name="connsiteY4" fmla="*/ 1761437 h 3686729"/>
                <a:gd name="connsiteX5" fmla="*/ 7319296 w 8138619"/>
                <a:gd name="connsiteY5" fmla="*/ 2567056 h 3686729"/>
                <a:gd name="connsiteX6" fmla="*/ 8138619 w 8138619"/>
                <a:gd name="connsiteY6" fmla="*/ 1256218 h 3686729"/>
                <a:gd name="connsiteX7" fmla="*/ 7087154 w 8138619"/>
                <a:gd name="connsiteY7" fmla="*/ 0 h 3686729"/>
                <a:gd name="connsiteX8" fmla="*/ 7100810 w 8138619"/>
                <a:gd name="connsiteY8" fmla="*/ 641762 h 3686729"/>
                <a:gd name="connsiteX9" fmla="*/ 4902290 w 8138619"/>
                <a:gd name="connsiteY9" fmla="*/ 1952601 h 3686729"/>
                <a:gd name="connsiteX10" fmla="*/ 3031499 w 8138619"/>
                <a:gd name="connsiteY10" fmla="*/ 2594365 h 3686729"/>
                <a:gd name="connsiteX11" fmla="*/ 0 w 8138619"/>
                <a:gd name="connsiteY11" fmla="*/ 3686729 h 3686729"/>
                <a:gd name="connsiteX0" fmla="*/ 0 w 8138619"/>
                <a:gd name="connsiteY0" fmla="*/ 3686729 h 3686729"/>
                <a:gd name="connsiteX1" fmla="*/ 2048310 w 8138619"/>
                <a:gd name="connsiteY1" fmla="*/ 3440947 h 3686729"/>
                <a:gd name="connsiteX2" fmla="*/ 4301452 w 8138619"/>
                <a:gd name="connsiteY2" fmla="*/ 2935729 h 3686729"/>
                <a:gd name="connsiteX3" fmla="*/ 6199553 w 8138619"/>
                <a:gd name="connsiteY3" fmla="*/ 2239346 h 3686729"/>
                <a:gd name="connsiteX4" fmla="*/ 7278330 w 8138619"/>
                <a:gd name="connsiteY4" fmla="*/ 1761437 h 3686729"/>
                <a:gd name="connsiteX5" fmla="*/ 7319296 w 8138619"/>
                <a:gd name="connsiteY5" fmla="*/ 2567056 h 3686729"/>
                <a:gd name="connsiteX6" fmla="*/ 8138619 w 8138619"/>
                <a:gd name="connsiteY6" fmla="*/ 1256218 h 3686729"/>
                <a:gd name="connsiteX7" fmla="*/ 7087154 w 8138619"/>
                <a:gd name="connsiteY7" fmla="*/ 0 h 3686729"/>
                <a:gd name="connsiteX8" fmla="*/ 7100810 w 8138619"/>
                <a:gd name="connsiteY8" fmla="*/ 641762 h 3686729"/>
                <a:gd name="connsiteX9" fmla="*/ 4902290 w 8138619"/>
                <a:gd name="connsiteY9" fmla="*/ 1952601 h 3686729"/>
                <a:gd name="connsiteX10" fmla="*/ 3031499 w 8138619"/>
                <a:gd name="connsiteY10" fmla="*/ 2594365 h 3686729"/>
                <a:gd name="connsiteX11" fmla="*/ 0 w 8138619"/>
                <a:gd name="connsiteY11" fmla="*/ 3686729 h 3686729"/>
                <a:gd name="connsiteX0" fmla="*/ 0 w 8111308"/>
                <a:gd name="connsiteY0" fmla="*/ 3694494 h 3694494"/>
                <a:gd name="connsiteX1" fmla="*/ 2048310 w 8111308"/>
                <a:gd name="connsiteY1" fmla="*/ 3448712 h 3694494"/>
                <a:gd name="connsiteX2" fmla="*/ 4301452 w 8111308"/>
                <a:gd name="connsiteY2" fmla="*/ 2943494 h 3694494"/>
                <a:gd name="connsiteX3" fmla="*/ 6199553 w 8111308"/>
                <a:gd name="connsiteY3" fmla="*/ 2247111 h 3694494"/>
                <a:gd name="connsiteX4" fmla="*/ 7278330 w 8111308"/>
                <a:gd name="connsiteY4" fmla="*/ 1769202 h 3694494"/>
                <a:gd name="connsiteX5" fmla="*/ 7319296 w 8111308"/>
                <a:gd name="connsiteY5" fmla="*/ 2574821 h 3694494"/>
                <a:gd name="connsiteX6" fmla="*/ 8111308 w 8111308"/>
                <a:gd name="connsiteY6" fmla="*/ 895310 h 3694494"/>
                <a:gd name="connsiteX7" fmla="*/ 7087154 w 8111308"/>
                <a:gd name="connsiteY7" fmla="*/ 7765 h 3694494"/>
                <a:gd name="connsiteX8" fmla="*/ 7100810 w 8111308"/>
                <a:gd name="connsiteY8" fmla="*/ 649527 h 3694494"/>
                <a:gd name="connsiteX9" fmla="*/ 4902290 w 8111308"/>
                <a:gd name="connsiteY9" fmla="*/ 1960366 h 3694494"/>
                <a:gd name="connsiteX10" fmla="*/ 3031499 w 8111308"/>
                <a:gd name="connsiteY10" fmla="*/ 2602130 h 3694494"/>
                <a:gd name="connsiteX11" fmla="*/ 0 w 8111308"/>
                <a:gd name="connsiteY11" fmla="*/ 3694494 h 3694494"/>
                <a:gd name="connsiteX0" fmla="*/ 0 w 8111308"/>
                <a:gd name="connsiteY0" fmla="*/ 3686729 h 3686729"/>
                <a:gd name="connsiteX1" fmla="*/ 2048310 w 8111308"/>
                <a:gd name="connsiteY1" fmla="*/ 3440947 h 3686729"/>
                <a:gd name="connsiteX2" fmla="*/ 4301452 w 8111308"/>
                <a:gd name="connsiteY2" fmla="*/ 2935729 h 3686729"/>
                <a:gd name="connsiteX3" fmla="*/ 6199553 w 8111308"/>
                <a:gd name="connsiteY3" fmla="*/ 2239346 h 3686729"/>
                <a:gd name="connsiteX4" fmla="*/ 7278330 w 8111308"/>
                <a:gd name="connsiteY4" fmla="*/ 1761437 h 3686729"/>
                <a:gd name="connsiteX5" fmla="*/ 7319296 w 8111308"/>
                <a:gd name="connsiteY5" fmla="*/ 2567056 h 3686729"/>
                <a:gd name="connsiteX6" fmla="*/ 8111308 w 8111308"/>
                <a:gd name="connsiteY6" fmla="*/ 887545 h 3686729"/>
                <a:gd name="connsiteX7" fmla="*/ 7087154 w 8111308"/>
                <a:gd name="connsiteY7" fmla="*/ 0 h 3686729"/>
                <a:gd name="connsiteX8" fmla="*/ 7100810 w 8111308"/>
                <a:gd name="connsiteY8" fmla="*/ 641762 h 3686729"/>
                <a:gd name="connsiteX9" fmla="*/ 4902290 w 8111308"/>
                <a:gd name="connsiteY9" fmla="*/ 1952601 h 3686729"/>
                <a:gd name="connsiteX10" fmla="*/ 3031499 w 8111308"/>
                <a:gd name="connsiteY10" fmla="*/ 2594365 h 3686729"/>
                <a:gd name="connsiteX11" fmla="*/ 0 w 8111308"/>
                <a:gd name="connsiteY11" fmla="*/ 3686729 h 3686729"/>
                <a:gd name="connsiteX0" fmla="*/ 0 w 8111308"/>
                <a:gd name="connsiteY0" fmla="*/ 3686729 h 3686729"/>
                <a:gd name="connsiteX1" fmla="*/ 2048310 w 8111308"/>
                <a:gd name="connsiteY1" fmla="*/ 3440947 h 3686729"/>
                <a:gd name="connsiteX2" fmla="*/ 4301452 w 8111308"/>
                <a:gd name="connsiteY2" fmla="*/ 2935729 h 3686729"/>
                <a:gd name="connsiteX3" fmla="*/ 6199553 w 8111308"/>
                <a:gd name="connsiteY3" fmla="*/ 2239346 h 3686729"/>
                <a:gd name="connsiteX4" fmla="*/ 7278330 w 8111308"/>
                <a:gd name="connsiteY4" fmla="*/ 1761437 h 3686729"/>
                <a:gd name="connsiteX5" fmla="*/ 7319296 w 8111308"/>
                <a:gd name="connsiteY5" fmla="*/ 2567056 h 3686729"/>
                <a:gd name="connsiteX6" fmla="*/ 8111308 w 8111308"/>
                <a:gd name="connsiteY6" fmla="*/ 887545 h 3686729"/>
                <a:gd name="connsiteX7" fmla="*/ 7087154 w 8111308"/>
                <a:gd name="connsiteY7" fmla="*/ 0 h 3686729"/>
                <a:gd name="connsiteX8" fmla="*/ 7100810 w 8111308"/>
                <a:gd name="connsiteY8" fmla="*/ 641762 h 3686729"/>
                <a:gd name="connsiteX9" fmla="*/ 4902290 w 8111308"/>
                <a:gd name="connsiteY9" fmla="*/ 1952601 h 3686729"/>
                <a:gd name="connsiteX10" fmla="*/ 3031499 w 8111308"/>
                <a:gd name="connsiteY10" fmla="*/ 2594365 h 3686729"/>
                <a:gd name="connsiteX11" fmla="*/ 0 w 8111308"/>
                <a:gd name="connsiteY11" fmla="*/ 3686729 h 3686729"/>
                <a:gd name="connsiteX0" fmla="*/ 0 w 8111308"/>
                <a:gd name="connsiteY0" fmla="*/ 3686729 h 3686729"/>
                <a:gd name="connsiteX1" fmla="*/ 2048310 w 8111308"/>
                <a:gd name="connsiteY1" fmla="*/ 3440947 h 3686729"/>
                <a:gd name="connsiteX2" fmla="*/ 4301452 w 8111308"/>
                <a:gd name="connsiteY2" fmla="*/ 2935729 h 3686729"/>
                <a:gd name="connsiteX3" fmla="*/ 6199553 w 8111308"/>
                <a:gd name="connsiteY3" fmla="*/ 2239346 h 3686729"/>
                <a:gd name="connsiteX4" fmla="*/ 7278330 w 8111308"/>
                <a:gd name="connsiteY4" fmla="*/ 1761437 h 3686729"/>
                <a:gd name="connsiteX5" fmla="*/ 7346607 w 8111308"/>
                <a:gd name="connsiteY5" fmla="*/ 2444165 h 3686729"/>
                <a:gd name="connsiteX6" fmla="*/ 8111308 w 8111308"/>
                <a:gd name="connsiteY6" fmla="*/ 887545 h 3686729"/>
                <a:gd name="connsiteX7" fmla="*/ 7087154 w 8111308"/>
                <a:gd name="connsiteY7" fmla="*/ 0 h 3686729"/>
                <a:gd name="connsiteX8" fmla="*/ 7100810 w 8111308"/>
                <a:gd name="connsiteY8" fmla="*/ 641762 h 3686729"/>
                <a:gd name="connsiteX9" fmla="*/ 4902290 w 8111308"/>
                <a:gd name="connsiteY9" fmla="*/ 1952601 h 3686729"/>
                <a:gd name="connsiteX10" fmla="*/ 3031499 w 8111308"/>
                <a:gd name="connsiteY10" fmla="*/ 2594365 h 3686729"/>
                <a:gd name="connsiteX11" fmla="*/ 0 w 8111308"/>
                <a:gd name="connsiteY11" fmla="*/ 3686729 h 3686729"/>
                <a:gd name="connsiteX0" fmla="*/ 0 w 8111308"/>
                <a:gd name="connsiteY0" fmla="*/ 3686729 h 3686729"/>
                <a:gd name="connsiteX1" fmla="*/ 2048310 w 8111308"/>
                <a:gd name="connsiteY1" fmla="*/ 3440947 h 3686729"/>
                <a:gd name="connsiteX2" fmla="*/ 4301452 w 8111308"/>
                <a:gd name="connsiteY2" fmla="*/ 2935729 h 3686729"/>
                <a:gd name="connsiteX3" fmla="*/ 6199553 w 8111308"/>
                <a:gd name="connsiteY3" fmla="*/ 2239346 h 3686729"/>
                <a:gd name="connsiteX4" fmla="*/ 7278330 w 8111308"/>
                <a:gd name="connsiteY4" fmla="*/ 1761437 h 3686729"/>
                <a:gd name="connsiteX5" fmla="*/ 7346607 w 8111308"/>
                <a:gd name="connsiteY5" fmla="*/ 2444165 h 3686729"/>
                <a:gd name="connsiteX6" fmla="*/ 8111308 w 8111308"/>
                <a:gd name="connsiteY6" fmla="*/ 887545 h 3686729"/>
                <a:gd name="connsiteX7" fmla="*/ 7087154 w 8111308"/>
                <a:gd name="connsiteY7" fmla="*/ 0 h 3686729"/>
                <a:gd name="connsiteX8" fmla="*/ 7100810 w 8111308"/>
                <a:gd name="connsiteY8" fmla="*/ 641762 h 3686729"/>
                <a:gd name="connsiteX9" fmla="*/ 4902290 w 8111308"/>
                <a:gd name="connsiteY9" fmla="*/ 1952601 h 3686729"/>
                <a:gd name="connsiteX10" fmla="*/ 3031499 w 8111308"/>
                <a:gd name="connsiteY10" fmla="*/ 2594365 h 3686729"/>
                <a:gd name="connsiteX11" fmla="*/ 0 w 8111308"/>
                <a:gd name="connsiteY11" fmla="*/ 3686729 h 3686729"/>
                <a:gd name="connsiteX0" fmla="*/ 0 w 8111308"/>
                <a:gd name="connsiteY0" fmla="*/ 3686729 h 3686729"/>
                <a:gd name="connsiteX1" fmla="*/ 2048310 w 8111308"/>
                <a:gd name="connsiteY1" fmla="*/ 3440947 h 3686729"/>
                <a:gd name="connsiteX2" fmla="*/ 4301452 w 8111308"/>
                <a:gd name="connsiteY2" fmla="*/ 2935729 h 3686729"/>
                <a:gd name="connsiteX3" fmla="*/ 6199553 w 8111308"/>
                <a:gd name="connsiteY3" fmla="*/ 2239346 h 3686729"/>
                <a:gd name="connsiteX4" fmla="*/ 7278330 w 8111308"/>
                <a:gd name="connsiteY4" fmla="*/ 1761437 h 3686729"/>
                <a:gd name="connsiteX5" fmla="*/ 7346607 w 8111308"/>
                <a:gd name="connsiteY5" fmla="*/ 2444165 h 3686729"/>
                <a:gd name="connsiteX6" fmla="*/ 8111308 w 8111308"/>
                <a:gd name="connsiteY6" fmla="*/ 887545 h 3686729"/>
                <a:gd name="connsiteX7" fmla="*/ 7087154 w 8111308"/>
                <a:gd name="connsiteY7" fmla="*/ 0 h 3686729"/>
                <a:gd name="connsiteX8" fmla="*/ 7100810 w 8111308"/>
                <a:gd name="connsiteY8" fmla="*/ 641762 h 3686729"/>
                <a:gd name="connsiteX9" fmla="*/ 4902290 w 8111308"/>
                <a:gd name="connsiteY9" fmla="*/ 1952601 h 3686729"/>
                <a:gd name="connsiteX10" fmla="*/ 3031499 w 8111308"/>
                <a:gd name="connsiteY10" fmla="*/ 2594365 h 3686729"/>
                <a:gd name="connsiteX11" fmla="*/ 0 w 8111308"/>
                <a:gd name="connsiteY11" fmla="*/ 3686729 h 3686729"/>
                <a:gd name="connsiteX0" fmla="*/ 0 w 8111308"/>
                <a:gd name="connsiteY0" fmla="*/ 3723961 h 3723961"/>
                <a:gd name="connsiteX1" fmla="*/ 2048310 w 8111308"/>
                <a:gd name="connsiteY1" fmla="*/ 3478179 h 3723961"/>
                <a:gd name="connsiteX2" fmla="*/ 4301452 w 8111308"/>
                <a:gd name="connsiteY2" fmla="*/ 2972961 h 3723961"/>
                <a:gd name="connsiteX3" fmla="*/ 6199553 w 8111308"/>
                <a:gd name="connsiteY3" fmla="*/ 2276578 h 3723961"/>
                <a:gd name="connsiteX4" fmla="*/ 7278330 w 8111308"/>
                <a:gd name="connsiteY4" fmla="*/ 1798669 h 3723961"/>
                <a:gd name="connsiteX5" fmla="*/ 7346607 w 8111308"/>
                <a:gd name="connsiteY5" fmla="*/ 2481397 h 3723961"/>
                <a:gd name="connsiteX6" fmla="*/ 8111308 w 8111308"/>
                <a:gd name="connsiteY6" fmla="*/ 924777 h 3723961"/>
                <a:gd name="connsiteX7" fmla="*/ 6718459 w 8111308"/>
                <a:gd name="connsiteY7" fmla="*/ 214740 h 3723961"/>
                <a:gd name="connsiteX8" fmla="*/ 7087154 w 8111308"/>
                <a:gd name="connsiteY8" fmla="*/ 37232 h 3723961"/>
                <a:gd name="connsiteX9" fmla="*/ 7100810 w 8111308"/>
                <a:gd name="connsiteY9" fmla="*/ 678994 h 3723961"/>
                <a:gd name="connsiteX10" fmla="*/ 4902290 w 8111308"/>
                <a:gd name="connsiteY10" fmla="*/ 1989833 h 3723961"/>
                <a:gd name="connsiteX11" fmla="*/ 3031499 w 8111308"/>
                <a:gd name="connsiteY11" fmla="*/ 2631597 h 3723961"/>
                <a:gd name="connsiteX12" fmla="*/ 0 w 8111308"/>
                <a:gd name="connsiteY12" fmla="*/ 3723961 h 3723961"/>
                <a:gd name="connsiteX0" fmla="*/ 0 w 8111308"/>
                <a:gd name="connsiteY0" fmla="*/ 3686729 h 3686729"/>
                <a:gd name="connsiteX1" fmla="*/ 2048310 w 8111308"/>
                <a:gd name="connsiteY1" fmla="*/ 3440947 h 3686729"/>
                <a:gd name="connsiteX2" fmla="*/ 4301452 w 8111308"/>
                <a:gd name="connsiteY2" fmla="*/ 2935729 h 3686729"/>
                <a:gd name="connsiteX3" fmla="*/ 6199553 w 8111308"/>
                <a:gd name="connsiteY3" fmla="*/ 2239346 h 3686729"/>
                <a:gd name="connsiteX4" fmla="*/ 7278330 w 8111308"/>
                <a:gd name="connsiteY4" fmla="*/ 1761437 h 3686729"/>
                <a:gd name="connsiteX5" fmla="*/ 7346607 w 8111308"/>
                <a:gd name="connsiteY5" fmla="*/ 2444165 h 3686729"/>
                <a:gd name="connsiteX6" fmla="*/ 8111308 w 8111308"/>
                <a:gd name="connsiteY6" fmla="*/ 887545 h 3686729"/>
                <a:gd name="connsiteX7" fmla="*/ 7087154 w 8111308"/>
                <a:gd name="connsiteY7" fmla="*/ 0 h 3686729"/>
                <a:gd name="connsiteX8" fmla="*/ 7100810 w 8111308"/>
                <a:gd name="connsiteY8" fmla="*/ 641762 h 3686729"/>
                <a:gd name="connsiteX9" fmla="*/ 4902290 w 8111308"/>
                <a:gd name="connsiteY9" fmla="*/ 1952601 h 3686729"/>
                <a:gd name="connsiteX10" fmla="*/ 3031499 w 8111308"/>
                <a:gd name="connsiteY10" fmla="*/ 2594365 h 3686729"/>
                <a:gd name="connsiteX11" fmla="*/ 0 w 8111308"/>
                <a:gd name="connsiteY11" fmla="*/ 3686729 h 3686729"/>
                <a:gd name="connsiteX0" fmla="*/ 0 w 8111308"/>
                <a:gd name="connsiteY0" fmla="*/ 3509220 h 3509220"/>
                <a:gd name="connsiteX1" fmla="*/ 2048310 w 8111308"/>
                <a:gd name="connsiteY1" fmla="*/ 3263438 h 3509220"/>
                <a:gd name="connsiteX2" fmla="*/ 4301452 w 8111308"/>
                <a:gd name="connsiteY2" fmla="*/ 2758220 h 3509220"/>
                <a:gd name="connsiteX3" fmla="*/ 6199553 w 8111308"/>
                <a:gd name="connsiteY3" fmla="*/ 2061837 h 3509220"/>
                <a:gd name="connsiteX4" fmla="*/ 7278330 w 8111308"/>
                <a:gd name="connsiteY4" fmla="*/ 1583928 h 3509220"/>
                <a:gd name="connsiteX5" fmla="*/ 7346607 w 8111308"/>
                <a:gd name="connsiteY5" fmla="*/ 2266656 h 3509220"/>
                <a:gd name="connsiteX6" fmla="*/ 8111308 w 8111308"/>
                <a:gd name="connsiteY6" fmla="*/ 710036 h 3509220"/>
                <a:gd name="connsiteX7" fmla="*/ 6732113 w 8111308"/>
                <a:gd name="connsiteY7" fmla="*/ 0 h 3509220"/>
                <a:gd name="connsiteX8" fmla="*/ 7100810 w 8111308"/>
                <a:gd name="connsiteY8" fmla="*/ 464253 h 3509220"/>
                <a:gd name="connsiteX9" fmla="*/ 4902290 w 8111308"/>
                <a:gd name="connsiteY9" fmla="*/ 1775092 h 3509220"/>
                <a:gd name="connsiteX10" fmla="*/ 3031499 w 8111308"/>
                <a:gd name="connsiteY10" fmla="*/ 2416856 h 3509220"/>
                <a:gd name="connsiteX11" fmla="*/ 0 w 8111308"/>
                <a:gd name="connsiteY11" fmla="*/ 3509220 h 3509220"/>
                <a:gd name="connsiteX0" fmla="*/ 0 w 8111308"/>
                <a:gd name="connsiteY0" fmla="*/ 3509220 h 3509220"/>
                <a:gd name="connsiteX1" fmla="*/ 2048310 w 8111308"/>
                <a:gd name="connsiteY1" fmla="*/ 3263438 h 3509220"/>
                <a:gd name="connsiteX2" fmla="*/ 4301452 w 8111308"/>
                <a:gd name="connsiteY2" fmla="*/ 2758220 h 3509220"/>
                <a:gd name="connsiteX3" fmla="*/ 6199553 w 8111308"/>
                <a:gd name="connsiteY3" fmla="*/ 2061837 h 3509220"/>
                <a:gd name="connsiteX4" fmla="*/ 7278330 w 8111308"/>
                <a:gd name="connsiteY4" fmla="*/ 1583928 h 3509220"/>
                <a:gd name="connsiteX5" fmla="*/ 7346607 w 8111308"/>
                <a:gd name="connsiteY5" fmla="*/ 2266656 h 3509220"/>
                <a:gd name="connsiteX6" fmla="*/ 8111308 w 8111308"/>
                <a:gd name="connsiteY6" fmla="*/ 710036 h 3509220"/>
                <a:gd name="connsiteX7" fmla="*/ 6732113 w 8111308"/>
                <a:gd name="connsiteY7" fmla="*/ 0 h 3509220"/>
                <a:gd name="connsiteX8" fmla="*/ 7100810 w 8111308"/>
                <a:gd name="connsiteY8" fmla="*/ 464253 h 3509220"/>
                <a:gd name="connsiteX9" fmla="*/ 4902290 w 8111308"/>
                <a:gd name="connsiteY9" fmla="*/ 1775092 h 3509220"/>
                <a:gd name="connsiteX10" fmla="*/ 3031499 w 8111308"/>
                <a:gd name="connsiteY10" fmla="*/ 2416856 h 3509220"/>
                <a:gd name="connsiteX11" fmla="*/ 0 w 8111308"/>
                <a:gd name="connsiteY11" fmla="*/ 3509220 h 3509220"/>
                <a:gd name="connsiteX0" fmla="*/ 0 w 8111308"/>
                <a:gd name="connsiteY0" fmla="*/ 3509220 h 3509220"/>
                <a:gd name="connsiteX1" fmla="*/ 2048310 w 8111308"/>
                <a:gd name="connsiteY1" fmla="*/ 3263438 h 3509220"/>
                <a:gd name="connsiteX2" fmla="*/ 4301452 w 8111308"/>
                <a:gd name="connsiteY2" fmla="*/ 2758220 h 3509220"/>
                <a:gd name="connsiteX3" fmla="*/ 6199553 w 8111308"/>
                <a:gd name="connsiteY3" fmla="*/ 2061837 h 3509220"/>
                <a:gd name="connsiteX4" fmla="*/ 7278330 w 8111308"/>
                <a:gd name="connsiteY4" fmla="*/ 1583928 h 3509220"/>
                <a:gd name="connsiteX5" fmla="*/ 7346607 w 8111308"/>
                <a:gd name="connsiteY5" fmla="*/ 2266656 h 3509220"/>
                <a:gd name="connsiteX6" fmla="*/ 8111308 w 8111308"/>
                <a:gd name="connsiteY6" fmla="*/ 710036 h 3509220"/>
                <a:gd name="connsiteX7" fmla="*/ 6732113 w 8111308"/>
                <a:gd name="connsiteY7" fmla="*/ 0 h 3509220"/>
                <a:gd name="connsiteX8" fmla="*/ 7100810 w 8111308"/>
                <a:gd name="connsiteY8" fmla="*/ 464253 h 3509220"/>
                <a:gd name="connsiteX9" fmla="*/ 4902290 w 8111308"/>
                <a:gd name="connsiteY9" fmla="*/ 1775092 h 3509220"/>
                <a:gd name="connsiteX10" fmla="*/ 3031499 w 8111308"/>
                <a:gd name="connsiteY10" fmla="*/ 2416856 h 3509220"/>
                <a:gd name="connsiteX11" fmla="*/ 0 w 8111308"/>
                <a:gd name="connsiteY11" fmla="*/ 3509220 h 3509220"/>
                <a:gd name="connsiteX0" fmla="*/ 0 w 8111308"/>
                <a:gd name="connsiteY0" fmla="*/ 3509220 h 3509220"/>
                <a:gd name="connsiteX1" fmla="*/ 2048310 w 8111308"/>
                <a:gd name="connsiteY1" fmla="*/ 3263438 h 3509220"/>
                <a:gd name="connsiteX2" fmla="*/ 4301452 w 8111308"/>
                <a:gd name="connsiteY2" fmla="*/ 2758220 h 3509220"/>
                <a:gd name="connsiteX3" fmla="*/ 6199553 w 8111308"/>
                <a:gd name="connsiteY3" fmla="*/ 2061837 h 3509220"/>
                <a:gd name="connsiteX4" fmla="*/ 7278330 w 8111308"/>
                <a:gd name="connsiteY4" fmla="*/ 1583928 h 3509220"/>
                <a:gd name="connsiteX5" fmla="*/ 7346607 w 8111308"/>
                <a:gd name="connsiteY5" fmla="*/ 2266656 h 3509220"/>
                <a:gd name="connsiteX6" fmla="*/ 8111308 w 8111308"/>
                <a:gd name="connsiteY6" fmla="*/ 710036 h 3509220"/>
                <a:gd name="connsiteX7" fmla="*/ 6732113 w 8111308"/>
                <a:gd name="connsiteY7" fmla="*/ 0 h 3509220"/>
                <a:gd name="connsiteX8" fmla="*/ 7100810 w 8111308"/>
                <a:gd name="connsiteY8" fmla="*/ 464253 h 3509220"/>
                <a:gd name="connsiteX9" fmla="*/ 4902290 w 8111308"/>
                <a:gd name="connsiteY9" fmla="*/ 1775092 h 3509220"/>
                <a:gd name="connsiteX10" fmla="*/ 3031499 w 8111308"/>
                <a:gd name="connsiteY10" fmla="*/ 2416856 h 3509220"/>
                <a:gd name="connsiteX11" fmla="*/ 0 w 8111308"/>
                <a:gd name="connsiteY11" fmla="*/ 3509220 h 3509220"/>
                <a:gd name="connsiteX0" fmla="*/ 0 w 8111308"/>
                <a:gd name="connsiteY0" fmla="*/ 3509220 h 3509220"/>
                <a:gd name="connsiteX1" fmla="*/ 2048310 w 8111308"/>
                <a:gd name="connsiteY1" fmla="*/ 3263438 h 3509220"/>
                <a:gd name="connsiteX2" fmla="*/ 4301452 w 8111308"/>
                <a:gd name="connsiteY2" fmla="*/ 2758220 h 3509220"/>
                <a:gd name="connsiteX3" fmla="*/ 6199553 w 8111308"/>
                <a:gd name="connsiteY3" fmla="*/ 2061837 h 3509220"/>
                <a:gd name="connsiteX4" fmla="*/ 7278330 w 8111308"/>
                <a:gd name="connsiteY4" fmla="*/ 1583928 h 3509220"/>
                <a:gd name="connsiteX5" fmla="*/ 7346607 w 8111308"/>
                <a:gd name="connsiteY5" fmla="*/ 2266656 h 3509220"/>
                <a:gd name="connsiteX6" fmla="*/ 8111308 w 8111308"/>
                <a:gd name="connsiteY6" fmla="*/ 710036 h 3509220"/>
                <a:gd name="connsiteX7" fmla="*/ 6732113 w 8111308"/>
                <a:gd name="connsiteY7" fmla="*/ 0 h 3509220"/>
                <a:gd name="connsiteX8" fmla="*/ 6855012 w 8111308"/>
                <a:gd name="connsiteY8" fmla="*/ 737345 h 3509220"/>
                <a:gd name="connsiteX9" fmla="*/ 4902290 w 8111308"/>
                <a:gd name="connsiteY9" fmla="*/ 1775092 h 3509220"/>
                <a:gd name="connsiteX10" fmla="*/ 3031499 w 8111308"/>
                <a:gd name="connsiteY10" fmla="*/ 2416856 h 3509220"/>
                <a:gd name="connsiteX11" fmla="*/ 0 w 8111308"/>
                <a:gd name="connsiteY11" fmla="*/ 3509220 h 3509220"/>
                <a:gd name="connsiteX0" fmla="*/ 0 w 8111308"/>
                <a:gd name="connsiteY0" fmla="*/ 3509220 h 3509220"/>
                <a:gd name="connsiteX1" fmla="*/ 2048310 w 8111308"/>
                <a:gd name="connsiteY1" fmla="*/ 3263438 h 3509220"/>
                <a:gd name="connsiteX2" fmla="*/ 4301452 w 8111308"/>
                <a:gd name="connsiteY2" fmla="*/ 2758220 h 3509220"/>
                <a:gd name="connsiteX3" fmla="*/ 6199553 w 8111308"/>
                <a:gd name="connsiteY3" fmla="*/ 2061837 h 3509220"/>
                <a:gd name="connsiteX4" fmla="*/ 7278330 w 8111308"/>
                <a:gd name="connsiteY4" fmla="*/ 1583928 h 3509220"/>
                <a:gd name="connsiteX5" fmla="*/ 7346607 w 8111308"/>
                <a:gd name="connsiteY5" fmla="*/ 2266656 h 3509220"/>
                <a:gd name="connsiteX6" fmla="*/ 8111308 w 8111308"/>
                <a:gd name="connsiteY6" fmla="*/ 710036 h 3509220"/>
                <a:gd name="connsiteX7" fmla="*/ 6732113 w 8111308"/>
                <a:gd name="connsiteY7" fmla="*/ 0 h 3509220"/>
                <a:gd name="connsiteX8" fmla="*/ 6855012 w 8111308"/>
                <a:gd name="connsiteY8" fmla="*/ 737345 h 3509220"/>
                <a:gd name="connsiteX9" fmla="*/ 4902290 w 8111308"/>
                <a:gd name="connsiteY9" fmla="*/ 1775092 h 3509220"/>
                <a:gd name="connsiteX10" fmla="*/ 3031499 w 8111308"/>
                <a:gd name="connsiteY10" fmla="*/ 2416856 h 3509220"/>
                <a:gd name="connsiteX11" fmla="*/ 0 w 8111308"/>
                <a:gd name="connsiteY11" fmla="*/ 3509220 h 3509220"/>
                <a:gd name="connsiteX0" fmla="*/ 0 w 8111308"/>
                <a:gd name="connsiteY0" fmla="*/ 3454602 h 3454602"/>
                <a:gd name="connsiteX1" fmla="*/ 2048310 w 8111308"/>
                <a:gd name="connsiteY1" fmla="*/ 3208820 h 3454602"/>
                <a:gd name="connsiteX2" fmla="*/ 4301452 w 8111308"/>
                <a:gd name="connsiteY2" fmla="*/ 2703602 h 3454602"/>
                <a:gd name="connsiteX3" fmla="*/ 6199553 w 8111308"/>
                <a:gd name="connsiteY3" fmla="*/ 2007219 h 3454602"/>
                <a:gd name="connsiteX4" fmla="*/ 7278330 w 8111308"/>
                <a:gd name="connsiteY4" fmla="*/ 1529310 h 3454602"/>
                <a:gd name="connsiteX5" fmla="*/ 7346607 w 8111308"/>
                <a:gd name="connsiteY5" fmla="*/ 2212038 h 3454602"/>
                <a:gd name="connsiteX6" fmla="*/ 8111308 w 8111308"/>
                <a:gd name="connsiteY6" fmla="*/ 655418 h 3454602"/>
                <a:gd name="connsiteX7" fmla="*/ 6404384 w 8111308"/>
                <a:gd name="connsiteY7" fmla="*/ 0 h 3454602"/>
                <a:gd name="connsiteX8" fmla="*/ 6855012 w 8111308"/>
                <a:gd name="connsiteY8" fmla="*/ 682727 h 3454602"/>
                <a:gd name="connsiteX9" fmla="*/ 4902290 w 8111308"/>
                <a:gd name="connsiteY9" fmla="*/ 1720474 h 3454602"/>
                <a:gd name="connsiteX10" fmla="*/ 3031499 w 8111308"/>
                <a:gd name="connsiteY10" fmla="*/ 2362238 h 3454602"/>
                <a:gd name="connsiteX11" fmla="*/ 0 w 8111308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07219 h 3454602"/>
                <a:gd name="connsiteX4" fmla="*/ 7278330 w 8056686"/>
                <a:gd name="connsiteY4" fmla="*/ 1529310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31499 w 8056686"/>
                <a:gd name="connsiteY10" fmla="*/ 2362238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07219 h 3454602"/>
                <a:gd name="connsiteX4" fmla="*/ 7278330 w 8056686"/>
                <a:gd name="connsiteY4" fmla="*/ 1529310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31499 w 8056686"/>
                <a:gd name="connsiteY10" fmla="*/ 2362238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07219 h 3454602"/>
                <a:gd name="connsiteX4" fmla="*/ 7278330 w 8056686"/>
                <a:gd name="connsiteY4" fmla="*/ 1529310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31499 w 8056686"/>
                <a:gd name="connsiteY10" fmla="*/ 2362238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07219 h 3454602"/>
                <a:gd name="connsiteX4" fmla="*/ 7278330 w 8056686"/>
                <a:gd name="connsiteY4" fmla="*/ 1529310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31499 w 8056686"/>
                <a:gd name="connsiteY10" fmla="*/ 2362238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07219 h 3454602"/>
                <a:gd name="connsiteX4" fmla="*/ 7278330 w 8056686"/>
                <a:gd name="connsiteY4" fmla="*/ 1529310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31499 w 8056686"/>
                <a:gd name="connsiteY10" fmla="*/ 2362238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07219 h 3454602"/>
                <a:gd name="connsiteX4" fmla="*/ 7278330 w 8056686"/>
                <a:gd name="connsiteY4" fmla="*/ 1529310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31499 w 8056686"/>
                <a:gd name="connsiteY10" fmla="*/ 2362238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07219 h 3454602"/>
                <a:gd name="connsiteX4" fmla="*/ 7278330 w 8056686"/>
                <a:gd name="connsiteY4" fmla="*/ 1529310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31499 w 8056686"/>
                <a:gd name="connsiteY10" fmla="*/ 2553402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07219 h 3454602"/>
                <a:gd name="connsiteX4" fmla="*/ 7278330 w 8056686"/>
                <a:gd name="connsiteY4" fmla="*/ 1529310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17843 w 8056686"/>
                <a:gd name="connsiteY10" fmla="*/ 2485129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07219 h 3454602"/>
                <a:gd name="connsiteX4" fmla="*/ 7278330 w 8056686"/>
                <a:gd name="connsiteY4" fmla="*/ 1529310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17843 w 8056686"/>
                <a:gd name="connsiteY10" fmla="*/ 2485129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07219 h 3454602"/>
                <a:gd name="connsiteX4" fmla="*/ 7266770 w 8056686"/>
                <a:gd name="connsiteY4" fmla="*/ 1458089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17843 w 8056686"/>
                <a:gd name="connsiteY10" fmla="*/ 2485129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07219 h 3454602"/>
                <a:gd name="connsiteX4" fmla="*/ 7266770 w 8056686"/>
                <a:gd name="connsiteY4" fmla="*/ 1458089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17843 w 8056686"/>
                <a:gd name="connsiteY10" fmla="*/ 2485129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07219 h 3454602"/>
                <a:gd name="connsiteX4" fmla="*/ 7266770 w 8056686"/>
                <a:gd name="connsiteY4" fmla="*/ 1553051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17843 w 8056686"/>
                <a:gd name="connsiteY10" fmla="*/ 2485129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07219 h 3454602"/>
                <a:gd name="connsiteX4" fmla="*/ 7266770 w 8056686"/>
                <a:gd name="connsiteY4" fmla="*/ 1553051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17843 w 8056686"/>
                <a:gd name="connsiteY10" fmla="*/ 2485129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54699 h 3454602"/>
                <a:gd name="connsiteX4" fmla="*/ 7266770 w 8056686"/>
                <a:gd name="connsiteY4" fmla="*/ 1553051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17843 w 8056686"/>
                <a:gd name="connsiteY10" fmla="*/ 2485129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54699 h 3454602"/>
                <a:gd name="connsiteX4" fmla="*/ 7266770 w 8056686"/>
                <a:gd name="connsiteY4" fmla="*/ 1553051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17843 w 8056686"/>
                <a:gd name="connsiteY10" fmla="*/ 2485129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54699 h 3454602"/>
                <a:gd name="connsiteX4" fmla="*/ 7266770 w 8056686"/>
                <a:gd name="connsiteY4" fmla="*/ 1553051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17843 w 8056686"/>
                <a:gd name="connsiteY10" fmla="*/ 2485129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54699 h 3454602"/>
                <a:gd name="connsiteX4" fmla="*/ 7266770 w 8056686"/>
                <a:gd name="connsiteY4" fmla="*/ 1553051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17843 w 8056686"/>
                <a:gd name="connsiteY10" fmla="*/ 2485129 h 3454602"/>
                <a:gd name="connsiteX11" fmla="*/ 0 w 8056686"/>
                <a:gd name="connsiteY11" fmla="*/ 3454602 h 3454602"/>
                <a:gd name="connsiteX0" fmla="*/ 0 w 8056686"/>
                <a:gd name="connsiteY0" fmla="*/ 3454602 h 3454602"/>
                <a:gd name="connsiteX1" fmla="*/ 2048310 w 8056686"/>
                <a:gd name="connsiteY1" fmla="*/ 3208820 h 3454602"/>
                <a:gd name="connsiteX2" fmla="*/ 4301452 w 8056686"/>
                <a:gd name="connsiteY2" fmla="*/ 2703602 h 3454602"/>
                <a:gd name="connsiteX3" fmla="*/ 6199553 w 8056686"/>
                <a:gd name="connsiteY3" fmla="*/ 2054699 h 3454602"/>
                <a:gd name="connsiteX4" fmla="*/ 7266770 w 8056686"/>
                <a:gd name="connsiteY4" fmla="*/ 1553051 h 3454602"/>
                <a:gd name="connsiteX5" fmla="*/ 7346607 w 8056686"/>
                <a:gd name="connsiteY5" fmla="*/ 2212038 h 3454602"/>
                <a:gd name="connsiteX6" fmla="*/ 8056686 w 8056686"/>
                <a:gd name="connsiteY6" fmla="*/ 546182 h 3454602"/>
                <a:gd name="connsiteX7" fmla="*/ 6404384 w 8056686"/>
                <a:gd name="connsiteY7" fmla="*/ 0 h 3454602"/>
                <a:gd name="connsiteX8" fmla="*/ 6855012 w 8056686"/>
                <a:gd name="connsiteY8" fmla="*/ 682727 h 3454602"/>
                <a:gd name="connsiteX9" fmla="*/ 4902290 w 8056686"/>
                <a:gd name="connsiteY9" fmla="*/ 1720474 h 3454602"/>
                <a:gd name="connsiteX10" fmla="*/ 3017843 w 8056686"/>
                <a:gd name="connsiteY10" fmla="*/ 2485129 h 3454602"/>
                <a:gd name="connsiteX11" fmla="*/ 0 w 8056686"/>
                <a:gd name="connsiteY11" fmla="*/ 3454602 h 345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56686" h="3454602">
                  <a:moveTo>
                    <a:pt x="0" y="3454602"/>
                  </a:moveTo>
                  <a:cubicBezTo>
                    <a:pt x="1418065" y="3294134"/>
                    <a:pt x="1181126" y="3357728"/>
                    <a:pt x="2048310" y="3208820"/>
                  </a:cubicBezTo>
                  <a:cubicBezTo>
                    <a:pt x="2915494" y="3059912"/>
                    <a:pt x="3609578" y="2895956"/>
                    <a:pt x="4301452" y="2703602"/>
                  </a:cubicBezTo>
                  <a:cubicBezTo>
                    <a:pt x="4993326" y="2511249"/>
                    <a:pt x="5705333" y="2246457"/>
                    <a:pt x="6199553" y="2054699"/>
                  </a:cubicBezTo>
                  <a:cubicBezTo>
                    <a:pt x="6693773" y="1862941"/>
                    <a:pt x="6330656" y="1995039"/>
                    <a:pt x="7266770" y="1553051"/>
                  </a:cubicBezTo>
                  <a:cubicBezTo>
                    <a:pt x="7354154" y="2205755"/>
                    <a:pt x="7248744" y="1570144"/>
                    <a:pt x="7346607" y="2212038"/>
                  </a:cubicBezTo>
                  <a:cubicBezTo>
                    <a:pt x="8017997" y="584868"/>
                    <a:pt x="7387570" y="2166524"/>
                    <a:pt x="8056686" y="546182"/>
                  </a:cubicBezTo>
                  <a:cubicBezTo>
                    <a:pt x="7112187" y="248058"/>
                    <a:pt x="6572800" y="40964"/>
                    <a:pt x="6404384" y="0"/>
                  </a:cubicBezTo>
                  <a:cubicBezTo>
                    <a:pt x="6834529" y="630386"/>
                    <a:pt x="6547767" y="147923"/>
                    <a:pt x="6855012" y="682727"/>
                  </a:cubicBezTo>
                  <a:cubicBezTo>
                    <a:pt x="6479489" y="999057"/>
                    <a:pt x="5578232" y="1390489"/>
                    <a:pt x="4902290" y="1720474"/>
                  </a:cubicBezTo>
                  <a:cubicBezTo>
                    <a:pt x="4226348" y="2050459"/>
                    <a:pt x="3828064" y="2193832"/>
                    <a:pt x="3017843" y="2485129"/>
                  </a:cubicBezTo>
                  <a:cubicBezTo>
                    <a:pt x="2207622" y="2776426"/>
                    <a:pt x="1502095" y="3026759"/>
                    <a:pt x="0" y="3454602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483768" y="4509120"/>
              <a:ext cx="288032" cy="288032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44008" y="3861048"/>
              <a:ext cx="288032" cy="288032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876256" y="2852936"/>
              <a:ext cx="288032" cy="288032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2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id-ID" sz="3600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Penyelenggaraan Otonomi PTN</a:t>
            </a:r>
            <a:endParaRPr lang="id-ID" sz="3600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810574" y="980728"/>
            <a:ext cx="3522853" cy="8373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 smtClean="0">
                <a:solidFill>
                  <a:schemeClr val="tx2">
                    <a:lumMod val="75000"/>
                  </a:schemeClr>
                </a:solidFill>
              </a:rPr>
              <a:t>POLA PENGELOLAAN KEUANGAN</a:t>
            </a:r>
            <a:endParaRPr lang="id-ID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8651" y="2420888"/>
            <a:ext cx="3589322" cy="72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chemeClr val="tx2">
                    <a:lumMod val="75000"/>
                  </a:schemeClr>
                </a:solidFill>
              </a:rPr>
              <a:t>BADAN LAYANAN UMUM</a:t>
            </a:r>
            <a:endParaRPr lang="id-ID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70813" y="2420888"/>
            <a:ext cx="3589322" cy="720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BADAN HUKUM</a:t>
            </a:r>
            <a:endParaRPr lang="id-ID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651" y="3501009"/>
            <a:ext cx="3589322" cy="151971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000" dirty="0" err="1" smtClean="0"/>
              <a:t>Sesuai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endParaRPr lang="en-US" sz="2000" dirty="0"/>
          </a:p>
          <a:p>
            <a:pPr algn="ctr"/>
            <a:r>
              <a:rPr lang="en-US" sz="2000" dirty="0" smtClean="0"/>
              <a:t>UU No. 1</a:t>
            </a:r>
            <a:r>
              <a:rPr lang="id-ID" sz="2000" dirty="0" smtClean="0"/>
              <a:t> Tahun</a:t>
            </a:r>
            <a:r>
              <a:rPr lang="en-US" sz="2000" dirty="0" smtClean="0"/>
              <a:t> 2004 </a:t>
            </a:r>
            <a:r>
              <a:rPr lang="en-US" sz="2000" dirty="0" err="1" smtClean="0"/>
              <a:t>Tentang</a:t>
            </a:r>
            <a:endParaRPr lang="en-US" sz="2000" dirty="0" smtClean="0"/>
          </a:p>
          <a:p>
            <a:pPr algn="ctr"/>
            <a:r>
              <a:rPr lang="en-US" sz="2000" dirty="0" err="1" smtClean="0"/>
              <a:t>Perbendaharaan</a:t>
            </a:r>
            <a:r>
              <a:rPr lang="en-US" sz="2000" dirty="0" smtClean="0"/>
              <a:t> Negara</a:t>
            </a:r>
            <a:r>
              <a:rPr lang="id-ID" sz="2000" dirty="0" smtClean="0"/>
              <a:t> dan UU 20 Tahun 1997 tentang PNBP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970813" y="3507700"/>
            <a:ext cx="3589322" cy="114543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dirty="0" smtClean="0"/>
              <a:t>UU PT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3271" y="5457418"/>
            <a:ext cx="3564702" cy="70788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000" dirty="0" err="1" smtClean="0"/>
              <a:t>Telah</a:t>
            </a:r>
            <a:r>
              <a:rPr lang="en-US" sz="2000" dirty="0" smtClean="0"/>
              <a:t> </a:t>
            </a:r>
            <a:r>
              <a:rPr lang="en-US" sz="2000" dirty="0" err="1" smtClean="0"/>
              <a:t>diatur</a:t>
            </a:r>
            <a:r>
              <a:rPr lang="en-US" sz="2000" dirty="0" smtClean="0"/>
              <a:t> </a:t>
            </a:r>
            <a:r>
              <a:rPr lang="en-US" sz="2000" dirty="0" err="1" smtClean="0"/>
              <a:t>dalam</a:t>
            </a:r>
            <a:r>
              <a:rPr lang="en-US" sz="2000" dirty="0" smtClean="0"/>
              <a:t> PP 23/2005 </a:t>
            </a:r>
            <a:r>
              <a:rPr lang="en-US" sz="2000" dirty="0" err="1" smtClean="0"/>
              <a:t>Tentang</a:t>
            </a:r>
            <a:r>
              <a:rPr lang="en-US" sz="2000" dirty="0" smtClean="0"/>
              <a:t> BLU </a:t>
            </a:r>
            <a:r>
              <a:rPr lang="en-US" sz="2000" dirty="0" err="1" smtClean="0"/>
              <a:t>dan</a:t>
            </a:r>
            <a:r>
              <a:rPr lang="id-ID" sz="2000" dirty="0" smtClean="0"/>
              <a:t> </a:t>
            </a:r>
            <a:r>
              <a:rPr lang="en-US" sz="2000" dirty="0" smtClean="0"/>
              <a:t>PP 66/2010.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4970813" y="5085184"/>
            <a:ext cx="3589322" cy="165618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id-ID" sz="2000" dirty="0" smtClean="0"/>
              <a:t>-Diatur dlm Statuta PP</a:t>
            </a:r>
          </a:p>
          <a:p>
            <a:pPr algn="ctr"/>
            <a:r>
              <a:rPr lang="id-ID" sz="2000" dirty="0" smtClean="0"/>
              <a:t>(usulan dari PTN-BH)</a:t>
            </a:r>
          </a:p>
          <a:p>
            <a:pPr algn="ctr"/>
            <a:r>
              <a:rPr lang="id-ID" sz="2000" dirty="0" smtClean="0"/>
              <a:t>- Sebagian diatur dengan PP (bentuk dan mekanisme pendaaan PTN-BH)</a:t>
            </a:r>
            <a:endParaRPr lang="en-US" sz="2000" dirty="0"/>
          </a:p>
        </p:txBody>
      </p:sp>
      <p:sp>
        <p:nvSpPr>
          <p:cNvPr id="18" name="Down Arrow 17"/>
          <p:cNvSpPr/>
          <p:nvPr/>
        </p:nvSpPr>
        <p:spPr>
          <a:xfrm>
            <a:off x="2312057" y="3176972"/>
            <a:ext cx="531751" cy="21602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Down Arrow 18"/>
          <p:cNvSpPr/>
          <p:nvPr/>
        </p:nvSpPr>
        <p:spPr>
          <a:xfrm>
            <a:off x="2312057" y="5085184"/>
            <a:ext cx="531751" cy="21602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Down Arrow 19"/>
          <p:cNvSpPr/>
          <p:nvPr/>
        </p:nvSpPr>
        <p:spPr>
          <a:xfrm>
            <a:off x="6499599" y="3212976"/>
            <a:ext cx="531751" cy="21602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Down Arrow 20"/>
          <p:cNvSpPr/>
          <p:nvPr/>
        </p:nvSpPr>
        <p:spPr>
          <a:xfrm>
            <a:off x="6516216" y="4725144"/>
            <a:ext cx="531751" cy="28803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3" name="Elbow Connector 22"/>
          <p:cNvCxnSpPr>
            <a:stCxn id="7" idx="2"/>
            <a:endCxn id="8" idx="0"/>
          </p:cNvCxnSpPr>
          <p:nvPr/>
        </p:nvCxnSpPr>
        <p:spPr>
          <a:xfrm rot="5400000">
            <a:off x="3261263" y="1110151"/>
            <a:ext cx="602786" cy="2018688"/>
          </a:xfrm>
          <a:prstGeom prst="bentConnector3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7" idx="2"/>
            <a:endCxn id="9" idx="0"/>
          </p:cNvCxnSpPr>
          <p:nvPr/>
        </p:nvCxnSpPr>
        <p:spPr>
          <a:xfrm rot="16200000" flipH="1">
            <a:off x="5367344" y="1022758"/>
            <a:ext cx="602786" cy="2193474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own Arrow 28"/>
          <p:cNvSpPr/>
          <p:nvPr/>
        </p:nvSpPr>
        <p:spPr>
          <a:xfrm>
            <a:off x="6499599" y="2125350"/>
            <a:ext cx="531751" cy="2880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Down Arrow 29"/>
          <p:cNvSpPr/>
          <p:nvPr/>
        </p:nvSpPr>
        <p:spPr>
          <a:xfrm>
            <a:off x="2272815" y="2132888"/>
            <a:ext cx="531751" cy="2880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9EFD-BF0D-4573-A741-792D9CDF0BC3}" type="slidenum">
              <a:rPr lang="id-ID" smtClean="0"/>
              <a:pPr/>
              <a:t>50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979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2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sz="3200" dirty="0">
                <a:solidFill>
                  <a:schemeClr val="accent6">
                    <a:lumMod val="75000"/>
                  </a:schemeClr>
                </a:solidFill>
              </a:rPr>
              <a:t>Pendanaan dan Pembiayaan </a:t>
            </a:r>
            <a:r>
              <a:rPr lang="id-ID" sz="3200" dirty="0" smtClean="0">
                <a:solidFill>
                  <a:schemeClr val="accent6">
                    <a:lumMod val="75000"/>
                  </a:schemeClr>
                </a:solidFill>
              </a:rPr>
              <a:t>Pendidikan Tinggi</a:t>
            </a:r>
            <a:endParaRPr lang="id-ID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908720"/>
            <a:ext cx="8532440" cy="543789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>
              <a:spcBef>
                <a:spcPts val="0"/>
              </a:spcBef>
              <a:buFont typeface="Arial" pitchFamily="34" charset="0"/>
              <a:buChar char="•"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lt1"/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lt1"/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lt1"/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l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lt1"/>
                </a:solidFill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lt1"/>
                </a:solidFill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lt1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lt1"/>
                </a:solidFill>
              </a:defRPr>
            </a:lvl9pPr>
          </a:lstStyle>
          <a:p>
            <a:r>
              <a:rPr lang="id-ID" sz="3200" dirty="0"/>
              <a:t>Pemerintah </a:t>
            </a:r>
            <a:r>
              <a:rPr lang="id-ID" sz="3200" b="1" dirty="0"/>
              <a:t>bertanggung jawab </a:t>
            </a:r>
            <a:r>
              <a:rPr lang="id-ID" sz="3200" dirty="0"/>
              <a:t>dalam pendanaan pendidikan tinggi </a:t>
            </a:r>
            <a:r>
              <a:rPr lang="id-ID" sz="3200" dirty="0" smtClean="0"/>
              <a:t>(dialokasikan </a:t>
            </a:r>
            <a:r>
              <a:rPr lang="id-ID" sz="3200" dirty="0"/>
              <a:t>dalam </a:t>
            </a:r>
            <a:r>
              <a:rPr lang="id-ID" sz="3200" dirty="0" smtClean="0"/>
              <a:t>APBN).</a:t>
            </a:r>
          </a:p>
          <a:p>
            <a:r>
              <a:rPr lang="id-ID" sz="3200" dirty="0" smtClean="0">
                <a:solidFill>
                  <a:schemeClr val="accent6">
                    <a:lumMod val="75000"/>
                  </a:schemeClr>
                </a:solidFill>
              </a:rPr>
              <a:t>Pemerintah </a:t>
            </a:r>
            <a:r>
              <a:rPr lang="id-ID" sz="3200" dirty="0">
                <a:solidFill>
                  <a:schemeClr val="accent6">
                    <a:lumMod val="75000"/>
                  </a:schemeClr>
                </a:solidFill>
              </a:rPr>
              <a:t>daerah dapat memberikan dukungan pendanaan pendidikan tinggi </a:t>
            </a:r>
            <a:r>
              <a:rPr lang="id-ID" sz="3200" dirty="0" smtClean="0">
                <a:solidFill>
                  <a:schemeClr val="accent6">
                    <a:lumMod val="75000"/>
                  </a:schemeClr>
                </a:solidFill>
              </a:rPr>
              <a:t>(dialokasikan </a:t>
            </a:r>
            <a:r>
              <a:rPr lang="id-ID" sz="3200" dirty="0">
                <a:solidFill>
                  <a:schemeClr val="accent6">
                    <a:lumMod val="75000"/>
                  </a:schemeClr>
                </a:solidFill>
              </a:rPr>
              <a:t>dalam </a:t>
            </a:r>
            <a:r>
              <a:rPr lang="id-ID" sz="3200" dirty="0" smtClean="0">
                <a:solidFill>
                  <a:schemeClr val="accent6">
                    <a:lumMod val="75000"/>
                  </a:schemeClr>
                </a:solidFill>
              </a:rPr>
              <a:t>APBD).</a:t>
            </a:r>
          </a:p>
          <a:p>
            <a:r>
              <a:rPr lang="id-ID" sz="3200" dirty="0" smtClean="0">
                <a:solidFill>
                  <a:schemeClr val="accent6">
                    <a:lumMod val="75000"/>
                  </a:schemeClr>
                </a:solidFill>
              </a:rPr>
              <a:t>Alokasi untuk calon mahasiswa tidak mampu</a:t>
            </a:r>
            <a:endParaRPr lang="id-ID" sz="3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id-ID" sz="3200" dirty="0" smtClean="0"/>
              <a:t>Pemerintah mengalokasikan BOPTN</a:t>
            </a:r>
            <a:endParaRPr lang="id-ID" sz="3200" dirty="0"/>
          </a:p>
          <a:p>
            <a:r>
              <a:rPr lang="id-ID" sz="3200" dirty="0" smtClean="0"/>
              <a:t>Pemerintah </a:t>
            </a:r>
            <a:r>
              <a:rPr lang="id-ID" sz="3200" dirty="0"/>
              <a:t>memfasilitasi dunia usaha dan dunia industri </a:t>
            </a:r>
            <a:r>
              <a:rPr lang="id-ID" sz="3200" dirty="0" smtClean="0"/>
              <a:t>untuk membantu Perguruan </a:t>
            </a:r>
            <a:r>
              <a:rPr lang="id-ID" sz="3200" dirty="0"/>
              <a:t>Tinggi</a:t>
            </a:r>
            <a:r>
              <a:rPr lang="id-ID" sz="3200" dirty="0" smtClean="0"/>
              <a:t>.</a:t>
            </a:r>
            <a:endParaRPr lang="id-ID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51</a:t>
            </a:fld>
            <a:endParaRPr lang="id-ID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99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2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sz="3200" dirty="0">
                <a:solidFill>
                  <a:schemeClr val="accent6">
                    <a:lumMod val="75000"/>
                  </a:schemeClr>
                </a:solidFill>
              </a:rPr>
              <a:t>Pendanaan dan Pembiayaan </a:t>
            </a:r>
            <a:r>
              <a:rPr lang="id-ID" sz="3200" dirty="0" smtClean="0">
                <a:solidFill>
                  <a:schemeClr val="accent6">
                    <a:lumMod val="75000"/>
                  </a:schemeClr>
                </a:solidFill>
              </a:rPr>
              <a:t>Pendidikan Tinggi</a:t>
            </a:r>
            <a:endParaRPr lang="id-ID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908720"/>
            <a:ext cx="8532440" cy="543789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>
              <a:spcBef>
                <a:spcPts val="0"/>
              </a:spcBef>
              <a:buFont typeface="Arial" pitchFamily="34" charset="0"/>
              <a:buChar char="•"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lt1"/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lt1"/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lt1"/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l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lt1"/>
                </a:solidFill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lt1"/>
                </a:solidFill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lt1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lt1"/>
                </a:solidFill>
              </a:defRPr>
            </a:lvl9pPr>
          </a:lstStyle>
          <a:p>
            <a:r>
              <a:rPr lang="id-ID" dirty="0" smtClean="0"/>
              <a:t>Pemerintah </a:t>
            </a:r>
            <a:r>
              <a:rPr lang="id-ID" dirty="0"/>
              <a:t>memberikan insentif kepada dunia usaha/ industri atau masyarakat yang memberikan bantuan </a:t>
            </a:r>
            <a:r>
              <a:rPr lang="id-ID" dirty="0" smtClean="0"/>
              <a:t>pada PT.</a:t>
            </a:r>
            <a:endParaRPr lang="id-ID" dirty="0"/>
          </a:p>
          <a:p>
            <a:r>
              <a:rPr lang="id-ID" dirty="0"/>
              <a:t>Pemerintah menetapkan </a:t>
            </a:r>
            <a:r>
              <a:rPr lang="id-ID" b="1" dirty="0">
                <a:solidFill>
                  <a:srgbClr val="FF0000"/>
                </a:solidFill>
              </a:rPr>
              <a:t>standar satuan biaya </a:t>
            </a:r>
            <a:r>
              <a:rPr lang="id-ID" dirty="0"/>
              <a:t>operasional pendidikan tinggi dan dipergunakan PTN untuk menetapkan biaya yang ditanggung oleh </a:t>
            </a:r>
            <a:r>
              <a:rPr lang="id-ID" dirty="0" smtClean="0"/>
              <a:t>mahasiswa.</a:t>
            </a:r>
            <a:endParaRPr lang="id-ID" dirty="0"/>
          </a:p>
          <a:p>
            <a:r>
              <a:rPr lang="id-ID" dirty="0"/>
              <a:t>Dana Pendidikan berasal dari APBN diberikan </a:t>
            </a:r>
            <a:r>
              <a:rPr lang="id-ID" dirty="0" smtClean="0"/>
              <a:t>kepada:</a:t>
            </a:r>
          </a:p>
          <a:p>
            <a:pPr lvl="1"/>
            <a:r>
              <a:rPr lang="id-ID" sz="2400" b="1" dirty="0" smtClean="0">
                <a:solidFill>
                  <a:srgbClr val="FF0000"/>
                </a:solidFill>
              </a:rPr>
              <a:t>PTN</a:t>
            </a:r>
            <a:r>
              <a:rPr lang="id-ID" sz="2400" dirty="0" smtClean="0">
                <a:solidFill>
                  <a:srgbClr val="FF0000"/>
                </a:solidFill>
              </a:rPr>
              <a:t> </a:t>
            </a:r>
            <a:r>
              <a:rPr lang="id-ID" sz="2400" dirty="0" smtClean="0">
                <a:solidFill>
                  <a:schemeClr val="accent1">
                    <a:lumMod val="75000"/>
                  </a:schemeClr>
                </a:solidFill>
              </a:rPr>
              <a:t>untuk investasi, operasi, dosen dan tenaga kependidikan, dan pengembangan</a:t>
            </a:r>
          </a:p>
          <a:p>
            <a:pPr lvl="1"/>
            <a:r>
              <a:rPr lang="id-ID" sz="2400" b="1" dirty="0" smtClean="0">
                <a:solidFill>
                  <a:srgbClr val="FF0000"/>
                </a:solidFill>
              </a:rPr>
              <a:t>PTS</a:t>
            </a:r>
            <a:r>
              <a:rPr lang="id-ID" sz="2400" dirty="0" smtClean="0">
                <a:solidFill>
                  <a:srgbClr val="FF0000"/>
                </a:solidFill>
              </a:rPr>
              <a:t> </a:t>
            </a:r>
            <a:r>
              <a:rPr lang="id-ID" sz="2400" dirty="0">
                <a:solidFill>
                  <a:schemeClr val="accent1">
                    <a:lumMod val="75000"/>
                  </a:schemeClr>
                </a:solidFill>
              </a:rPr>
              <a:t>untuk </a:t>
            </a:r>
            <a:r>
              <a:rPr lang="id-ID" sz="2400" dirty="0" smtClean="0">
                <a:solidFill>
                  <a:schemeClr val="accent1">
                    <a:lumMod val="75000"/>
                  </a:schemeClr>
                </a:solidFill>
              </a:rPr>
              <a:t>tunjangan profesi dosen, tunjangan kehormatan profesor, investasi </a:t>
            </a:r>
            <a:r>
              <a:rPr lang="id-ID" sz="2400" dirty="0">
                <a:solidFill>
                  <a:schemeClr val="accent1">
                    <a:lumMod val="75000"/>
                  </a:schemeClr>
                </a:solidFill>
              </a:rPr>
              <a:t>dan pengembangan</a:t>
            </a:r>
          </a:p>
          <a:p>
            <a:pPr lvl="1"/>
            <a:r>
              <a:rPr lang="id-ID" sz="2400" b="1" dirty="0">
                <a:solidFill>
                  <a:srgbClr val="FF0000"/>
                </a:solidFill>
              </a:rPr>
              <a:t>Mahasiswa</a:t>
            </a:r>
            <a:r>
              <a:rPr lang="id-ID" sz="2400" dirty="0">
                <a:solidFill>
                  <a:srgbClr val="FF0000"/>
                </a:solidFill>
              </a:rPr>
              <a:t> </a:t>
            </a:r>
            <a:r>
              <a:rPr lang="id-ID" sz="2400" dirty="0">
                <a:solidFill>
                  <a:schemeClr val="accent1">
                    <a:lumMod val="75000"/>
                  </a:schemeClr>
                </a:solidFill>
              </a:rPr>
              <a:t>sebagai dukungan biaya mengikuti </a:t>
            </a:r>
            <a:r>
              <a:rPr lang="id-ID" sz="2400" dirty="0" smtClean="0">
                <a:solidFill>
                  <a:srgbClr val="3366FF"/>
                </a:solidFill>
              </a:rPr>
              <a:t>pendidikanikan </a:t>
            </a:r>
            <a:r>
              <a:rPr lang="id-ID" sz="2400" dirty="0">
                <a:solidFill>
                  <a:srgbClr val="3366FF"/>
                </a:solidFill>
              </a:rPr>
              <a:t>tinggi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52</a:t>
            </a:fld>
            <a:endParaRPr lang="id-ID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4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Postur</a:t>
            </a:r>
            <a:r>
              <a:rPr lang="en-US" dirty="0" smtClean="0"/>
              <a:t> </a:t>
            </a:r>
            <a:r>
              <a:rPr lang="en-US" dirty="0" err="1" smtClean="0"/>
              <a:t>Anggaran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388296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Total </a:t>
            </a:r>
            <a:r>
              <a:rPr lang="en-US" dirty="0" err="1" smtClean="0"/>
              <a:t>anggaran</a:t>
            </a:r>
            <a:r>
              <a:rPr lang="en-US" dirty="0" smtClean="0"/>
              <a:t> </a:t>
            </a:r>
            <a:r>
              <a:rPr lang="en-US" dirty="0" err="1" smtClean="0"/>
              <a:t>fungsi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270 T </a:t>
            </a:r>
          </a:p>
          <a:p>
            <a:pPr lvl="1"/>
            <a:r>
              <a:rPr lang="en-US" dirty="0" smtClean="0"/>
              <a:t>Transfer Daerah:	           179 T</a:t>
            </a:r>
          </a:p>
          <a:p>
            <a:pPr lvl="1"/>
            <a:r>
              <a:rPr lang="en-US" dirty="0" err="1" smtClean="0"/>
              <a:t>Kementerian</a:t>
            </a:r>
            <a:r>
              <a:rPr lang="en-US" dirty="0" smtClean="0"/>
              <a:t> Agama:       27 T</a:t>
            </a:r>
          </a:p>
          <a:p>
            <a:pPr lvl="1"/>
            <a:r>
              <a:rPr lang="en-US" dirty="0" err="1" smtClean="0"/>
              <a:t>Kementerian</a:t>
            </a:r>
            <a:r>
              <a:rPr lang="en-US" dirty="0" smtClean="0"/>
              <a:t> Lain:</a:t>
            </a:r>
            <a:r>
              <a:rPr lang="en-US" dirty="0"/>
              <a:t> </a:t>
            </a:r>
            <a:r>
              <a:rPr lang="en-US" dirty="0" smtClean="0"/>
              <a:t>             9 T</a:t>
            </a:r>
          </a:p>
          <a:p>
            <a:pPr lvl="1"/>
            <a:r>
              <a:rPr lang="en-US" dirty="0" err="1" smtClean="0"/>
              <a:t>Kementerian</a:t>
            </a:r>
            <a:r>
              <a:rPr lang="en-US" dirty="0" smtClean="0"/>
              <a:t> </a:t>
            </a:r>
            <a:r>
              <a:rPr lang="en-US" dirty="0" err="1" smtClean="0"/>
              <a:t>Dikbud</a:t>
            </a:r>
            <a:r>
              <a:rPr lang="en-US" dirty="0" smtClean="0"/>
              <a:t>:	55 T</a:t>
            </a:r>
          </a:p>
          <a:p>
            <a:pPr lvl="2"/>
            <a:r>
              <a:rPr lang="en-US" sz="2200" dirty="0" err="1" smtClean="0"/>
              <a:t>Pendidikan</a:t>
            </a:r>
            <a:r>
              <a:rPr lang="en-US" sz="2200" dirty="0" smtClean="0"/>
              <a:t> </a:t>
            </a:r>
            <a:r>
              <a:rPr lang="en-US" sz="2200" dirty="0" err="1" smtClean="0"/>
              <a:t>Tinggi</a:t>
            </a:r>
            <a:r>
              <a:rPr lang="en-US" sz="2200" dirty="0" smtClean="0"/>
              <a:t>:</a:t>
            </a:r>
            <a:r>
              <a:rPr lang="en-US" sz="2200" dirty="0"/>
              <a:t> </a:t>
            </a:r>
            <a:r>
              <a:rPr lang="en-US" sz="2200" dirty="0" smtClean="0"/>
              <a:t>         30 T </a:t>
            </a:r>
            <a:br>
              <a:rPr lang="en-US" sz="2200" dirty="0" smtClean="0"/>
            </a:br>
            <a:r>
              <a:rPr lang="en-US" sz="2200" dirty="0" smtClean="0"/>
              <a:t>(10 T PNBP)</a:t>
            </a:r>
          </a:p>
          <a:p>
            <a:pPr marL="1431925" lvl="3"/>
            <a:r>
              <a:rPr lang="en-US" sz="2200" dirty="0" err="1" smtClean="0"/>
              <a:t>Belanja</a:t>
            </a:r>
            <a:r>
              <a:rPr lang="en-US" sz="2200" dirty="0" smtClean="0"/>
              <a:t> </a:t>
            </a:r>
            <a:r>
              <a:rPr lang="en-US" sz="2200" dirty="0" err="1" smtClean="0"/>
              <a:t>Pegawai</a:t>
            </a:r>
            <a:r>
              <a:rPr lang="en-US" sz="2200" dirty="0"/>
              <a:t> </a:t>
            </a:r>
            <a:r>
              <a:rPr lang="en-US" sz="2200" dirty="0" smtClean="0"/>
              <a:t>        6,8 T</a:t>
            </a:r>
          </a:p>
          <a:p>
            <a:pPr marL="1431925" lvl="3"/>
            <a:r>
              <a:rPr lang="en-US" sz="2200" dirty="0" err="1" smtClean="0"/>
              <a:t>Belanja</a:t>
            </a:r>
            <a:r>
              <a:rPr lang="en-US" sz="2200" dirty="0" smtClean="0"/>
              <a:t>  </a:t>
            </a:r>
            <a:r>
              <a:rPr lang="en-US" sz="2200" dirty="0" err="1" smtClean="0"/>
              <a:t>Barang</a:t>
            </a:r>
            <a:r>
              <a:rPr lang="en-US" sz="2200" dirty="0" smtClean="0"/>
              <a:t> </a:t>
            </a:r>
            <a:r>
              <a:rPr lang="en-US" sz="2200" dirty="0"/>
              <a:t> </a:t>
            </a:r>
            <a:r>
              <a:rPr lang="en-US" sz="2200" dirty="0" smtClean="0"/>
              <a:t>       13   T</a:t>
            </a:r>
          </a:p>
          <a:p>
            <a:pPr marL="1431925" lvl="3"/>
            <a:r>
              <a:rPr lang="en-US" sz="2200" dirty="0" err="1" smtClean="0"/>
              <a:t>Belanja</a:t>
            </a:r>
            <a:r>
              <a:rPr lang="en-US" sz="2200" dirty="0" smtClean="0"/>
              <a:t> Modal           10   T</a:t>
            </a:r>
          </a:p>
          <a:p>
            <a:pPr lvl="3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53</a:t>
            </a:fld>
            <a:endParaRPr lang="id-ID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00649003"/>
              </p:ext>
            </p:extLst>
          </p:nvPr>
        </p:nvGraphicFramePr>
        <p:xfrm>
          <a:off x="4648200" y="1600200"/>
          <a:ext cx="4495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556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2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sz="3200" dirty="0">
                <a:solidFill>
                  <a:schemeClr val="accent6">
                    <a:lumMod val="75000"/>
                  </a:schemeClr>
                </a:solidFill>
              </a:rPr>
              <a:t>Perguruan Tinggi 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92088"/>
            <a:ext cx="8532440" cy="5589240"/>
          </a:xfr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Perguruan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Tinggi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d-ID" sz="2200" dirty="0" smtClean="0">
                <a:solidFill>
                  <a:schemeClr val="accent1">
                    <a:lumMod val="75000"/>
                  </a:schemeClr>
                </a:solidFill>
              </a:rPr>
              <a:t>Asing (</a:t>
            </a: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</a:rPr>
              <a:t>negara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 lain</a:t>
            </a:r>
            <a:r>
              <a:rPr lang="id-ID" sz="22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d-ID" sz="2200" dirty="0" smtClean="0">
                <a:solidFill>
                  <a:schemeClr val="accent1">
                    <a:lumMod val="75000"/>
                  </a:schemeClr>
                </a:solidFill>
              </a:rPr>
              <a:t> yang </a:t>
            </a:r>
            <a:r>
              <a:rPr lang="id-ID" sz="2200" dirty="0">
                <a:solidFill>
                  <a:schemeClr val="accent1">
                    <a:lumMod val="75000"/>
                  </a:schemeClr>
                </a:solidFill>
              </a:rPr>
              <a:t>sudah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terakreditasi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dan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atau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diakui</a:t>
            </a:r>
            <a:r>
              <a:rPr lang="id-ID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di </a:t>
            </a: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</a:rPr>
              <a:t>negaranya</a:t>
            </a:r>
            <a:r>
              <a:rPr lang="id-ID" sz="2200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</a:rPr>
              <a:t>dapat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menyelenggarakan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pendidikan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tinggi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di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wilayah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d-ID" sz="2200" dirty="0" smtClean="0">
                <a:solidFill>
                  <a:schemeClr val="accent1">
                    <a:lumMod val="75000"/>
                  </a:schemeClr>
                </a:solidFill>
              </a:rPr>
              <a:t>NKRI.</a:t>
            </a:r>
            <a:endParaRPr lang="id-ID" sz="2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</a:rPr>
              <a:t>Pemerintah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menetapkan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daerah</a:t>
            </a:r>
            <a:r>
              <a:rPr lang="en-US" sz="2200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jenis</a:t>
            </a:r>
            <a:r>
              <a:rPr lang="en-US" sz="2200" dirty="0">
                <a:solidFill>
                  <a:srgbClr val="FF0000"/>
                </a:solidFill>
              </a:rPr>
              <a:t>, </a:t>
            </a:r>
            <a:r>
              <a:rPr lang="en-US" sz="2200" dirty="0" err="1">
                <a:solidFill>
                  <a:srgbClr val="FF0000"/>
                </a:solidFill>
              </a:rPr>
              <a:t>dan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b="1" dirty="0">
                <a:solidFill>
                  <a:srgbClr val="FF0000"/>
                </a:solidFill>
              </a:rPr>
              <a:t>program </a:t>
            </a:r>
            <a:r>
              <a:rPr lang="en-US" sz="2200" b="1" dirty="0" err="1">
                <a:solidFill>
                  <a:srgbClr val="FF0000"/>
                </a:solidFill>
              </a:rPr>
              <a:t>studi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yang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dapat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</a:rPr>
              <a:t>diselenggarakan</a:t>
            </a:r>
            <a:r>
              <a:rPr lang="id-ID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Perguruan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Tinggi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d-ID" sz="2200" dirty="0">
                <a:solidFill>
                  <a:schemeClr val="accent1">
                    <a:lumMod val="75000"/>
                  </a:schemeClr>
                </a:solidFill>
              </a:rPr>
              <a:t>Asing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id-ID" sz="2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Penyelenggara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pendidikan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d-ID" sz="2200" dirty="0" smtClean="0">
                <a:solidFill>
                  <a:schemeClr val="accent1">
                    <a:lumMod val="75000"/>
                  </a:schemeClr>
                </a:solidFill>
              </a:rPr>
              <a:t>Asing </a:t>
            </a:r>
            <a:r>
              <a:rPr lang="en-US" sz="2200" b="1" dirty="0" err="1" smtClean="0">
                <a:solidFill>
                  <a:srgbClr val="FF0000"/>
                </a:solidFill>
              </a:rPr>
              <a:t>wajib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endParaRPr lang="id-ID" sz="22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id-ID" sz="2200" dirty="0" smtClean="0">
                <a:solidFill>
                  <a:schemeClr val="accent1">
                    <a:lumMod val="75000"/>
                  </a:schemeClr>
                </a:solidFill>
              </a:rPr>
              <a:t>melakukan </a:t>
            </a: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</a:rPr>
              <a:t>kerja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sama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dengan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Perguruan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Tinggi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Indonesia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atas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izin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id-ID" sz="2200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emerintah</a:t>
            </a:r>
            <a:endParaRPr lang="id-ID" sz="22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2200" b="1" dirty="0" smtClean="0">
                <a:solidFill>
                  <a:srgbClr val="FF0000"/>
                </a:solidFill>
              </a:rPr>
              <a:t>b</a:t>
            </a:r>
            <a:r>
              <a:rPr lang="id-ID" sz="2200" b="1" dirty="0" smtClean="0">
                <a:solidFill>
                  <a:srgbClr val="FF0000"/>
                </a:solidFill>
              </a:rPr>
              <a:t>erprinsip nirlaba</a:t>
            </a:r>
          </a:p>
          <a:p>
            <a:pPr lvl="1"/>
            <a:r>
              <a:rPr lang="id-ID" sz="2200" dirty="0" smtClean="0">
                <a:solidFill>
                  <a:schemeClr val="accent1">
                    <a:lumMod val="75000"/>
                  </a:schemeClr>
                </a:solidFill>
              </a:rPr>
              <a:t>mengangkat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dosen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dan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tenaga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kependidikan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warga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negara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Indonesia.</a:t>
            </a:r>
            <a:endParaRPr lang="id-ID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</a:rPr>
              <a:t>mengembangkan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ilmu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dasar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di Indonesia</a:t>
            </a:r>
            <a:r>
              <a:rPr lang="id-ID" sz="2200" dirty="0">
                <a:solidFill>
                  <a:schemeClr val="accent1">
                    <a:lumMod val="75000"/>
                  </a:schemeClr>
                </a:solidFill>
              </a:rPr>
              <a:t> dan </a:t>
            </a:r>
            <a:r>
              <a:rPr lang="id-ID" sz="2200" b="1" dirty="0">
                <a:solidFill>
                  <a:srgbClr val="FF0000"/>
                </a:solidFill>
              </a:rPr>
              <a:t>mendukung kepentingan nasional</a:t>
            </a:r>
            <a:r>
              <a:rPr lang="en-US" sz="2200" b="1" dirty="0">
                <a:solidFill>
                  <a:srgbClr val="FF0000"/>
                </a:solidFill>
              </a:rPr>
              <a:t>. </a:t>
            </a:r>
            <a:endParaRPr lang="id-ID" sz="2200" b="1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id-ID" sz="2200" dirty="0">
                <a:solidFill>
                  <a:schemeClr val="accent1">
                    <a:lumMod val="75000"/>
                  </a:schemeClr>
                </a:solidFill>
              </a:rPr>
              <a:t>Ketentuan lebih lanjut mengenai Perguruan Tinggi </a:t>
            </a:r>
            <a:r>
              <a:rPr lang="id-ID" sz="2200" dirty="0" smtClean="0">
                <a:solidFill>
                  <a:schemeClr val="accent1">
                    <a:lumMod val="75000"/>
                  </a:schemeClr>
                </a:solidFill>
              </a:rPr>
              <a:t>Asing diatur </a:t>
            </a:r>
            <a:r>
              <a:rPr lang="id-ID" sz="2200" dirty="0">
                <a:solidFill>
                  <a:schemeClr val="accent1">
                    <a:lumMod val="75000"/>
                  </a:schemeClr>
                </a:solidFill>
              </a:rPr>
              <a:t>dalam Peraturan Menteri.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54</a:t>
            </a:fld>
            <a:endParaRPr lang="id-ID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88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480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Penyelenggaraan PT oleh KL Lain</a:t>
            </a:r>
            <a:endParaRPr lang="id-ID" sz="36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3" y="1625312"/>
            <a:ext cx="4680945" cy="1800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2">
                    <a:lumMod val="75000"/>
                  </a:schemeClr>
                </a:solidFill>
              </a:rPr>
              <a:t>Pemerintah mengusahakan dan menyeleng</a:t>
            </a:r>
            <a:r>
              <a:rPr lang="id-ID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nb-NO" dirty="0" err="1">
                <a:solidFill>
                  <a:schemeClr val="tx2">
                    <a:lumMod val="75000"/>
                  </a:schemeClr>
                </a:solidFill>
              </a:rPr>
              <a:t>garakan</a:t>
            </a:r>
            <a:r>
              <a:rPr lang="nb-NO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b-NO" b="1" dirty="0">
                <a:solidFill>
                  <a:schemeClr val="accent6">
                    <a:lumMod val="75000"/>
                  </a:schemeClr>
                </a:solidFill>
              </a:rPr>
              <a:t>SATU SISTEM PENDIDIKAN NASIONAL</a:t>
            </a:r>
            <a:r>
              <a:rPr lang="id-ID" dirty="0">
                <a:solidFill>
                  <a:schemeClr val="tx2">
                    <a:lumMod val="75000"/>
                  </a:schemeClr>
                </a:solidFill>
              </a:rPr>
              <a:t>, yang meningkatkan keimanan dan ketakwaan serta akhlak mulia dalam rangka mencerdas-kan kehidupan bangsa, yang diatur dengan UU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504" y="1265272"/>
            <a:ext cx="4680944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Ayat 3: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504" y="3792480"/>
            <a:ext cx="4680944" cy="43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UU Nomor 20/2003 (Sisdiknas)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1985" y="833224"/>
            <a:ext cx="4666463" cy="42577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bg1"/>
                </a:solidFill>
              </a:rPr>
              <a:t>UUD 1945 Perubahan ke IV, Pasal 31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504" y="4224528"/>
            <a:ext cx="4680944" cy="7270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2">
                    <a:lumMod val="75000"/>
                  </a:schemeClr>
                </a:solidFill>
              </a:rPr>
              <a:t>Kemdikbud penanggung jawab bidang pendidikan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7504" y="5300278"/>
            <a:ext cx="4680944" cy="8515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tx2">
                    <a:lumMod val="75000"/>
                  </a:schemeClr>
                </a:solidFill>
              </a:rPr>
              <a:t>UU Pendidikan Tinggi</a:t>
            </a:r>
          </a:p>
          <a:p>
            <a:pPr algn="ctr"/>
            <a:r>
              <a:rPr lang="id-ID" sz="2000" b="1" dirty="0">
                <a:solidFill>
                  <a:schemeClr val="tx2">
                    <a:lumMod val="75000"/>
                  </a:schemeClr>
                </a:solidFill>
              </a:rPr>
              <a:t>MENGATUR PENGELOLAAN PT</a:t>
            </a:r>
          </a:p>
        </p:txBody>
      </p:sp>
      <p:sp>
        <p:nvSpPr>
          <p:cNvPr id="24" name="Down Arrow 23"/>
          <p:cNvSpPr/>
          <p:nvPr/>
        </p:nvSpPr>
        <p:spPr>
          <a:xfrm>
            <a:off x="1403648" y="3504448"/>
            <a:ext cx="1872208" cy="21602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6334953" y="2506448"/>
            <a:ext cx="1633380" cy="21602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1403648" y="5013176"/>
            <a:ext cx="1872208" cy="21602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64088" y="2722472"/>
            <a:ext cx="3482953" cy="12275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K/L LAIN</a:t>
            </a:r>
          </a:p>
          <a:p>
            <a:pPr algn="ctr"/>
            <a:r>
              <a:rPr lang="id-ID" sz="2000" dirty="0">
                <a:solidFill>
                  <a:schemeClr val="tx2">
                    <a:lumMod val="75000"/>
                  </a:schemeClr>
                </a:solidFill>
              </a:rPr>
              <a:t>BEKERJASAMA DG PT UNTUK PENDIDIKAN KEDINASAN/PROFESI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64088" y="1602860"/>
            <a:ext cx="3482953" cy="8515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tx2">
                    <a:lumMod val="75000"/>
                  </a:schemeClr>
                </a:solidFill>
              </a:rPr>
              <a:t>UU Pendidikan Tinggi</a:t>
            </a:r>
          </a:p>
          <a:p>
            <a:pPr algn="ctr"/>
            <a:r>
              <a:rPr lang="id-ID" sz="2000" b="1" dirty="0">
                <a:solidFill>
                  <a:schemeClr val="tx2">
                    <a:lumMod val="75000"/>
                  </a:schemeClr>
                </a:solidFill>
              </a:rPr>
              <a:t>MENGATUR PENGELOLAAN PT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wn Arrow 24"/>
          <p:cNvSpPr/>
          <p:nvPr/>
        </p:nvSpPr>
        <p:spPr>
          <a:xfrm>
            <a:off x="6334953" y="4018616"/>
            <a:ext cx="1633380" cy="21602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" name="Elbow Connector 2"/>
          <p:cNvCxnSpPr>
            <a:stCxn id="23" idx="3"/>
            <a:endCxn id="31" idx="1"/>
          </p:cNvCxnSpPr>
          <p:nvPr/>
        </p:nvCxnSpPr>
        <p:spPr>
          <a:xfrm flipV="1">
            <a:off x="4788448" y="2028633"/>
            <a:ext cx="575640" cy="369741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327420" y="4293096"/>
            <a:ext cx="3637068" cy="1080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 smtClean="0">
                <a:solidFill>
                  <a:srgbClr val="FF0000"/>
                </a:solidFill>
              </a:rPr>
              <a:t>PENGELOLAAN PT OLEH K/L LPNK DIATUR DENGAN PP</a:t>
            </a:r>
            <a:endParaRPr lang="id-ID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9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920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sz="3200" dirty="0">
                <a:solidFill>
                  <a:schemeClr val="accent6">
                    <a:lumMod val="75000"/>
                  </a:schemeClr>
                </a:solidFill>
              </a:rPr>
              <a:t>Manfaat UU </a:t>
            </a:r>
            <a:r>
              <a:rPr lang="id-ID" sz="3200" dirty="0" smtClean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id-ID" sz="3200" dirty="0" smtClean="0">
                <a:solidFill>
                  <a:schemeClr val="accent6">
                    <a:lumMod val="75000"/>
                  </a:schemeClr>
                </a:solidFill>
              </a:rPr>
              <a:t>kti </a:t>
            </a:r>
            <a:endParaRPr lang="id-ID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0466475"/>
              </p:ext>
            </p:extLst>
          </p:nvPr>
        </p:nvGraphicFramePr>
        <p:xfrm>
          <a:off x="179512" y="797768"/>
          <a:ext cx="8820472" cy="59436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87508"/>
                <a:gridCol w="6632964"/>
              </a:tblGrid>
              <a:tr h="287357">
                <a:tc>
                  <a:txBody>
                    <a:bodyPr/>
                    <a:lstStyle/>
                    <a:p>
                      <a:pPr algn="ctr"/>
                      <a:r>
                        <a:rPr lang="id-ID" sz="1800" dirty="0" smtClean="0"/>
                        <a:t>Entitas</a:t>
                      </a:r>
                      <a:endParaRPr lang="id-ID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dirty="0" smtClean="0"/>
                        <a:t>Manfaat</a:t>
                      </a:r>
                      <a:endParaRPr lang="id-ID" sz="1800" dirty="0"/>
                    </a:p>
                  </a:txBody>
                  <a:tcPr/>
                </a:tc>
              </a:tr>
              <a:tr h="287357">
                <a:tc rowSpan="4">
                  <a:txBody>
                    <a:bodyPr/>
                    <a:lstStyle/>
                    <a:p>
                      <a:r>
                        <a:rPr lang="id-ID" sz="1800" dirty="0" smtClean="0"/>
                        <a:t>Masyarakat</a:t>
                      </a:r>
                      <a:endParaRPr lang="id-ID" sz="1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d-ID" sz="1800" dirty="0" smtClean="0"/>
                        <a:t>Memiliki banyak pilihan jenis pendidikan tinggi yang setara </a:t>
                      </a:r>
                      <a:endParaRPr lang="id-ID" sz="18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87357"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800" dirty="0" smtClean="0"/>
                        <a:t>Jaminan</a:t>
                      </a:r>
                      <a:r>
                        <a:rPr lang="id-ID" sz="1800" baseline="0" dirty="0" smtClean="0"/>
                        <a:t> dapat kuliah sesuai dengan kemampuan akademiknya</a:t>
                      </a:r>
                      <a:endParaRPr lang="id-ID" sz="18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87357"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800" dirty="0" smtClean="0"/>
                        <a:t>Biaya kuliah yang dikendalikan</a:t>
                      </a:r>
                      <a:r>
                        <a:rPr lang="id-ID" sz="1800" baseline="0" dirty="0" smtClean="0"/>
                        <a:t> sehingga lebih terjangkau</a:t>
                      </a:r>
                      <a:endParaRPr lang="id-ID" sz="18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87357">
                <a:tc vMerge="1">
                  <a:txBody>
                    <a:bodyPr/>
                    <a:lstStyle/>
                    <a:p>
                      <a:endParaRPr lang="id-ID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dirty="0" smtClean="0"/>
                        <a:t>Jaminan</a:t>
                      </a:r>
                      <a:r>
                        <a:rPr lang="id-ID" sz="1800" baseline="0" dirty="0" smtClean="0"/>
                        <a:t> memperoleh layanan pendidikan bermutu</a:t>
                      </a:r>
                      <a:endParaRPr lang="id-ID" sz="1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87357">
                <a:tc rowSpan="2">
                  <a:txBody>
                    <a:bodyPr/>
                    <a:lstStyle/>
                    <a:p>
                      <a:r>
                        <a:rPr lang="id-ID" sz="1800" dirty="0" smtClean="0"/>
                        <a:t>Dunia Usaha</a:t>
                      </a:r>
                      <a:endParaRPr lang="id-ID" sz="1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dirty="0" smtClean="0"/>
                        <a:t>Memanfaatkan penelitian di perguruan tinggi untuk inovasinya</a:t>
                      </a:r>
                    </a:p>
                  </a:txBody>
                  <a:tcPr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57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dirty="0" smtClean="0"/>
                        <a:t>Memperoleh insentif bagi yang memberikan bantuan ke PT</a:t>
                      </a:r>
                      <a:endParaRPr lang="id-ID" sz="1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7357">
                <a:tc rowSpan="3">
                  <a:txBody>
                    <a:bodyPr/>
                    <a:lstStyle/>
                    <a:p>
                      <a:r>
                        <a:rPr lang="id-ID" sz="1800" dirty="0" smtClean="0"/>
                        <a:t>Perguruan Tinggi</a:t>
                      </a:r>
                      <a:endParaRPr lang="id-ID" sz="1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dirty="0" smtClean="0"/>
                        <a:t>Dijamin otonomi akademiknya</a:t>
                      </a:r>
                      <a:endParaRPr lang="id-ID" sz="1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02875"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dirty="0" smtClean="0"/>
                        <a:t>Memiliki fleksibilitas dalam pengelolaan sumber daya</a:t>
                      </a:r>
                      <a:r>
                        <a:rPr lang="id-ID" sz="1800" baseline="0" dirty="0" smtClean="0"/>
                        <a:t> </a:t>
                      </a:r>
                      <a:r>
                        <a:rPr lang="id-ID" sz="1800" dirty="0" smtClean="0"/>
                        <a:t>untuk meningkatkan</a:t>
                      </a:r>
                      <a:r>
                        <a:rPr lang="id-ID" sz="1800" baseline="0" dirty="0" smtClean="0"/>
                        <a:t> mutunya</a:t>
                      </a:r>
                      <a:endParaRPr lang="id-ID" sz="1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02875"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800" dirty="0" smtClean="0"/>
                        <a:t>Memperoleh dukungan pendanaan dari pemerintah melalui bantuan operasional pendidikan tinggi </a:t>
                      </a:r>
                      <a:endParaRPr lang="id-ID" sz="18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02875">
                <a:tc rowSpan="2">
                  <a:txBody>
                    <a:bodyPr/>
                    <a:lstStyle/>
                    <a:p>
                      <a:r>
                        <a:rPr lang="id-ID" sz="1800" dirty="0" smtClean="0"/>
                        <a:t>Pemerintah</a:t>
                      </a:r>
                      <a:endParaRPr lang="id-ID" sz="1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d-ID" sz="1800" dirty="0" smtClean="0"/>
                        <a:t>Dapat mendorong perguruan tinggi untuk memajukan iptek melalui pelaksanaan tridharma secara komprehensif dan terpadu</a:t>
                      </a:r>
                      <a:endParaRPr lang="id-ID" sz="18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87357"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800" dirty="0" smtClean="0"/>
                        <a:t>Dapat memberikan layanan</a:t>
                      </a:r>
                      <a:r>
                        <a:rPr lang="id-ID" sz="1800" baseline="0" dirty="0" smtClean="0"/>
                        <a:t> pendidikan tinggi yang berkesetaraan</a:t>
                      </a:r>
                      <a:endParaRPr lang="id-ID" sz="18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87357">
                <a:tc rowSpan="2">
                  <a:txBody>
                    <a:bodyPr/>
                    <a:lstStyle/>
                    <a:p>
                      <a:r>
                        <a:rPr lang="id-ID" sz="1800" dirty="0" smtClean="0"/>
                        <a:t>Dosen</a:t>
                      </a:r>
                      <a:endParaRPr lang="id-ID" sz="1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d-ID" sz="1800" dirty="0" smtClean="0"/>
                        <a:t>Jaminan memperoleh</a:t>
                      </a:r>
                      <a:r>
                        <a:rPr lang="id-ID" sz="1800" baseline="0" dirty="0" smtClean="0"/>
                        <a:t> dana penelitian </a:t>
                      </a:r>
                      <a:endParaRPr lang="id-ID" sz="18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87357">
                <a:tc vMerge="1">
                  <a:txBody>
                    <a:bodyPr/>
                    <a:lstStyle/>
                    <a:p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800" dirty="0" smtClean="0"/>
                        <a:t>Kesetaraan dalam jenjang karir akademik</a:t>
                      </a:r>
                      <a:endParaRPr lang="id-ID" sz="18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56</a:t>
            </a:fld>
            <a:endParaRPr lang="id-ID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99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5236" y="2711822"/>
            <a:ext cx="350193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d-ID" sz="3200" i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id-ID" sz="4400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Terima Kasih..</a:t>
            </a:r>
            <a:endParaRPr lang="id-ID" sz="4400" i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AB88-5B43-4547-88F8-D8B52DF95767}" type="slidenum">
              <a:rPr lang="id-ID" smtClean="0"/>
              <a:pPr/>
              <a:t>57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3488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1868"/>
            <a:ext cx="8229600" cy="230425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id-ID" sz="2400" b="1" dirty="0" smtClean="0">
                <a:solidFill>
                  <a:srgbClr val="C00000"/>
                </a:solidFill>
              </a:rPr>
              <a:t>Natural Resources</a:t>
            </a:r>
            <a:endParaRPr lang="id-ID" sz="2400" dirty="0" smtClean="0">
              <a:solidFill>
                <a:srgbClr val="C00000"/>
              </a:solidFill>
            </a:endParaRPr>
          </a:p>
          <a:p>
            <a:pPr marL="914400" lvl="1" indent="-514350">
              <a:spcBef>
                <a:spcPts val="0"/>
              </a:spcBef>
              <a:buFont typeface="Wingdings" pitchFamily="2" charset="2"/>
              <a:buChar char="ü"/>
            </a:pPr>
            <a:r>
              <a:rPr lang="id-ID" sz="2200" i="1" dirty="0" smtClean="0">
                <a:solidFill>
                  <a:schemeClr val="tx2">
                    <a:lumMod val="75000"/>
                  </a:schemeClr>
                </a:solidFill>
              </a:rPr>
              <a:t>Geothermal (largest reserve)</a:t>
            </a:r>
          </a:p>
          <a:p>
            <a:pPr marL="914400" lvl="1" indent="-514350">
              <a:spcBef>
                <a:spcPts val="0"/>
              </a:spcBef>
              <a:buFont typeface="Wingdings" pitchFamily="2" charset="2"/>
              <a:buChar char="ü"/>
            </a:pPr>
            <a:r>
              <a:rPr lang="id-ID" sz="2200" i="1" dirty="0" smtClean="0">
                <a:solidFill>
                  <a:schemeClr val="tx2">
                    <a:lumMod val="75000"/>
                  </a:schemeClr>
                </a:solidFill>
              </a:rPr>
              <a:t>Coal (no.2 in the world)</a:t>
            </a:r>
          </a:p>
          <a:p>
            <a:pPr marL="914400" lvl="1" indent="-514350">
              <a:spcBef>
                <a:spcPts val="0"/>
              </a:spcBef>
              <a:buFont typeface="Wingdings" pitchFamily="2" charset="2"/>
              <a:buChar char="ü"/>
            </a:pPr>
            <a:r>
              <a:rPr lang="id-ID" sz="2200" i="1" dirty="0" smtClean="0">
                <a:solidFill>
                  <a:schemeClr val="tx2">
                    <a:lumMod val="75000"/>
                  </a:schemeClr>
                </a:solidFill>
              </a:rPr>
              <a:t>Tin, Nickel (no. 2 and 4 in the world)</a:t>
            </a:r>
          </a:p>
          <a:p>
            <a:pPr marL="914400" lvl="1" indent="-514350">
              <a:spcBef>
                <a:spcPts val="0"/>
              </a:spcBef>
              <a:buFont typeface="Wingdings" pitchFamily="2" charset="2"/>
              <a:buChar char="ü"/>
            </a:pPr>
            <a:r>
              <a:rPr lang="id-ID" sz="2200" i="1" dirty="0" smtClean="0">
                <a:solidFill>
                  <a:schemeClr val="tx2">
                    <a:lumMod val="75000"/>
                  </a:schemeClr>
                </a:solidFill>
              </a:rPr>
              <a:t>Palm oil, Rubber, Cacao (no.1, 2, 2 in the world)</a:t>
            </a:r>
          </a:p>
          <a:p>
            <a:pPr marL="914400" lvl="1" indent="-514350">
              <a:spcBef>
                <a:spcPts val="0"/>
              </a:spcBef>
              <a:buFont typeface="Wingdings" pitchFamily="2" charset="2"/>
              <a:buChar char="ü"/>
            </a:pPr>
            <a:r>
              <a:rPr lang="id-ID" sz="2200" i="1" dirty="0" smtClean="0">
                <a:solidFill>
                  <a:schemeClr val="tx2">
                    <a:lumMod val="75000"/>
                  </a:schemeClr>
                </a:solidFill>
              </a:rPr>
              <a:t>Marine resources (largest teritory, mega biodiversity)</a:t>
            </a:r>
          </a:p>
          <a:p>
            <a:pPr marL="914400" lvl="1" indent="-514350">
              <a:spcBef>
                <a:spcPts val="0"/>
              </a:spcBef>
              <a:buFont typeface="Wingdings" pitchFamily="2" charset="2"/>
              <a:buChar char="ü"/>
            </a:pPr>
            <a:r>
              <a:rPr lang="id-ID" sz="2200" i="1" dirty="0" smtClean="0">
                <a:solidFill>
                  <a:schemeClr val="tx2">
                    <a:lumMod val="75000"/>
                  </a:schemeClr>
                </a:solidFill>
              </a:rPr>
              <a:t>Others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id-ID" sz="2400" b="1" dirty="0" smtClean="0">
                <a:solidFill>
                  <a:srgbClr val="C00000"/>
                </a:solidFill>
              </a:rPr>
              <a:t>Experiences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181791063"/>
              </p:ext>
            </p:extLst>
          </p:nvPr>
        </p:nvGraphicFramePr>
        <p:xfrm>
          <a:off x="1096276" y="3428184"/>
          <a:ext cx="3578685" cy="2659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252566459"/>
              </p:ext>
            </p:extLst>
          </p:nvPr>
        </p:nvGraphicFramePr>
        <p:xfrm>
          <a:off x="5017935" y="3429000"/>
          <a:ext cx="360867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5644126" y="3570101"/>
            <a:ext cx="198544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b="1" i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 capita income USD</a:t>
            </a:r>
            <a:endParaRPr lang="id-ID" sz="1200" i="0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0927" y="6093296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d-ID" sz="2200" b="1" dirty="0" smtClean="0">
                <a:solidFill>
                  <a:srgbClr val="C00000"/>
                </a:solidFill>
              </a:rPr>
              <a:t>3.  </a:t>
            </a:r>
            <a:r>
              <a:rPr lang="id-ID" sz="2400" b="1" dirty="0" smtClean="0">
                <a:solidFill>
                  <a:srgbClr val="C00000"/>
                </a:solidFill>
              </a:rPr>
              <a:t>Human Resource...</a:t>
            </a:r>
            <a:endParaRPr kumimoji="0" lang="id-ID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914400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d-ID" sz="4000" dirty="0" smtClean="0">
                <a:solidFill>
                  <a:schemeClr val="bg1"/>
                </a:solidFill>
              </a:rPr>
              <a:t>3 Faktor utama ekonomi Indonesia</a:t>
            </a:r>
            <a:endParaRPr lang="id-ID" sz="4000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10739" y="965866"/>
            <a:ext cx="398814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427255" y="2717580"/>
            <a:ext cx="398814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424131" y="6122324"/>
            <a:ext cx="398814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809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Rectangl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465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30" y="1752600"/>
            <a:ext cx="8625070" cy="42672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88025" y="1806582"/>
            <a:ext cx="1762260" cy="3134591"/>
          </a:xfrm>
          <a:prstGeom prst="rect">
            <a:avLst/>
          </a:prstGeom>
          <a:solidFill>
            <a:schemeClr val="tx2">
              <a:lumMod val="20000"/>
              <a:lumOff val="80000"/>
              <a:alpha val="49804"/>
            </a:schemeClr>
          </a:solidFill>
          <a:ln>
            <a:solidFill>
              <a:schemeClr val="tx1"/>
            </a:solidFill>
          </a:ln>
          <a:extLst/>
        </p:spPr>
        <p:txBody>
          <a:bodyPr anchor="ctr"/>
          <a:lstStyle/>
          <a:p>
            <a:pPr algn="ctr">
              <a:defRPr/>
            </a:pPr>
            <a:endParaRPr lang="id-ID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39762" y="1477963"/>
            <a:ext cx="2357804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”Demographic Bonus"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581009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i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Sumber: Menko Perekonomian, 2010</a:t>
            </a:r>
            <a:endParaRPr lang="id-ID" sz="1200" i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3608" y="272842"/>
            <a:ext cx="8100392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id-ID" sz="4000" dirty="0" smtClean="0">
                <a:solidFill>
                  <a:srgbClr val="FFFFFF"/>
                </a:solidFill>
                <a:latin typeface="+mj-lt"/>
              </a:rPr>
              <a:t>  Bonus atau bencana demografi?</a:t>
            </a:r>
            <a:endParaRPr lang="id-ID" sz="4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586F85-2712-4980-AC3C-7B3A8C27CE1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260648"/>
            <a:ext cx="1043608" cy="720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4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15" y="260648"/>
            <a:ext cx="8278585" cy="746003"/>
          </a:xfrm>
          <a:solidFill>
            <a:schemeClr val="bg2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Produktifitas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Tenaga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Kerja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69340-5CF8-4D80-89B9-30BA99A0694F}" type="slidenum">
              <a:rPr lang="id-ID" smtClean="0"/>
              <a:pPr>
                <a:defRPr/>
              </a:pPr>
              <a:t>8</a:t>
            </a:fld>
            <a:endParaRPr lang="id-ID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4069"/>
          <a:stretch/>
        </p:blipFill>
        <p:spPr bwMode="auto">
          <a:xfrm>
            <a:off x="467544" y="1340768"/>
            <a:ext cx="8282880" cy="538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29400" y="6473825"/>
            <a:ext cx="1711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sz="1400" dirty="0" smtClean="0"/>
              <a:t>Source: </a:t>
            </a:r>
            <a:r>
              <a:rPr lang="id-ID" sz="1400" dirty="0"/>
              <a:t>ADB, 2007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60648"/>
            <a:ext cx="1259632" cy="72008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378" y="874003"/>
            <a:ext cx="7033846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9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SCORM_RATE_SLIDES" val="1"/>
  <p:tag name="ISPRING_SCORM_RATE_QUIZZES" val="0"/>
  <p:tag name="ISPRING_SCORM_PASSING_SCORE" val="100.0000000000"/>
  <p:tag name="GENSWF_OUTPUT_FILE_NAME" val="UU 12"/>
  <p:tag name="ISPRING_RESOURCE_PATHS_HASH_2" val="45e17061c7fff0fd6d9c41c3a29ce943445cbbf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yTenva7m0WSqkeNGGvX8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o4dhfk2B0i7Uy_VhoDu_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1GS7mlz_kGWRJZ84SPv6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42624</TotalTime>
  <Words>2574</Words>
  <Application>Microsoft Office PowerPoint</Application>
  <PresentationFormat>On-screen Show (4:3)</PresentationFormat>
  <Paragraphs>785</Paragraphs>
  <Slides>57</Slides>
  <Notes>57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Office Theme</vt:lpstr>
      <vt:lpstr>think-cell Slide</vt:lpstr>
      <vt:lpstr>PowerPoint Presentation</vt:lpstr>
      <vt:lpstr>PowerPoint Presentation</vt:lpstr>
      <vt:lpstr>Indonesia – Posisi Strategis</vt:lpstr>
      <vt:lpstr>    Skala ekonomi (th 2011)</vt:lpstr>
      <vt:lpstr>  MP3EI</vt:lpstr>
      <vt:lpstr>PowerPoint Presentation</vt:lpstr>
      <vt:lpstr>PowerPoint Presentation</vt:lpstr>
      <vt:lpstr>Produktifitas Tenaga Kerja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Kesenjangan    Akses Sosial-Ekonomi</vt:lpstr>
      <vt:lpstr>PowerPoint Presentation</vt:lpstr>
      <vt:lpstr>PowerPoint Presentation</vt:lpstr>
      <vt:lpstr>PowerPoint Presentation</vt:lpstr>
      <vt:lpstr>PowerPoint Presentation</vt:lpstr>
      <vt:lpstr>Patent dan Income per-capita</vt:lpstr>
      <vt:lpstr>UU Dikti PRASYARAT UNTUK MENGGAPAI MIMPI!</vt:lpstr>
      <vt:lpstr>PowerPoint Presentation</vt:lpstr>
      <vt:lpstr>RDP dengan Berbagai Kalangan</vt:lpstr>
      <vt:lpstr>PowerPoint Presentation</vt:lpstr>
      <vt:lpstr>PowerPoint Presentation</vt:lpstr>
      <vt:lpstr>Alasan Perlunya UU Pendidikan Tinggi</vt:lpstr>
      <vt:lpstr>Permasalahan Operasional Penyelenggaraan Pendidikan Tinggi dan Penyelenggaranya (Perg. Tinggi)</vt:lpstr>
      <vt:lpstr>Azas-Azas Pendidikan Tinggi</vt:lpstr>
      <vt:lpstr>Amar Putusan MK  No: 11-14-12-126-136/PUU-VII/2009 (31 Maret 2010)  Tentang UU Badan Hukum Pendidikan</vt:lpstr>
      <vt:lpstr>Prinsip Pengelolaan Otonomi PT </vt:lpstr>
      <vt:lpstr>PowerPoint Presentation</vt:lpstr>
      <vt:lpstr>Konstruksi Pendidikan Tinggi</vt:lpstr>
      <vt:lpstr>PERPADUAN ANTARA PENDIDIKAN FORMAL, PROFESIONALISME, PENGALAMAN KERJA DAN KARIR: Pencapaian Level pada KKNI Melalui Berbagai Jalur </vt:lpstr>
      <vt:lpstr> Jenis &amp; Jenjang Pendidikan Tinggi dan Bentuk Perguruan Tinggi</vt:lpstr>
      <vt:lpstr>Hak Penyelenggaraan Program PT</vt:lpstr>
      <vt:lpstr>Persyaratan Dosen</vt:lpstr>
      <vt:lpstr>Jenjang Karir Akademik Dosen</vt:lpstr>
      <vt:lpstr>Penjaminan Mutu</vt:lpstr>
      <vt:lpstr>Perijinan dan Akreditasi (Baru)</vt:lpstr>
      <vt:lpstr>Standar Nasional PT </vt:lpstr>
      <vt:lpstr>Perluasan Akses dan Jaminan Kepastian</vt:lpstr>
      <vt:lpstr>Perluasan Akses dan Jaminan Kepastian</vt:lpstr>
      <vt:lpstr>Perluasan Akses dan Jaminan Kepastian</vt:lpstr>
      <vt:lpstr>Sistem Penjaminan Mutu</vt:lpstr>
      <vt:lpstr>Pendidikan Tinggi Keagamaan </vt:lpstr>
      <vt:lpstr>Otonomi Perguruan Tinggi &amp; Kelembagaannya</vt:lpstr>
      <vt:lpstr>Otonomi Perguruan Tinggi &amp; Kelembagaannya</vt:lpstr>
      <vt:lpstr>Penyelenggaraan Otonomi PTN</vt:lpstr>
      <vt:lpstr>Pendanaan dan Pembiayaan Pendidikan Tinggi</vt:lpstr>
      <vt:lpstr>Pendanaan dan Pembiayaan Pendidikan Tinggi</vt:lpstr>
      <vt:lpstr>Postur Anggaran Pendidikan 2011</vt:lpstr>
      <vt:lpstr>Perguruan Tinggi Asing</vt:lpstr>
      <vt:lpstr>Penyelenggaraan PT oleh KL Lain</vt:lpstr>
      <vt:lpstr>Manfaat UU Dikti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Sosialisasi UU 12 Tahun 2012 - Pendidikan Tinggi</dc:title>
  <dc:creator>user</dc:creator>
  <cp:lastModifiedBy>Djoko Luknanto</cp:lastModifiedBy>
  <cp:revision>458</cp:revision>
  <cp:lastPrinted>2013-02-27T17:12:31Z</cp:lastPrinted>
  <dcterms:created xsi:type="dcterms:W3CDTF">2012-03-14T05:40:49Z</dcterms:created>
  <dcterms:modified xsi:type="dcterms:W3CDTF">2013-02-27T17:39:28Z</dcterms:modified>
</cp:coreProperties>
</file>