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70" r:id="rId6"/>
    <p:sldId id="273" r:id="rId7"/>
    <p:sldId id="263" r:id="rId8"/>
    <p:sldId id="264" r:id="rId9"/>
    <p:sldId id="267" r:id="rId10"/>
    <p:sldId id="265" r:id="rId11"/>
    <p:sldId id="266" r:id="rId12"/>
    <p:sldId id="274" r:id="rId13"/>
    <p:sldId id="271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4FB66-4583-4E82-AC47-F7387EBB6CE6}" type="datetimeFigureOut">
              <a:rPr lang="en-US"/>
              <a:pPr>
                <a:defRPr/>
              </a:pPr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6A2B8-0B03-46EF-9F84-69AB43CE2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47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0A88B-0D48-4D15-B210-72168B18E90A}" type="datetimeFigureOut">
              <a:rPr lang="en-US"/>
              <a:pPr>
                <a:defRPr/>
              </a:pPr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83699-4D6E-4B9C-A1D1-A5BC98443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4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13797-8B60-4349-90F7-3D557CDF386C}" type="datetimeFigureOut">
              <a:rPr lang="en-US"/>
              <a:pPr>
                <a:defRPr/>
              </a:pPr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55E45-43A5-4FEC-A899-9D8FF263E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440B9-FC78-4D54-8DA5-99234556ADA3}" type="datetimeFigureOut">
              <a:rPr lang="en-US"/>
              <a:pPr>
                <a:defRPr/>
              </a:pPr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525E6-44E4-418D-AD5A-1682B5FFB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8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B4E52-184C-4239-A9E7-E00509775898}" type="datetimeFigureOut">
              <a:rPr lang="en-US"/>
              <a:pPr>
                <a:defRPr/>
              </a:pPr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F9888-7087-4161-B88D-3F9F03362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1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2C25F-EBE1-4E5F-B311-7F33266943E1}" type="datetimeFigureOut">
              <a:rPr lang="en-US"/>
              <a:pPr>
                <a:defRPr/>
              </a:pPr>
              <a:t>7/7/2013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80EF3-34E5-4A68-B3D6-70C84F8F7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9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7B96-19E6-4304-8761-39A82FA3F3C4}" type="datetimeFigureOut">
              <a:rPr lang="en-US"/>
              <a:pPr>
                <a:defRPr/>
              </a:pPr>
              <a:t>7/7/2013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6CA29-C526-4FBA-B5E4-7A06A6465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CA7FC-6512-4BAA-89C5-B41E335841FB}" type="datetimeFigureOut">
              <a:rPr lang="en-US"/>
              <a:pPr>
                <a:defRPr/>
              </a:pPr>
              <a:t>7/7/2013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354F7-57DB-42BF-BDA8-09CA516C4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6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18C2A-B727-4010-BF9E-ABD673581503}" type="datetimeFigureOut">
              <a:rPr lang="en-US"/>
              <a:pPr>
                <a:defRPr/>
              </a:pPr>
              <a:t>7/7/2013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95D5C-CBAA-4E5C-B7BD-F58897A9A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6DF3-8A4B-4D27-A843-266F9243B9E5}" type="datetimeFigureOut">
              <a:rPr lang="en-US"/>
              <a:pPr>
                <a:defRPr/>
              </a:pPr>
              <a:t>7/7/2013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FA55C-86CB-4A22-97E9-09056F1B5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3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DB020-7FE4-4928-9ED5-00A6C196F03F}" type="datetimeFigureOut">
              <a:rPr lang="en-US"/>
              <a:pPr>
                <a:defRPr/>
              </a:pPr>
              <a:t>7/7/2013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195F-564A-4D33-9177-168BC64B7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3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AC9055-D8CA-4358-AFDD-A5043A2AA25B}" type="datetimeFigureOut">
              <a:rPr lang="en-US"/>
              <a:pPr>
                <a:defRPr/>
              </a:pPr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DE7B23-C0DF-419A-A95B-BB3AC3AF8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UJI MATERI UU 12/2012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OTONOMI DAN PTNBH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KONSTITUSIONAL.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Constitutional Boundary.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Jikalau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diametral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,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konstisional</a:t>
            </a:r>
            <a:r>
              <a:rPr lang="en-US" dirty="0" smtClean="0"/>
              <a:t> (</a:t>
            </a:r>
            <a:r>
              <a:rPr lang="en-US" dirty="0" err="1" smtClean="0"/>
              <a:t>counstitutional</a:t>
            </a:r>
            <a:r>
              <a:rPr lang="en-US" dirty="0" smtClean="0"/>
              <a:t> boundary);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moral reading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merenungkan</a:t>
            </a:r>
            <a:r>
              <a:rPr lang="en-US" dirty="0" smtClean="0"/>
              <a:t>,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Konstitusionalisasi</a:t>
            </a:r>
            <a:r>
              <a:rPr lang="en-US" dirty="0" smtClean="0"/>
              <a:t> HAM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universal,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i="1" dirty="0" smtClean="0"/>
              <a:t>best practices </a:t>
            </a:r>
            <a:r>
              <a:rPr lang="en-US" dirty="0" err="1" smtClean="0"/>
              <a:t>negara</a:t>
            </a:r>
            <a:r>
              <a:rPr lang="en-US" dirty="0" smtClean="0"/>
              <a:t> lain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diperbandingkan</a:t>
            </a:r>
            <a:r>
              <a:rPr lang="en-US" dirty="0" smtClean="0"/>
              <a:t>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mtClean="0"/>
              <a:t>CONSTITUTIONAL BOUNDARY</a:t>
            </a:r>
          </a:p>
        </p:txBody>
      </p:sp>
      <p:grpSp>
        <p:nvGrpSpPr>
          <p:cNvPr id="12291" name="Group 6"/>
          <p:cNvGrpSpPr>
            <a:grpSpLocks/>
          </p:cNvGrpSpPr>
          <p:nvPr/>
        </p:nvGrpSpPr>
        <p:grpSpPr bwMode="auto">
          <a:xfrm>
            <a:off x="577850" y="1984375"/>
            <a:ext cx="1403350" cy="4451350"/>
            <a:chOff x="654615" y="1416494"/>
            <a:chExt cx="1402785" cy="4450905"/>
          </a:xfrm>
        </p:grpSpPr>
        <p:sp>
          <p:nvSpPr>
            <p:cNvPr id="4" name="Flowchart: Alternate Process 3"/>
            <p:cNvSpPr/>
            <p:nvPr/>
          </p:nvSpPr>
          <p:spPr>
            <a:xfrm>
              <a:off x="654615" y="1416494"/>
              <a:ext cx="1402785" cy="4450905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19200" y="1447800"/>
              <a:ext cx="374075" cy="44012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8415" cmpd="sng">
                    <a:solidFill>
                      <a:srgbClr val="FFFFFF"/>
                    </a:solidFill>
                    <a:prstDash val="solid"/>
                  </a:ln>
                  <a:latin typeface="+mn-lt"/>
                  <a:cs typeface="+mn-cs"/>
                </a:rPr>
                <a:t>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8415" cmpd="sng">
                    <a:solidFill>
                      <a:srgbClr val="FFFFFF"/>
                    </a:solidFill>
                    <a:prstDash val="solid"/>
                  </a:ln>
                  <a:latin typeface="+mn-lt"/>
                  <a:cs typeface="+mn-cs"/>
                </a:rPr>
                <a:t>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8415" cmpd="sng">
                    <a:solidFill>
                      <a:srgbClr val="FFFFFF"/>
                    </a:solidFill>
                    <a:prstDash val="solid"/>
                  </a:ln>
                  <a:latin typeface="+mn-lt"/>
                  <a:cs typeface="+mn-cs"/>
                </a:rPr>
                <a:t>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8415" cmpd="sng">
                    <a:solidFill>
                      <a:srgbClr val="FFFFFF"/>
                    </a:solidFill>
                    <a:prstDash val="solid"/>
                  </a:ln>
                  <a:latin typeface="+mn-lt"/>
                  <a:cs typeface="+mn-cs"/>
                </a:rPr>
                <a:t>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8415" cmpd="sng">
                    <a:solidFill>
                      <a:srgbClr val="FFFFFF"/>
                    </a:solidFill>
                    <a:prstDash val="solid"/>
                  </a:ln>
                  <a:latin typeface="+mn-lt"/>
                  <a:cs typeface="+mn-cs"/>
                </a:rPr>
                <a:t>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8415" cmpd="sng">
                    <a:solidFill>
                      <a:srgbClr val="FFFFFF"/>
                    </a:solidFill>
                    <a:prstDash val="solid"/>
                  </a:ln>
                  <a:latin typeface="+mn-lt"/>
                  <a:cs typeface="+mn-cs"/>
                </a:rPr>
                <a:t>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8415" cmpd="sng">
                    <a:solidFill>
                      <a:srgbClr val="FFFFFF"/>
                    </a:solidFill>
                    <a:prstDash val="solid"/>
                  </a:ln>
                  <a:latin typeface="+mn-lt"/>
                  <a:cs typeface="+mn-cs"/>
                </a:rPr>
                <a:t>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8415" cmpd="sng">
                    <a:solidFill>
                      <a:srgbClr val="FFFFFF"/>
                    </a:solidFill>
                    <a:prstDash val="solid"/>
                  </a:ln>
                  <a:latin typeface="+mn-lt"/>
                  <a:cs typeface="+mn-cs"/>
                </a:rPr>
                <a:t>U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8415" cmpd="sng">
                    <a:solidFill>
                      <a:srgbClr val="FFFFFF"/>
                    </a:solidFill>
                    <a:prstDash val="solid"/>
                  </a:ln>
                  <a:latin typeface="+mn-lt"/>
                  <a:cs typeface="+mn-cs"/>
                </a:rPr>
                <a:t>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8415" cmpd="sng">
                    <a:solidFill>
                      <a:srgbClr val="FFFFFF"/>
                    </a:solidFill>
                    <a:prstDash val="solid"/>
                  </a:ln>
                  <a:latin typeface="+mn-lt"/>
                  <a:cs typeface="+mn-cs"/>
                </a:rPr>
                <a:t>I</a:t>
              </a:r>
            </a:p>
          </p:txBody>
        </p:sp>
      </p:grpSp>
      <p:sp>
        <p:nvSpPr>
          <p:cNvPr id="5" name="Oval 4"/>
          <p:cNvSpPr/>
          <p:nvPr/>
        </p:nvSpPr>
        <p:spPr>
          <a:xfrm>
            <a:off x="1524000" y="1066800"/>
            <a:ext cx="6248400" cy="5867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MMs</a:t>
            </a:r>
          </a:p>
        </p:txBody>
      </p:sp>
      <p:sp>
        <p:nvSpPr>
          <p:cNvPr id="12293" name="TextBox 8"/>
          <p:cNvSpPr txBox="1">
            <a:spLocks noChangeArrowheads="1"/>
          </p:cNvSpPr>
          <p:nvPr/>
        </p:nvSpPr>
        <p:spPr bwMode="auto">
          <a:xfrm>
            <a:off x="4252913" y="590550"/>
            <a:ext cx="1019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/>
              <a:t>BOUND</a:t>
            </a: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>
            <a:off x="8001000" y="365760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/>
              <a:t>BOUND</a:t>
            </a:r>
          </a:p>
        </p:txBody>
      </p:sp>
      <p:sp>
        <p:nvSpPr>
          <p:cNvPr id="12295" name="TextBox 10"/>
          <p:cNvSpPr txBox="1">
            <a:spLocks noChangeArrowheads="1"/>
          </p:cNvSpPr>
          <p:nvPr/>
        </p:nvSpPr>
        <p:spPr bwMode="auto">
          <a:xfrm>
            <a:off x="2667000" y="1219200"/>
            <a:ext cx="39354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b="1"/>
              <a:t>Untuk mengusahakan dan </a:t>
            </a:r>
          </a:p>
          <a:p>
            <a:pPr algn="ctr"/>
            <a:r>
              <a:rPr lang="en-US" b="1"/>
              <a:t>menyelenggarakan satu sistem pendidikan nasional:</a:t>
            </a:r>
          </a:p>
        </p:txBody>
      </p:sp>
      <p:sp>
        <p:nvSpPr>
          <p:cNvPr id="12296" name="TextBox 11"/>
          <p:cNvSpPr txBox="1">
            <a:spLocks noChangeArrowheads="1"/>
          </p:cNvSpPr>
          <p:nvPr/>
        </p:nvSpPr>
        <p:spPr bwMode="auto">
          <a:xfrm>
            <a:off x="2279650" y="3200400"/>
            <a:ext cx="57277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/>
              <a:t>Pasal 31 ayat (1)</a:t>
            </a:r>
            <a:r>
              <a:rPr lang="en-US"/>
              <a:t> Setiap orang berhak mendapat pendidikan.</a:t>
            </a:r>
          </a:p>
          <a:p>
            <a:r>
              <a:rPr lang="en-US" b="1"/>
              <a:t>Pasal 31 ayat (2)</a:t>
            </a:r>
            <a:r>
              <a:rPr lang="en-US"/>
              <a:t> Setiap warganegara wajib mengikuti pendidikan dasar dan pemerintah wajib membiayainya.</a:t>
            </a:r>
          </a:p>
          <a:p>
            <a:r>
              <a:rPr lang="en-US" b="1"/>
              <a:t>Pasal 31 ayat (4)</a:t>
            </a:r>
            <a:r>
              <a:rPr lang="en-US"/>
              <a:t> Negara diamanatkan memprioritaskan anggaran pendidikan sekurang-kurangnya 20% dari anggaran pendapatan dan belanja Negara.</a:t>
            </a:r>
          </a:p>
          <a:p>
            <a:r>
              <a:rPr lang="en-US" b="1"/>
              <a:t>Pasal 28C ayat (1)</a:t>
            </a:r>
            <a:r>
              <a:rPr lang="en-US"/>
              <a:t> Setiap orang berhak mendapat pendidikan dan memperoleh manfaat dari ilmu pengetahuan dan teknologi.</a:t>
            </a:r>
          </a:p>
          <a:p>
            <a:r>
              <a:rPr lang="en-US" b="1"/>
              <a:t>Pasal 28D ayat (1)</a:t>
            </a:r>
            <a:r>
              <a:rPr lang="en-US"/>
              <a:t> Hak atas kepastian hukum.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4495800" y="2166938"/>
            <a:ext cx="484188" cy="444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8" name="TextBox 13"/>
          <p:cNvSpPr txBox="1">
            <a:spLocks noChangeArrowheads="1"/>
          </p:cNvSpPr>
          <p:nvPr/>
        </p:nvSpPr>
        <p:spPr bwMode="auto">
          <a:xfrm>
            <a:off x="2119313" y="2601913"/>
            <a:ext cx="5535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/>
              <a:t>Strategi Pendidikan Nasional : Otonomi dan PTN-BH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4530725" y="2941638"/>
            <a:ext cx="484188" cy="4460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smtClean="0"/>
              <a:t>Kesimpulan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/>
              <a:t>Jika dlm proses, tidak terjadi pertentangan norma yang diuji secara diametral dengan norma konstitusi, pengujian dilakukan dengan merumuskan batas terluar konstitusi  sebagai </a:t>
            </a:r>
            <a:r>
              <a:rPr lang="en-US" sz="2000" i="1"/>
              <a:t>constitutional</a:t>
            </a:r>
            <a:r>
              <a:rPr lang="en-US" sz="2000"/>
              <a:t> </a:t>
            </a:r>
            <a:r>
              <a:rPr lang="en-US" sz="2000" i="1"/>
              <a:t>boundary</a:t>
            </a:r>
            <a:r>
              <a:rPr lang="en-US" sz="2000"/>
              <a:t>, melalui penafsiran, </a:t>
            </a:r>
            <a:r>
              <a:rPr lang="en-US" sz="2000" i="1"/>
              <a:t>moralreading, </a:t>
            </a:r>
            <a:r>
              <a:rPr lang="en-US" sz="2000"/>
              <a:t>perenungan, bahkan pengalaman sebagai ukuran konstitusionalitas norma.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Persaingan regional/global, kondisi </a:t>
            </a:r>
            <a:r>
              <a:rPr lang="en-US" sz="2000"/>
              <a:t>SDM</a:t>
            </a:r>
            <a:r>
              <a:rPr lang="en-US" sz="2000" smtClean="0"/>
              <a:t>, infrastruktur</a:t>
            </a:r>
            <a:r>
              <a:rPr lang="en-US" sz="2000"/>
              <a:t>, kondisi lokal PT yg tdk sama, menjadikan strategi pilihan kelembagaan pengelolaan PT merupakan keniscayaan dan tdk bertentangan konstitusi;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/>
              <a:t>Putusan MK Nomor 11-14-21-126-136/PUU-VII/2009 menyatakan Pasal 53 (1) UU Pendidikan tetap berlaku, dan penyelenggara pendidikan berbadan hukum;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/>
              <a:t>Otonomi dan PTNBH bukan privatisasi karena,penguasaan negara akan melakukan fungsinya mengadakan </a:t>
            </a:r>
            <a:r>
              <a:rPr lang="en-US" sz="2000" i="1"/>
              <a:t>kebijakan(beleid</a:t>
            </a:r>
            <a:r>
              <a:rPr lang="en-US" sz="2000"/>
              <a:t>), tindakan pengurusan (</a:t>
            </a:r>
            <a:r>
              <a:rPr lang="en-US" sz="2000" i="1"/>
              <a:t>bestuursdaad</a:t>
            </a:r>
            <a:r>
              <a:rPr lang="en-US" sz="2000"/>
              <a:t>), </a:t>
            </a:r>
            <a:r>
              <a:rPr lang="en-US" sz="2000" i="1"/>
              <a:t>pengaturan(regelendaad</a:t>
            </a:r>
            <a:r>
              <a:rPr lang="en-US" sz="2000"/>
              <a:t>), pengelolaan (</a:t>
            </a:r>
            <a:r>
              <a:rPr lang="en-US" sz="2000" i="1"/>
              <a:t>beheersdaad</a:t>
            </a:r>
            <a:r>
              <a:rPr lang="en-US" sz="2000"/>
              <a:t>) dan pengawasan (</a:t>
            </a:r>
            <a:r>
              <a:rPr lang="en-US" sz="2000" i="1"/>
              <a:t>toezichthoudensdaad</a:t>
            </a:r>
            <a:r>
              <a:rPr lang="en-US" sz="2000"/>
              <a:t>);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/>
              <a:t>Negara Kesejahteraan bukan etatisme, sinergi Pemerintah dan masyarakat perlu untuk mencapai tujuan secara efektif efisien;</a:t>
            </a:r>
            <a:endParaRPr lang="en-US" sz="500"/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906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/>
              <a:t>PENUTUP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smtClean="0"/>
          </a:p>
          <a:p>
            <a:pPr algn="just"/>
            <a:r>
              <a:rPr lang="en-US" smtClean="0"/>
              <a:t>Norma dan kebijakan dalam UU 12/2012  Tentang Pendidikan Tinggi, tidak berada diluar </a:t>
            </a:r>
            <a:r>
              <a:rPr lang="en-US" i="1" smtClean="0"/>
              <a:t>constitutional boundary</a:t>
            </a:r>
            <a:r>
              <a:rPr lang="en-US" smtClean="0"/>
              <a:t> UUD 1945, dan  karenanya UU </a:t>
            </a:r>
            <a:r>
              <a:rPr lang="en-US" i="1" smtClean="0"/>
              <a:t>a quo</a:t>
            </a:r>
            <a:r>
              <a:rPr lang="en-US" smtClean="0"/>
              <a:t> konstitusional.</a:t>
            </a:r>
          </a:p>
          <a:p>
            <a:endParaRPr lang="en-US" smtClean="0"/>
          </a:p>
          <a:p>
            <a:r>
              <a:rPr lang="en-US" sz="4800" smtClean="0"/>
              <a:t>TERIMA KASIH.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WORLD IS FLAT.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rata,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TI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menembus</a:t>
            </a:r>
            <a:r>
              <a:rPr lang="en-US" dirty="0" smtClean="0"/>
              <a:t> </a:t>
            </a:r>
            <a:r>
              <a:rPr lang="en-US" dirty="0" err="1" smtClean="0"/>
              <a:t>batas-negara</a:t>
            </a:r>
            <a:r>
              <a:rPr lang="en-US" dirty="0" smtClean="0"/>
              <a:t>. (Thomas </a:t>
            </a:r>
            <a:r>
              <a:rPr lang="en-US" dirty="0" err="1" smtClean="0"/>
              <a:t>Fiedman</a:t>
            </a:r>
            <a:r>
              <a:rPr lang="en-US" dirty="0" smtClean="0"/>
              <a:t>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unia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. </a:t>
            </a:r>
            <a:r>
              <a:rPr lang="en-US" dirty="0" err="1" smtClean="0"/>
              <a:t>Gagasan</a:t>
            </a:r>
            <a:r>
              <a:rPr lang="en-US" dirty="0" smtClean="0"/>
              <a:t>/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menembus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redefinisi</a:t>
            </a:r>
            <a:r>
              <a:rPr lang="en-US" dirty="0" smtClean="0"/>
              <a:t>. Batas Negara (</a:t>
            </a:r>
            <a:r>
              <a:rPr lang="en-US" i="1" dirty="0" smtClean="0"/>
              <a:t>borders</a:t>
            </a:r>
            <a:r>
              <a:rPr lang="en-US" dirty="0" smtClean="0"/>
              <a:t>)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perbatasan</a:t>
            </a:r>
            <a:r>
              <a:rPr lang="en-US" dirty="0" smtClean="0"/>
              <a:t> (</a:t>
            </a:r>
            <a:r>
              <a:rPr lang="en-US" i="1" dirty="0" smtClean="0"/>
              <a:t>frontiers</a:t>
            </a:r>
            <a:r>
              <a:rPr lang="en-US" dirty="0" smtClean="0"/>
              <a:t>)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err="1" smtClean="0"/>
              <a:t>samar</a:t>
            </a:r>
            <a:r>
              <a:rPr lang="en-US" smtClean="0"/>
              <a:t>. (</a:t>
            </a:r>
            <a:r>
              <a:rPr lang="en-US" dirty="0" smtClean="0"/>
              <a:t>Anthony </a:t>
            </a:r>
            <a:r>
              <a:rPr lang="en-US" dirty="0" err="1" smtClean="0"/>
              <a:t>Giddens</a:t>
            </a:r>
            <a:r>
              <a:rPr lang="en-US" dirty="0" smtClean="0"/>
              <a:t>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Kita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Persaingan dan Kemitraan.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/>
              <a:t>N</a:t>
            </a:r>
            <a:r>
              <a:rPr lang="en-US" dirty="0" err="1" smtClean="0"/>
              <a:t>asional</a:t>
            </a:r>
            <a:r>
              <a:rPr lang="en-US" dirty="0" smtClean="0"/>
              <a:t>, Regional </a:t>
            </a:r>
            <a:r>
              <a:rPr lang="en-US" dirty="0" err="1" smtClean="0"/>
              <a:t>dan</a:t>
            </a:r>
            <a:r>
              <a:rPr lang="en-US" dirty="0" smtClean="0"/>
              <a:t> Global 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AFTA </a:t>
            </a:r>
            <a:r>
              <a:rPr lang="en-US" dirty="0" err="1" smtClean="0"/>
              <a:t>dll</a:t>
            </a:r>
            <a:r>
              <a:rPr lang="en-US" dirty="0" smtClean="0"/>
              <a:t>,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unggulan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Kondisi</a:t>
            </a:r>
            <a:r>
              <a:rPr lang="en-US" dirty="0" smtClean="0"/>
              <a:t> Indonesia 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Sabang-merauke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seragam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center of </a:t>
            </a:r>
            <a:r>
              <a:rPr lang="en-US" i="1" dirty="0" err="1" smtClean="0"/>
              <a:t>excelence</a:t>
            </a:r>
            <a:r>
              <a:rPr lang="en-US" i="1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pelopor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Non-</a:t>
            </a:r>
            <a:r>
              <a:rPr lang="en-US" dirty="0" err="1" smtClean="0"/>
              <a:t>Akademik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800" b="1" smtClean="0"/>
              <a:t>OTONOMI PERGURUAN TINGGI</a:t>
            </a:r>
            <a:endParaRPr lang="en-CA" sz="48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Perguruan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= </a:t>
            </a:r>
            <a:r>
              <a:rPr lang="en-US" sz="2400" dirty="0" err="1" smtClean="0"/>
              <a:t>ujung</a:t>
            </a:r>
            <a:r>
              <a:rPr lang="en-US" sz="2400" dirty="0" smtClean="0"/>
              <a:t> </a:t>
            </a:r>
            <a:r>
              <a:rPr lang="en-US" sz="2400" dirty="0" err="1" smtClean="0"/>
              <a:t>tombak</a:t>
            </a:r>
            <a:r>
              <a:rPr lang="en-US" sz="2400" dirty="0" smtClean="0"/>
              <a:t> /</a:t>
            </a:r>
            <a:r>
              <a:rPr lang="en-US" sz="2400" dirty="0" err="1" smtClean="0"/>
              <a:t>pelopor</a:t>
            </a:r>
            <a:r>
              <a:rPr lang="en-US" sz="2400" dirty="0" smtClean="0"/>
              <a:t> bagi kekuatan pembangunan daya saing dan </a:t>
            </a:r>
            <a:r>
              <a:rPr lang="en-US" sz="2400" dirty="0" err="1" smtClean="0"/>
              <a:t>martabat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Negara </a:t>
            </a:r>
            <a:r>
              <a:rPr lang="en-US" sz="2400" dirty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 menjamin otonomi </a:t>
            </a:r>
            <a:r>
              <a:rPr lang="en-US" sz="2400" dirty="0" err="1" smtClean="0"/>
              <a:t>perguruan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/>
              <a:t>O</a:t>
            </a:r>
            <a:r>
              <a:rPr lang="en-US" sz="2400" dirty="0" err="1" smtClean="0"/>
              <a:t>tonomi</a:t>
            </a:r>
            <a:r>
              <a:rPr lang="en-US" sz="2400" dirty="0" smtClean="0"/>
              <a:t> perguruan tinggi, </a:t>
            </a:r>
            <a:r>
              <a:rPr lang="en-US" sz="2400" dirty="0" err="1" smtClean="0"/>
              <a:t>diartikan</a:t>
            </a:r>
            <a:r>
              <a:rPr lang="en-US" sz="2400" dirty="0" smtClean="0"/>
              <a:t> sebagai “privatisasi” dan “komersialisasi”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= </a:t>
            </a:r>
            <a:r>
              <a:rPr lang="en-US" sz="2400" dirty="0" err="1" smtClean="0"/>
              <a:t>keliru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Perlindungan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Konstitusi</a:t>
            </a:r>
            <a:r>
              <a:rPr lang="en-US" sz="2400" dirty="0" smtClean="0"/>
              <a:t> </a:t>
            </a:r>
            <a:r>
              <a:rPr lang="en-US" sz="2400" dirty="0"/>
              <a:t>adalah “aksesibilitas” </a:t>
            </a:r>
            <a:r>
              <a:rPr lang="en-US" sz="2400" dirty="0" smtClean="0"/>
              <a:t>bagi warga masyarakat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Otonomi</a:t>
            </a:r>
            <a:r>
              <a:rPr lang="en-US" sz="2400" dirty="0" smtClean="0"/>
              <a:t> </a:t>
            </a:r>
            <a:r>
              <a:rPr lang="en-US" sz="2400" dirty="0"/>
              <a:t>melekat pada </a:t>
            </a:r>
            <a:r>
              <a:rPr lang="en-US" sz="2400" dirty="0" err="1"/>
              <a:t>perguruan</a:t>
            </a:r>
            <a:r>
              <a:rPr lang="en-US" sz="2400" dirty="0"/>
              <a:t> </a:t>
            </a:r>
            <a:r>
              <a:rPr lang="en-US" sz="2400" dirty="0" err="1" smtClean="0"/>
              <a:t>tinggi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/>
              <a:t>jiwa</a:t>
            </a:r>
            <a:r>
              <a:rPr lang="en-US" sz="2400" dirty="0"/>
              <a:t> </a:t>
            </a:r>
            <a:r>
              <a:rPr lang="en-US" sz="2400" dirty="0" smtClean="0"/>
              <a:t>, </a:t>
            </a:r>
            <a:r>
              <a:rPr lang="en-US" sz="2400" dirty="0"/>
              <a:t>nilai luhur </a:t>
            </a:r>
            <a:r>
              <a:rPr lang="en-US" sz="2400" dirty="0" err="1"/>
              <a:t>perguruan</a:t>
            </a:r>
            <a:r>
              <a:rPr lang="en-US" sz="2400" dirty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, </a:t>
            </a:r>
            <a:r>
              <a:rPr lang="en-US" sz="2400" dirty="0" err="1" smtClean="0"/>
              <a:t>yi</a:t>
            </a:r>
            <a:r>
              <a:rPr lang="en-US" sz="2400" dirty="0" smtClean="0"/>
              <a:t> </a:t>
            </a:r>
            <a:r>
              <a:rPr lang="en-US" sz="2400" dirty="0" err="1" smtClean="0"/>
              <a:t>otonom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moral-</a:t>
            </a:r>
            <a:r>
              <a:rPr lang="en-US" sz="2400" dirty="0" err="1" smtClean="0"/>
              <a:t>intelektual,bebas</a:t>
            </a:r>
            <a:r>
              <a:rPr lang="en-US" sz="2400" dirty="0"/>
              <a:t> </a:t>
            </a:r>
            <a:r>
              <a:rPr lang="en-US" sz="2400" dirty="0" err="1" smtClean="0"/>
              <a:t>dr</a:t>
            </a:r>
            <a:r>
              <a:rPr lang="en-US" sz="2400" dirty="0" smtClean="0"/>
              <a:t>  </a:t>
            </a:r>
            <a:r>
              <a:rPr lang="en-US" sz="2400" dirty="0" err="1" smtClean="0"/>
              <a:t>kekuasaan</a:t>
            </a:r>
            <a:r>
              <a:rPr lang="en-US" sz="2400" dirty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/</a:t>
            </a:r>
            <a:r>
              <a:rPr lang="en-US" sz="2400" dirty="0" err="1" smtClean="0"/>
              <a:t>birokrasi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ekonomi,guna</a:t>
            </a:r>
            <a:r>
              <a:rPr lang="en-US" sz="2400" dirty="0" smtClean="0"/>
              <a:t> </a:t>
            </a:r>
            <a:r>
              <a:rPr lang="en-US" sz="2400" dirty="0"/>
              <a:t>menghasilkan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 smtClean="0"/>
              <a:t>unggulnya</a:t>
            </a:r>
            <a:r>
              <a:rPr lang="en-US" sz="24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/>
              <a:t>D</a:t>
            </a:r>
            <a:r>
              <a:rPr lang="en-US" sz="2400" dirty="0" err="1" smtClean="0"/>
              <a:t>iskriminasi</a:t>
            </a:r>
            <a:r>
              <a:rPr lang="en-US" sz="2400" dirty="0" smtClean="0"/>
              <a:t> </a:t>
            </a:r>
            <a:r>
              <a:rPr lang="en-US" sz="2400" dirty="0"/>
              <a:t>dalam rekrutmen calon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dihadapkan</a:t>
            </a:r>
            <a:r>
              <a:rPr lang="en-US" sz="2400" dirty="0" smtClean="0"/>
              <a:t> </a:t>
            </a:r>
            <a:r>
              <a:rPr lang="en-US" sz="2400" dirty="0"/>
              <a:t>dengan </a:t>
            </a:r>
            <a:r>
              <a:rPr lang="en-US" sz="2400" dirty="0" smtClean="0"/>
              <a:t>data yang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UGM </a:t>
            </a:r>
            <a:r>
              <a:rPr lang="en-US" sz="2400" dirty="0" err="1" smtClean="0"/>
              <a:t>dan</a:t>
            </a:r>
            <a:r>
              <a:rPr lang="en-US" sz="2400" dirty="0" smtClean="0"/>
              <a:t> UI;</a:t>
            </a:r>
            <a:endParaRPr lang="en-CA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7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71458" y="1204874"/>
            <a:ext cx="7786742" cy="550072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9" name="Title 1"/>
          <p:cNvSpPr>
            <a:spLocks noGrp="1"/>
          </p:cNvSpPr>
          <p:nvPr>
            <p:ph type="title"/>
          </p:nvPr>
        </p:nvSpPr>
        <p:spPr>
          <a:xfrm>
            <a:off x="206375" y="130175"/>
            <a:ext cx="8723313" cy="990600"/>
          </a:xfrm>
        </p:spPr>
        <p:txBody>
          <a:bodyPr/>
          <a:lstStyle/>
          <a:p>
            <a:r>
              <a:rPr lang="en-US" sz="4000" b="1" smtClean="0"/>
              <a:t>  Independensi Hakim Demi  Keadilan Berdasar KeTuhanan  YME</a:t>
            </a:r>
            <a:endParaRPr lang="en-US" sz="4000" smtClean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600450" y="2857500"/>
            <a:ext cx="1144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1" name="Group 42"/>
          <p:cNvGrpSpPr>
            <a:grpSpLocks/>
          </p:cNvGrpSpPr>
          <p:nvPr/>
        </p:nvGrpSpPr>
        <p:grpSpPr bwMode="auto">
          <a:xfrm>
            <a:off x="1458912" y="1524000"/>
            <a:ext cx="7304088" cy="4976813"/>
            <a:chOff x="1000100" y="1524001"/>
            <a:chExt cx="7304320" cy="4976833"/>
          </a:xfrm>
        </p:grpSpPr>
        <p:grpSp>
          <p:nvGrpSpPr>
            <p:cNvPr id="6152" name="Group 19"/>
            <p:cNvGrpSpPr>
              <a:grpSpLocks/>
            </p:cNvGrpSpPr>
            <p:nvPr/>
          </p:nvGrpSpPr>
          <p:grpSpPr bwMode="auto">
            <a:xfrm>
              <a:off x="3857626" y="2505070"/>
              <a:ext cx="214311" cy="1076329"/>
              <a:chOff x="4284659" y="2607806"/>
              <a:chExt cx="358772" cy="1230092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 rot="5400000">
                <a:off x="3714593" y="3265078"/>
                <a:ext cx="1143006" cy="265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5400000" flipH="1" flipV="1">
                <a:off x="4070722" y="3177992"/>
                <a:ext cx="1143006" cy="265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53" name="TextBox 25"/>
            <p:cNvSpPr txBox="1">
              <a:spLocks noChangeArrowheads="1"/>
            </p:cNvSpPr>
            <p:nvPr/>
          </p:nvSpPr>
          <p:spPr bwMode="auto">
            <a:xfrm>
              <a:off x="2928926" y="3763036"/>
              <a:ext cx="20717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2800" b="1"/>
                <a:t>Impartiality</a:t>
              </a:r>
            </a:p>
          </p:txBody>
        </p:sp>
        <p:sp>
          <p:nvSpPr>
            <p:cNvPr id="6154" name="TextBox 26"/>
            <p:cNvSpPr txBox="1">
              <a:spLocks noChangeArrowheads="1"/>
            </p:cNvSpPr>
            <p:nvPr/>
          </p:nvSpPr>
          <p:spPr bwMode="auto">
            <a:xfrm>
              <a:off x="3071802" y="5977614"/>
              <a:ext cx="178595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2800" b="1"/>
                <a:t>Immunity</a:t>
              </a:r>
            </a:p>
          </p:txBody>
        </p:sp>
        <p:sp>
          <p:nvSpPr>
            <p:cNvPr id="6155" name="TextBox 27"/>
            <p:cNvSpPr txBox="1">
              <a:spLocks noChangeArrowheads="1"/>
            </p:cNvSpPr>
            <p:nvPr/>
          </p:nvSpPr>
          <p:spPr bwMode="auto">
            <a:xfrm>
              <a:off x="2284429" y="1524001"/>
              <a:ext cx="3241826" cy="954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2800" b="1"/>
                <a:t>Independensi </a:t>
              </a:r>
              <a:r>
                <a:rPr lang="en-US" sz="2800" b="1" smtClean="0"/>
                <a:t>lembaga-individual</a:t>
              </a:r>
              <a:endParaRPr lang="en-US" sz="2800" b="1"/>
            </a:p>
          </p:txBody>
        </p:sp>
        <p:grpSp>
          <p:nvGrpSpPr>
            <p:cNvPr id="6156" name="Group 31"/>
            <p:cNvGrpSpPr>
              <a:grpSpLocks/>
            </p:cNvGrpSpPr>
            <p:nvPr/>
          </p:nvGrpSpPr>
          <p:grpSpPr bwMode="auto">
            <a:xfrm>
              <a:off x="3929058" y="4643446"/>
              <a:ext cx="214314" cy="1000132"/>
              <a:chOff x="4284660" y="2357430"/>
              <a:chExt cx="358778" cy="1143009"/>
            </a:xfrm>
          </p:grpSpPr>
          <p:cxnSp>
            <p:nvCxnSpPr>
              <p:cNvPr id="33" name="Straight Arrow Connector 32"/>
              <p:cNvCxnSpPr/>
              <p:nvPr/>
            </p:nvCxnSpPr>
            <p:spPr>
              <a:xfrm rot="5400000">
                <a:off x="3714608" y="2927611"/>
                <a:ext cx="1143006" cy="265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rot="5400000" flipH="1" flipV="1">
                <a:off x="4070737" y="2927611"/>
                <a:ext cx="1143006" cy="265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57" name="Group 34"/>
            <p:cNvGrpSpPr>
              <a:grpSpLocks/>
            </p:cNvGrpSpPr>
            <p:nvPr/>
          </p:nvGrpSpPr>
          <p:grpSpPr bwMode="auto">
            <a:xfrm rot="5400000">
              <a:off x="5136466" y="3663157"/>
              <a:ext cx="228599" cy="785839"/>
              <a:chOff x="4357314" y="2357263"/>
              <a:chExt cx="287019" cy="1143039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 rot="5400000">
                <a:off x="3786792" y="2927786"/>
                <a:ext cx="1143038" cy="19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rot="5400000" flipH="1" flipV="1">
                <a:off x="4071817" y="2927785"/>
                <a:ext cx="1143038" cy="19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58" name="Group 37"/>
            <p:cNvGrpSpPr>
              <a:grpSpLocks/>
            </p:cNvGrpSpPr>
            <p:nvPr/>
          </p:nvGrpSpPr>
          <p:grpSpPr bwMode="auto">
            <a:xfrm rot="5400000">
              <a:off x="2350316" y="3658396"/>
              <a:ext cx="228599" cy="785838"/>
              <a:chOff x="4355985" y="2357362"/>
              <a:chExt cx="287019" cy="1143038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 rot="5400000">
                <a:off x="3785463" y="2927884"/>
                <a:ext cx="1143037" cy="19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rot="5400000" flipH="1" flipV="1">
                <a:off x="4070489" y="2927885"/>
                <a:ext cx="1143037" cy="19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59" name="TextBox 40"/>
            <p:cNvSpPr txBox="1">
              <a:spLocks noChangeArrowheads="1"/>
            </p:cNvSpPr>
            <p:nvPr/>
          </p:nvSpPr>
          <p:spPr bwMode="auto">
            <a:xfrm>
              <a:off x="1000100" y="3786190"/>
              <a:ext cx="114300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2800" b="1"/>
                <a:t>Trust</a:t>
              </a:r>
            </a:p>
          </p:txBody>
        </p:sp>
        <p:sp>
          <p:nvSpPr>
            <p:cNvPr id="6160" name="TextBox 41"/>
            <p:cNvSpPr txBox="1">
              <a:spLocks noChangeArrowheads="1"/>
            </p:cNvSpPr>
            <p:nvPr/>
          </p:nvSpPr>
          <p:spPr bwMode="auto">
            <a:xfrm>
              <a:off x="5643570" y="3786190"/>
              <a:ext cx="2660850" cy="530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2800" b="1"/>
                <a:t>Accountability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900058" y="1219200"/>
            <a:ext cx="7786742" cy="550072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mtClean="0"/>
              <a:t>Center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mtClean="0"/>
              <a:t>of </a:t>
            </a:r>
            <a:r>
              <a:rPr lang="en-US" sz="2400" b="1" dirty="0" err="1"/>
              <a:t>excelence</a:t>
            </a:r>
            <a:endParaRPr lang="en-US" sz="2400" b="1" dirty="0"/>
          </a:p>
        </p:txBody>
      </p:sp>
      <p:sp>
        <p:nvSpPr>
          <p:cNvPr id="7173" name="Title 1"/>
          <p:cNvSpPr>
            <a:spLocks noGrp="1"/>
          </p:cNvSpPr>
          <p:nvPr>
            <p:ph type="title"/>
          </p:nvPr>
        </p:nvSpPr>
        <p:spPr>
          <a:xfrm>
            <a:off x="206375" y="130175"/>
            <a:ext cx="8723313" cy="990600"/>
          </a:xfrm>
        </p:spPr>
        <p:txBody>
          <a:bodyPr/>
          <a:lstStyle/>
          <a:p>
            <a:r>
              <a:rPr lang="en-US" sz="3600" b="1" smtClean="0"/>
              <a:t> Otonomi PTN BH </a:t>
            </a:r>
            <a:r>
              <a:rPr lang="en-US" sz="3600" b="1" smtClean="0"/>
              <a:t>Dalam </a:t>
            </a:r>
            <a:r>
              <a:rPr lang="en-US" sz="3600" b="1" smtClean="0"/>
              <a:t>Penguasaan Negara </a:t>
            </a:r>
            <a:r>
              <a:rPr lang="en-US" sz="3600" b="1" smtClean="0"/>
              <a:t>Yang </a:t>
            </a:r>
            <a:r>
              <a:rPr lang="en-US" sz="3600" b="1" smtClean="0"/>
              <a:t>Berdaulat.</a:t>
            </a:r>
            <a:endParaRPr lang="en-US" sz="3600" smtClean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813121" y="2933700"/>
            <a:ext cx="1144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5" name="Group 42"/>
          <p:cNvGrpSpPr>
            <a:grpSpLocks/>
          </p:cNvGrpSpPr>
          <p:nvPr/>
        </p:nvGrpSpPr>
        <p:grpSpPr bwMode="auto">
          <a:xfrm>
            <a:off x="1128658" y="1693863"/>
            <a:ext cx="7132837" cy="4696757"/>
            <a:chOff x="390500" y="1691334"/>
            <a:chExt cx="7132837" cy="4696802"/>
          </a:xfrm>
        </p:grpSpPr>
        <p:grpSp>
          <p:nvGrpSpPr>
            <p:cNvPr id="7176" name="Group 19"/>
            <p:cNvGrpSpPr>
              <a:grpSpLocks/>
            </p:cNvGrpSpPr>
            <p:nvPr/>
          </p:nvGrpSpPr>
          <p:grpSpPr bwMode="auto">
            <a:xfrm>
              <a:off x="3857620" y="2285992"/>
              <a:ext cx="214314" cy="1000132"/>
              <a:chOff x="4284660" y="2357430"/>
              <a:chExt cx="358778" cy="1143009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 rot="5400000">
                <a:off x="3714449" y="2928362"/>
                <a:ext cx="1143012" cy="26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5400000" flipH="1" flipV="1">
                <a:off x="4070567" y="2928362"/>
                <a:ext cx="1143012" cy="26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178" name="TextBox 26"/>
            <p:cNvSpPr txBox="1">
              <a:spLocks noChangeArrowheads="1"/>
            </p:cNvSpPr>
            <p:nvPr/>
          </p:nvSpPr>
          <p:spPr bwMode="auto">
            <a:xfrm>
              <a:off x="2752700" y="5864911"/>
              <a:ext cx="2500298" cy="52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2800" b="1" smtClean="0"/>
                <a:t>Accountability</a:t>
              </a:r>
              <a:endParaRPr lang="en-US" sz="2800" b="1"/>
            </a:p>
          </p:txBody>
        </p:sp>
        <p:sp>
          <p:nvSpPr>
            <p:cNvPr id="7179" name="TextBox 27"/>
            <p:cNvSpPr txBox="1">
              <a:spLocks noChangeArrowheads="1"/>
            </p:cNvSpPr>
            <p:nvPr/>
          </p:nvSpPr>
          <p:spPr bwMode="auto">
            <a:xfrm>
              <a:off x="2928926" y="1691334"/>
              <a:ext cx="250033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2800" b="1"/>
                <a:t>    Autonomy</a:t>
              </a:r>
            </a:p>
          </p:txBody>
        </p:sp>
        <p:grpSp>
          <p:nvGrpSpPr>
            <p:cNvPr id="7180" name="Group 31"/>
            <p:cNvGrpSpPr>
              <a:grpSpLocks/>
            </p:cNvGrpSpPr>
            <p:nvPr/>
          </p:nvGrpSpPr>
          <p:grpSpPr bwMode="auto">
            <a:xfrm>
              <a:off x="3929058" y="4643446"/>
              <a:ext cx="214314" cy="1000132"/>
              <a:chOff x="4284660" y="2357430"/>
              <a:chExt cx="358778" cy="1143009"/>
            </a:xfrm>
          </p:grpSpPr>
          <p:cxnSp>
            <p:nvCxnSpPr>
              <p:cNvPr id="33" name="Straight Arrow Connector 32"/>
              <p:cNvCxnSpPr/>
              <p:nvPr/>
            </p:nvCxnSpPr>
            <p:spPr>
              <a:xfrm rot="5400000">
                <a:off x="3714449" y="2928369"/>
                <a:ext cx="1143012" cy="265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rot="5400000" flipH="1" flipV="1">
                <a:off x="4070567" y="2928369"/>
                <a:ext cx="1143012" cy="265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81" name="Group 34"/>
            <p:cNvGrpSpPr>
              <a:grpSpLocks/>
            </p:cNvGrpSpPr>
            <p:nvPr/>
          </p:nvGrpSpPr>
          <p:grpSpPr bwMode="auto">
            <a:xfrm rot="5400000">
              <a:off x="5212532" y="3633659"/>
              <a:ext cx="285751" cy="785812"/>
              <a:chOff x="4284372" y="2205079"/>
              <a:chExt cx="358776" cy="1142998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 rot="5400000">
                <a:off x="3713870" y="2775581"/>
                <a:ext cx="1142997" cy="19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rot="5400000" flipH="1" flipV="1">
                <a:off x="4070653" y="2775581"/>
                <a:ext cx="1142998" cy="19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82" name="Group 37"/>
            <p:cNvGrpSpPr>
              <a:grpSpLocks/>
            </p:cNvGrpSpPr>
            <p:nvPr/>
          </p:nvGrpSpPr>
          <p:grpSpPr bwMode="auto">
            <a:xfrm rot="5400000">
              <a:off x="2321703" y="3630173"/>
              <a:ext cx="285752" cy="785818"/>
              <a:chOff x="4284660" y="2357430"/>
              <a:chExt cx="358778" cy="1143009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 rot="5400000">
                <a:off x="3714547" y="2927951"/>
                <a:ext cx="1143000" cy="19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rot="5400000" flipH="1" flipV="1">
                <a:off x="4071333" y="2927952"/>
                <a:ext cx="1143000" cy="19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183" name="TextBox 40"/>
            <p:cNvSpPr txBox="1">
              <a:spLocks noChangeArrowheads="1"/>
            </p:cNvSpPr>
            <p:nvPr/>
          </p:nvSpPr>
          <p:spPr bwMode="auto">
            <a:xfrm>
              <a:off x="390500" y="3741471"/>
              <a:ext cx="1676400" cy="52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2800" b="1"/>
                <a:t>Academic</a:t>
              </a:r>
            </a:p>
          </p:txBody>
        </p:sp>
        <p:sp>
          <p:nvSpPr>
            <p:cNvPr id="7184" name="TextBox 41"/>
            <p:cNvSpPr txBox="1">
              <a:spLocks noChangeArrowheads="1"/>
            </p:cNvSpPr>
            <p:nvPr/>
          </p:nvSpPr>
          <p:spPr bwMode="auto">
            <a:xfrm>
              <a:off x="5876900" y="3578889"/>
              <a:ext cx="1646437" cy="954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2800" b="1"/>
                <a:t>Non-academic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UJI </a:t>
            </a:r>
            <a:r>
              <a:rPr lang="en-US" smtClean="0"/>
              <a:t>MATERI </a:t>
            </a:r>
            <a:r>
              <a:rPr lang="en-US" smtClean="0"/>
              <a:t>DENGAN </a:t>
            </a:r>
            <a:r>
              <a:rPr lang="en-US" dirty="0" smtClean="0"/>
              <a:t>PENENTUAN </a:t>
            </a:r>
            <a:r>
              <a:rPr lang="en-US" i="1" dirty="0" smtClean="0"/>
              <a:t>CONTITUTIONAL BOUNDARY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Pertentangan</a:t>
            </a:r>
            <a:r>
              <a:rPr lang="en-US" dirty="0" smtClean="0"/>
              <a:t> 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UU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validitasnya</a:t>
            </a:r>
            <a:r>
              <a:rPr lang="en-US" dirty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/>
              <a:t>konstitusionalitas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konsekwensi</a:t>
            </a:r>
            <a:r>
              <a:rPr lang="en-US" dirty="0" smtClean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Yang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UU </a:t>
            </a:r>
            <a:r>
              <a:rPr lang="en-US" dirty="0" err="1" smtClean="0"/>
              <a:t>diametral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UU APBN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31 (4) UUD 45;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Dalam </a:t>
            </a:r>
            <a:r>
              <a:rPr lang="en-US" dirty="0" err="1" smtClean="0"/>
              <a:t>Praktek</a:t>
            </a:r>
            <a:r>
              <a:rPr lang="en-US" dirty="0" smtClean="0"/>
              <a:t>, </a:t>
            </a:r>
            <a:r>
              <a:rPr lang="en-US" dirty="0" err="1" smtClean="0"/>
              <a:t>prosesnya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smtClean="0"/>
              <a:t>PEMAKNAAN KONSTITUSI.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 err="1" smtClean="0"/>
              <a:t>Uji</a:t>
            </a:r>
            <a:r>
              <a:rPr lang="en-US" sz="9600" dirty="0" smtClean="0"/>
              <a:t> </a:t>
            </a:r>
            <a:r>
              <a:rPr lang="en-US" sz="9600" dirty="0" err="1" smtClean="0"/>
              <a:t>Materi</a:t>
            </a:r>
            <a:r>
              <a:rPr lang="en-US" sz="9600" dirty="0" smtClean="0"/>
              <a:t> </a:t>
            </a:r>
            <a:r>
              <a:rPr lang="en-US" sz="9600" dirty="0" err="1" smtClean="0"/>
              <a:t>sarat</a:t>
            </a:r>
            <a:r>
              <a:rPr lang="en-US" sz="9600" dirty="0" smtClean="0"/>
              <a:t> </a:t>
            </a:r>
            <a:r>
              <a:rPr lang="en-US" sz="9600" dirty="0" err="1" smtClean="0"/>
              <a:t>dgn</a:t>
            </a:r>
            <a:r>
              <a:rPr lang="en-US" sz="9600" dirty="0" smtClean="0"/>
              <a:t> </a:t>
            </a:r>
            <a:r>
              <a:rPr lang="en-US" sz="9600" dirty="0" err="1" smtClean="0"/>
              <a:t>teoridan</a:t>
            </a:r>
            <a:r>
              <a:rPr lang="en-US" sz="9600" dirty="0" smtClean="0"/>
              <a:t> </a:t>
            </a:r>
            <a:r>
              <a:rPr lang="en-US" sz="9600" dirty="0" err="1" smtClean="0"/>
              <a:t>interpretasi</a:t>
            </a:r>
            <a:r>
              <a:rPr lang="en-US" sz="9600" dirty="0" smtClean="0"/>
              <a:t>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 smtClean="0"/>
              <a:t>-</a:t>
            </a:r>
            <a:r>
              <a:rPr lang="en-US" sz="9600" dirty="0"/>
              <a:t> </a:t>
            </a:r>
            <a:r>
              <a:rPr lang="en-US" sz="9600" dirty="0" err="1" smtClean="0"/>
              <a:t>Konstitusi</a:t>
            </a:r>
            <a:r>
              <a:rPr lang="en-US" sz="9600" dirty="0" smtClean="0"/>
              <a:t> </a:t>
            </a:r>
            <a:r>
              <a:rPr lang="en-US" sz="9600" dirty="0" err="1" smtClean="0"/>
              <a:t>disamping</a:t>
            </a:r>
            <a:r>
              <a:rPr lang="en-US" sz="9600" dirty="0" smtClean="0"/>
              <a:t> </a:t>
            </a:r>
            <a:r>
              <a:rPr lang="en-US" sz="9600" dirty="0" err="1" smtClean="0"/>
              <a:t>sbg</a:t>
            </a:r>
            <a:r>
              <a:rPr lang="en-US" sz="9600" dirty="0" smtClean="0"/>
              <a:t> </a:t>
            </a:r>
            <a:r>
              <a:rPr lang="en-US" sz="9600" dirty="0" err="1" smtClean="0"/>
              <a:t>dokumen</a:t>
            </a:r>
            <a:r>
              <a:rPr lang="en-US" sz="9600" dirty="0" smtClean="0"/>
              <a:t> </a:t>
            </a:r>
            <a:r>
              <a:rPr lang="en-US" sz="9600" dirty="0" err="1" smtClean="0"/>
              <a:t>hukum</a:t>
            </a:r>
            <a:r>
              <a:rPr lang="en-US" sz="9600" dirty="0" smtClean="0"/>
              <a:t>, </a:t>
            </a:r>
            <a:r>
              <a:rPr lang="en-US" sz="9600" dirty="0" err="1" smtClean="0"/>
              <a:t>juga</a:t>
            </a:r>
            <a:r>
              <a:rPr lang="en-US" sz="9600" dirty="0" smtClean="0"/>
              <a:t> </a:t>
            </a:r>
            <a:r>
              <a:rPr lang="en-US" sz="9600" dirty="0" err="1" smtClean="0"/>
              <a:t>merupakan</a:t>
            </a:r>
            <a:r>
              <a:rPr lang="en-US" sz="9600" dirty="0" smtClean="0"/>
              <a:t> </a:t>
            </a:r>
            <a:r>
              <a:rPr lang="en-US" sz="9600" dirty="0" err="1" smtClean="0"/>
              <a:t>dokumen</a:t>
            </a:r>
            <a:r>
              <a:rPr lang="en-US" sz="9600" dirty="0" smtClean="0"/>
              <a:t> </a:t>
            </a:r>
            <a:r>
              <a:rPr lang="en-US" sz="9600" dirty="0" err="1" smtClean="0"/>
              <a:t>historis</a:t>
            </a:r>
            <a:r>
              <a:rPr lang="en-US" sz="9600" dirty="0" smtClean="0"/>
              <a:t>, </a:t>
            </a:r>
            <a:r>
              <a:rPr lang="en-US" sz="9600" dirty="0" err="1" smtClean="0"/>
              <a:t>eknomi</a:t>
            </a:r>
            <a:r>
              <a:rPr lang="en-US" sz="9600" dirty="0" smtClean="0"/>
              <a:t> </a:t>
            </a:r>
            <a:r>
              <a:rPr lang="en-US" sz="9600" dirty="0" err="1" smtClean="0"/>
              <a:t>dan</a:t>
            </a:r>
            <a:r>
              <a:rPr lang="en-US" sz="9600" dirty="0" smtClean="0"/>
              <a:t> </a:t>
            </a:r>
            <a:r>
              <a:rPr lang="en-US" sz="9600" dirty="0" err="1" smtClean="0"/>
              <a:t>politik</a:t>
            </a:r>
            <a:r>
              <a:rPr lang="en-US" sz="9600" dirty="0" smtClean="0"/>
              <a:t> yang </a:t>
            </a:r>
            <a:r>
              <a:rPr lang="en-US" sz="9600" dirty="0" err="1" smtClean="0"/>
              <a:t>memuat</a:t>
            </a:r>
            <a:r>
              <a:rPr lang="en-US" sz="9600" dirty="0" smtClean="0"/>
              <a:t> </a:t>
            </a:r>
            <a:r>
              <a:rPr lang="en-US" sz="9600" dirty="0" err="1" smtClean="0"/>
              <a:t>cita-cita</a:t>
            </a:r>
            <a:r>
              <a:rPr lang="en-US" sz="9600" dirty="0" smtClean="0"/>
              <a:t> </a:t>
            </a:r>
            <a:r>
              <a:rPr lang="en-US" sz="9600" dirty="0" err="1" smtClean="0"/>
              <a:t>bernegara</a:t>
            </a:r>
            <a:endParaRPr lang="en-US" sz="96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dirty="0" smtClean="0"/>
              <a:t>UUD 1945 </a:t>
            </a:r>
            <a:r>
              <a:rPr lang="en-US" sz="9600" dirty="0" err="1" smtClean="0"/>
              <a:t>memuat</a:t>
            </a:r>
            <a:r>
              <a:rPr lang="en-US" sz="9600" dirty="0" smtClean="0"/>
              <a:t> </a:t>
            </a:r>
            <a:r>
              <a:rPr lang="en-US" sz="9600" dirty="0" err="1" smtClean="0"/>
              <a:t>Pancasila</a:t>
            </a:r>
            <a:r>
              <a:rPr lang="en-US" sz="9600" dirty="0" smtClean="0"/>
              <a:t> </a:t>
            </a:r>
            <a:r>
              <a:rPr lang="en-US" sz="9600" dirty="0" err="1" smtClean="0"/>
              <a:t>sebagai</a:t>
            </a:r>
            <a:r>
              <a:rPr lang="en-US" sz="9600" dirty="0" smtClean="0"/>
              <a:t> </a:t>
            </a:r>
            <a:r>
              <a:rPr lang="en-US" sz="9600" i="1" dirty="0" err="1" smtClean="0"/>
              <a:t>filosofische</a:t>
            </a:r>
            <a:r>
              <a:rPr lang="en-US" sz="9600" i="1" dirty="0" smtClean="0"/>
              <a:t> </a:t>
            </a:r>
            <a:r>
              <a:rPr lang="en-US" sz="9600" i="1" dirty="0" err="1" smtClean="0"/>
              <a:t>grondslag</a:t>
            </a:r>
            <a:r>
              <a:rPr lang="en-US" sz="9600" dirty="0" smtClean="0"/>
              <a:t> </a:t>
            </a:r>
            <a:r>
              <a:rPr lang="en-US" sz="9600" dirty="0" err="1" smtClean="0"/>
              <a:t>negara</a:t>
            </a:r>
            <a:r>
              <a:rPr lang="en-US" sz="9600" dirty="0" smtClean="0"/>
              <a:t> Indonesia, </a:t>
            </a:r>
            <a:r>
              <a:rPr lang="en-US" sz="9600" dirty="0" err="1" smtClean="0"/>
              <a:t>sbg</a:t>
            </a:r>
            <a:r>
              <a:rPr lang="en-US" sz="9600" dirty="0" smtClean="0"/>
              <a:t> </a:t>
            </a:r>
            <a:r>
              <a:rPr lang="en-US" sz="9600" dirty="0" err="1" smtClean="0"/>
              <a:t>sumber</a:t>
            </a:r>
            <a:r>
              <a:rPr lang="en-US" sz="9600" dirty="0" smtClean="0"/>
              <a:t> </a:t>
            </a:r>
            <a:r>
              <a:rPr lang="en-US" sz="9600" dirty="0" err="1" smtClean="0"/>
              <a:t>materiil</a:t>
            </a:r>
            <a:r>
              <a:rPr lang="en-US" sz="9600" dirty="0" smtClean="0"/>
              <a:t> </a:t>
            </a:r>
            <a:r>
              <a:rPr lang="en-US" sz="9600" dirty="0" err="1" smtClean="0"/>
              <a:t>bagi</a:t>
            </a:r>
            <a:r>
              <a:rPr lang="en-US" sz="9600" dirty="0" smtClean="0"/>
              <a:t> </a:t>
            </a:r>
            <a:r>
              <a:rPr lang="en-US" sz="9600" dirty="0" err="1" smtClean="0"/>
              <a:t>seluruh</a:t>
            </a:r>
            <a:r>
              <a:rPr lang="en-US" sz="9600" dirty="0" smtClean="0"/>
              <a:t> </a:t>
            </a:r>
            <a:r>
              <a:rPr lang="en-US" sz="9600" dirty="0" err="1" smtClean="0"/>
              <a:t>peraturan</a:t>
            </a:r>
            <a:r>
              <a:rPr lang="en-US" sz="9600" dirty="0" smtClean="0"/>
              <a:t> </a:t>
            </a:r>
            <a:r>
              <a:rPr lang="en-US" sz="9600" dirty="0" err="1" smtClean="0"/>
              <a:t>perundang-undangan</a:t>
            </a:r>
            <a:r>
              <a:rPr lang="en-US" sz="9600" dirty="0" smtClean="0"/>
              <a:t> yang </a:t>
            </a:r>
            <a:r>
              <a:rPr lang="en-US" sz="9600" dirty="0" err="1" smtClean="0"/>
              <a:t>akan</a:t>
            </a:r>
            <a:r>
              <a:rPr lang="en-US" sz="9600" dirty="0" smtClean="0"/>
              <a:t> </a:t>
            </a:r>
            <a:r>
              <a:rPr lang="en-US" sz="9600" dirty="0" err="1" smtClean="0"/>
              <a:t>dibentuk</a:t>
            </a:r>
            <a:r>
              <a:rPr lang="en-US" sz="9600" dirty="0" smtClean="0"/>
              <a:t>, yang </a:t>
            </a:r>
            <a:r>
              <a:rPr lang="en-US" sz="9600" dirty="0" err="1" smtClean="0"/>
              <a:t>merupakan</a:t>
            </a:r>
            <a:r>
              <a:rPr lang="en-US" sz="9600" dirty="0" smtClean="0"/>
              <a:t> </a:t>
            </a:r>
            <a:r>
              <a:rPr lang="en-US" sz="9600" dirty="0" err="1" smtClean="0"/>
              <a:t>dari</a:t>
            </a:r>
            <a:r>
              <a:rPr lang="en-US" sz="9600" i="1" dirty="0" smtClean="0"/>
              <a:t> general principles.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dirty="0"/>
              <a:t> </a:t>
            </a:r>
            <a:r>
              <a:rPr lang="en-US" sz="9600" dirty="0" err="1"/>
              <a:t>Nilai</a:t>
            </a:r>
            <a:r>
              <a:rPr lang="en-US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err="1"/>
              <a:t>pandangan</a:t>
            </a:r>
            <a:r>
              <a:rPr lang="en-US" sz="9600" dirty="0"/>
              <a:t> </a:t>
            </a:r>
            <a:r>
              <a:rPr lang="en-US" sz="9600" dirty="0" err="1"/>
              <a:t>hidup</a:t>
            </a:r>
            <a:r>
              <a:rPr lang="en-US" sz="9600" dirty="0"/>
              <a:t> </a:t>
            </a:r>
            <a:r>
              <a:rPr lang="en-US" sz="9600" dirty="0" err="1"/>
              <a:t>suatu</a:t>
            </a:r>
            <a:r>
              <a:rPr lang="en-US" sz="9600" dirty="0"/>
              <a:t> </a:t>
            </a:r>
            <a:r>
              <a:rPr lang="en-US" sz="9600" dirty="0" err="1"/>
              <a:t>bangsa</a:t>
            </a:r>
            <a:r>
              <a:rPr lang="en-US" sz="9600" dirty="0"/>
              <a:t> </a:t>
            </a:r>
            <a:r>
              <a:rPr lang="en-US" sz="9600" dirty="0" err="1"/>
              <a:t>ini</a:t>
            </a:r>
            <a:r>
              <a:rPr lang="en-US" sz="9600" dirty="0"/>
              <a:t> </a:t>
            </a:r>
            <a:r>
              <a:rPr lang="en-US" sz="9600" dirty="0" err="1"/>
              <a:t>oleh</a:t>
            </a:r>
            <a:r>
              <a:rPr lang="en-US" sz="9600" dirty="0"/>
              <a:t> Hans </a:t>
            </a:r>
            <a:r>
              <a:rPr lang="en-US" sz="9600" dirty="0" err="1"/>
              <a:t>Kelsen</a:t>
            </a:r>
            <a:r>
              <a:rPr lang="en-US" sz="9600" dirty="0"/>
              <a:t> </a:t>
            </a:r>
            <a:r>
              <a:rPr lang="en-US" sz="9600" dirty="0" err="1"/>
              <a:t>disebut</a:t>
            </a:r>
            <a:r>
              <a:rPr lang="en-US" sz="9600" i="1" dirty="0"/>
              <a:t> </a:t>
            </a:r>
            <a:r>
              <a:rPr lang="en-US" sz="9600" i="1" dirty="0" err="1" smtClean="0"/>
              <a:t>Grundnorm</a:t>
            </a:r>
            <a:r>
              <a:rPr lang="en-US" sz="9600" i="1" dirty="0" smtClean="0"/>
              <a:t>, </a:t>
            </a:r>
            <a:r>
              <a:rPr lang="en-US" sz="9600" i="1" dirty="0" err="1" smtClean="0"/>
              <a:t>dan</a:t>
            </a:r>
            <a:r>
              <a:rPr lang="en-US" sz="9600" i="1" dirty="0" smtClean="0"/>
              <a:t> </a:t>
            </a:r>
            <a:r>
              <a:rPr lang="en-US" sz="9600" dirty="0" smtClean="0"/>
              <a:t>Hans </a:t>
            </a:r>
            <a:r>
              <a:rPr lang="en-US" sz="9600" dirty="0" err="1"/>
              <a:t>Nawiasky</a:t>
            </a:r>
            <a:r>
              <a:rPr lang="en-US" sz="9600" dirty="0"/>
              <a:t> </a:t>
            </a:r>
            <a:r>
              <a:rPr lang="en-US" sz="9600" dirty="0" err="1" smtClean="0"/>
              <a:t>sebut</a:t>
            </a:r>
            <a:r>
              <a:rPr lang="en-US" sz="9600" dirty="0" smtClean="0"/>
              <a:t> </a:t>
            </a:r>
            <a:r>
              <a:rPr lang="en-US" sz="9600" dirty="0" err="1"/>
              <a:t>sebagai</a:t>
            </a:r>
            <a:r>
              <a:rPr lang="en-US" sz="9600" dirty="0"/>
              <a:t> </a:t>
            </a:r>
            <a:r>
              <a:rPr lang="en-US" sz="9600" i="1" dirty="0" err="1" smtClean="0"/>
              <a:t>Staatsfundamentalnorm</a:t>
            </a:r>
            <a:r>
              <a:rPr lang="en-US" sz="9600" dirty="0" smtClean="0"/>
              <a:t> yang </a:t>
            </a:r>
            <a:r>
              <a:rPr lang="en-US" sz="9600" dirty="0" err="1" smtClean="0"/>
              <a:t>memiliki</a:t>
            </a:r>
            <a:r>
              <a:rPr lang="en-US" sz="9600" dirty="0" smtClean="0"/>
              <a:t> </a:t>
            </a:r>
            <a:r>
              <a:rPr lang="en-US" sz="9600" dirty="0" err="1"/>
              <a:t>fungsi</a:t>
            </a:r>
            <a:r>
              <a:rPr lang="en-US" sz="9600" dirty="0"/>
              <a:t> </a:t>
            </a:r>
            <a:r>
              <a:rPr lang="en-US" sz="9600" dirty="0" err="1" smtClean="0"/>
              <a:t>kritis</a:t>
            </a:r>
            <a:r>
              <a:rPr lang="en-US" sz="9600" dirty="0" smtClean="0"/>
              <a:t> </a:t>
            </a:r>
            <a:r>
              <a:rPr lang="en-US" sz="9600" dirty="0" err="1"/>
              <a:t>terhadap</a:t>
            </a:r>
            <a:r>
              <a:rPr lang="en-US" sz="9600" dirty="0"/>
              <a:t> </a:t>
            </a:r>
            <a:r>
              <a:rPr lang="en-US" sz="9600" dirty="0" err="1"/>
              <a:t>setiap</a:t>
            </a:r>
            <a:r>
              <a:rPr lang="en-US" sz="9600" dirty="0"/>
              <a:t> </a:t>
            </a:r>
            <a:r>
              <a:rPr lang="en-US" sz="9600" dirty="0" err="1" smtClean="0"/>
              <a:t>norma</a:t>
            </a:r>
            <a:r>
              <a:rPr lang="en-US" sz="9600" dirty="0" smtClean="0"/>
              <a:t> </a:t>
            </a:r>
            <a:r>
              <a:rPr lang="en-US" sz="9600" dirty="0" err="1"/>
              <a:t>hukum</a:t>
            </a:r>
            <a:r>
              <a:rPr lang="en-US" sz="9600" dirty="0"/>
              <a:t> yang </a:t>
            </a:r>
            <a:r>
              <a:rPr lang="en-US" sz="9600" dirty="0" err="1" smtClean="0"/>
              <a:t>dibentuk</a:t>
            </a:r>
            <a:r>
              <a:rPr lang="en-US" sz="9600" dirty="0" smtClean="0"/>
              <a:t> </a:t>
            </a:r>
            <a:r>
              <a:rPr lang="en-US" sz="9600" dirty="0" err="1"/>
              <a:t>apakah</a:t>
            </a:r>
            <a:r>
              <a:rPr lang="en-US" sz="9600" dirty="0"/>
              <a:t> </a:t>
            </a:r>
            <a:r>
              <a:rPr lang="en-US" sz="9600" dirty="0" err="1"/>
              <a:t>sesuai</a:t>
            </a:r>
            <a:r>
              <a:rPr lang="en-US" sz="9600" dirty="0"/>
              <a:t> </a:t>
            </a:r>
            <a:r>
              <a:rPr lang="en-US" sz="9600" dirty="0" err="1"/>
              <a:t>atau</a:t>
            </a:r>
            <a:r>
              <a:rPr lang="en-US" sz="9600" dirty="0"/>
              <a:t> </a:t>
            </a:r>
            <a:r>
              <a:rPr lang="en-US" sz="9600" dirty="0" err="1"/>
              <a:t>bertentangan</a:t>
            </a:r>
            <a:r>
              <a:rPr lang="en-US" sz="9600" dirty="0"/>
              <a:t> </a:t>
            </a:r>
            <a:r>
              <a:rPr lang="en-US" sz="9600" dirty="0" smtClean="0"/>
              <a:t>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i="1" dirty="0" err="1" smtClean="0"/>
              <a:t>Konstitusi</a:t>
            </a:r>
            <a:r>
              <a:rPr lang="en-US" sz="9600" i="1" dirty="0" smtClean="0"/>
              <a:t> </a:t>
            </a:r>
            <a:r>
              <a:rPr lang="en-US" sz="9600" i="1" dirty="0" err="1" smtClean="0"/>
              <a:t>juga</a:t>
            </a:r>
            <a:r>
              <a:rPr lang="en-US" sz="9600" i="1" dirty="0" smtClean="0"/>
              <a:t> </a:t>
            </a:r>
            <a:r>
              <a:rPr lang="en-US" sz="9600" i="1" dirty="0" err="1" smtClean="0"/>
              <a:t>memuat</a:t>
            </a:r>
            <a:r>
              <a:rPr lang="en-US" sz="9600" i="1" dirty="0" smtClean="0"/>
              <a:t> </a:t>
            </a:r>
            <a:r>
              <a:rPr lang="en-US" sz="9600" i="1" dirty="0" err="1" smtClean="0"/>
              <a:t>norma</a:t>
            </a:r>
            <a:r>
              <a:rPr lang="en-US" sz="9600" dirty="0" smtClean="0"/>
              <a:t> </a:t>
            </a:r>
            <a:r>
              <a:rPr lang="en-US" sz="9600" dirty="0" err="1" smtClean="0"/>
              <a:t>hak</a:t>
            </a:r>
            <a:r>
              <a:rPr lang="en-US" sz="9600" dirty="0" smtClean="0"/>
              <a:t> </a:t>
            </a:r>
            <a:r>
              <a:rPr lang="en-US" sz="9600" dirty="0" err="1" smtClean="0"/>
              <a:t>asasi</a:t>
            </a:r>
            <a:r>
              <a:rPr lang="en-US" sz="9600" dirty="0" smtClean="0"/>
              <a:t> yang universal;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dirty="0" err="1" smtClean="0"/>
              <a:t>Memaknai</a:t>
            </a:r>
            <a:r>
              <a:rPr lang="en-US" sz="9600" dirty="0" smtClean="0"/>
              <a:t> </a:t>
            </a:r>
            <a:r>
              <a:rPr lang="en-US" sz="9600" dirty="0" err="1" smtClean="0"/>
              <a:t>konstit</a:t>
            </a:r>
            <a:r>
              <a:rPr lang="en-US" sz="9600" i="1" dirty="0" err="1" smtClean="0"/>
              <a:t>usi</a:t>
            </a:r>
            <a:r>
              <a:rPr lang="en-US" sz="9600" i="1" dirty="0" smtClean="0"/>
              <a:t> </a:t>
            </a:r>
            <a:r>
              <a:rPr lang="en-US" sz="9600" i="1" dirty="0" err="1" smtClean="0"/>
              <a:t>karenanya</a:t>
            </a:r>
            <a:r>
              <a:rPr lang="en-US" sz="9600" dirty="0" smtClean="0"/>
              <a:t> </a:t>
            </a:r>
            <a:r>
              <a:rPr lang="en-US" sz="9600" dirty="0" err="1" smtClean="0"/>
              <a:t>harus</a:t>
            </a:r>
            <a:r>
              <a:rPr lang="en-US" sz="9600" dirty="0" smtClean="0"/>
              <a:t> </a:t>
            </a:r>
            <a:r>
              <a:rPr lang="en-US" sz="9600" dirty="0" err="1" smtClean="0"/>
              <a:t>dengan</a:t>
            </a:r>
            <a:r>
              <a:rPr lang="en-US" sz="9600" dirty="0" smtClean="0"/>
              <a:t> </a:t>
            </a:r>
            <a:r>
              <a:rPr lang="en-US" sz="9600" dirty="0" err="1" smtClean="0"/>
              <a:t>prinsip</a:t>
            </a:r>
            <a:r>
              <a:rPr lang="en-US" sz="9600" dirty="0" smtClean="0"/>
              <a:t> “the moral reading of the constitution ( Ronald </a:t>
            </a:r>
            <a:r>
              <a:rPr lang="en-US" sz="9600" dirty="0" err="1" smtClean="0"/>
              <a:t>Dworkin</a:t>
            </a:r>
            <a:r>
              <a:rPr lang="en-US" sz="9600" dirty="0" smtClean="0"/>
              <a:t>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dirty="0" err="1" smtClean="0"/>
              <a:t>Bertentangan</a:t>
            </a:r>
            <a:r>
              <a:rPr lang="en-US" sz="9600" dirty="0" smtClean="0"/>
              <a:t> </a:t>
            </a:r>
            <a:r>
              <a:rPr lang="en-US" sz="9600" dirty="0" err="1" smtClean="0"/>
              <a:t>dengan</a:t>
            </a:r>
            <a:r>
              <a:rPr lang="en-US" sz="9600" dirty="0" smtClean="0"/>
              <a:t> UUD 1945, </a:t>
            </a:r>
            <a:r>
              <a:rPr lang="en-US" sz="9600" dirty="0" err="1" smtClean="0"/>
              <a:t>dapat</a:t>
            </a:r>
            <a:r>
              <a:rPr lang="en-US" sz="9600" dirty="0" smtClean="0"/>
              <a:t> </a:t>
            </a:r>
            <a:r>
              <a:rPr lang="en-US" sz="9600" dirty="0" err="1" smtClean="0"/>
              <a:t>diametral</a:t>
            </a:r>
            <a:r>
              <a:rPr lang="en-US" sz="9600" dirty="0" smtClean="0"/>
              <a:t>, </a:t>
            </a:r>
            <a:r>
              <a:rPr lang="en-US" sz="9600" dirty="0" err="1" smtClean="0"/>
              <a:t>inkonsisten</a:t>
            </a:r>
            <a:r>
              <a:rPr lang="en-US" sz="9600" dirty="0" smtClean="0"/>
              <a:t> </a:t>
            </a:r>
            <a:r>
              <a:rPr lang="en-US" sz="9600" dirty="0" err="1" smtClean="0"/>
              <a:t>atau</a:t>
            </a:r>
            <a:r>
              <a:rPr lang="en-US" sz="9600" dirty="0" smtClean="0"/>
              <a:t> incompatible (</a:t>
            </a:r>
            <a:r>
              <a:rPr lang="en-US" sz="9600" dirty="0" err="1" smtClean="0"/>
              <a:t>unvereinbar</a:t>
            </a:r>
            <a:r>
              <a:rPr lang="en-US" sz="9600" dirty="0" smtClean="0"/>
              <a:t>)</a:t>
            </a:r>
            <a:endParaRPr lang="en-US" sz="9600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96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dirty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dirty="0" err="1"/>
              <a:t>Putusan</a:t>
            </a:r>
            <a:r>
              <a:rPr lang="en-US" dirty="0"/>
              <a:t> MK </a:t>
            </a:r>
            <a:r>
              <a:rPr lang="en-US" dirty="0" err="1"/>
              <a:t>Nomor</a:t>
            </a:r>
            <a:r>
              <a:rPr lang="en-US" dirty="0"/>
              <a:t> 11-14-21-126-136/PUU-VII/2009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Pasal</a:t>
            </a:r>
            <a:r>
              <a:rPr lang="en-US" dirty="0"/>
              <a:t> 53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konstitusional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frasa</a:t>
            </a:r>
            <a:r>
              <a:rPr lang="en-US" dirty="0"/>
              <a:t> “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”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maknai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sebutan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Pasal</a:t>
            </a:r>
            <a:r>
              <a:rPr lang="en-US" dirty="0"/>
              <a:t> 53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diperbolehkan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penyeragaman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badan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pendidikan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BHP.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718db63384461a6114ce55f23c9716692cc6b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874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UJI MATERI UU 12/2012</vt:lpstr>
      <vt:lpstr>THE WORLD IS FLAT.</vt:lpstr>
      <vt:lpstr>Persaingan dan Kemitraan.</vt:lpstr>
      <vt:lpstr>OTONOMI PERGURUAN TINGGI</vt:lpstr>
      <vt:lpstr>  Independensi Hakim Demi  Keadilan Berdasar KeTuhanan  YME</vt:lpstr>
      <vt:lpstr> Otonomi PTN BH Dalam Penguasaan Negara Yang Berdaulat.</vt:lpstr>
      <vt:lpstr>UJI MATERI DENGAN PENENTUAN CONTITUTIONAL BOUNDARY</vt:lpstr>
      <vt:lpstr>PEMAKNAAN KONSTITUSI. </vt:lpstr>
      <vt:lpstr> Putusan MK Nomor 11-14-21-126-136/PUU-VII/2009 </vt:lpstr>
      <vt:lpstr>Constitutional Boundary.</vt:lpstr>
      <vt:lpstr>CONSTITUTIONAL BOUNDARY</vt:lpstr>
      <vt:lpstr>Kesimpulan</vt:lpstr>
      <vt:lpstr>PENUTUP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OTONOMI DAN PTBNH</dc:title>
  <dc:creator>MS</dc:creator>
  <cp:lastModifiedBy>Djoko Luknanto</cp:lastModifiedBy>
  <cp:revision>9</cp:revision>
  <dcterms:created xsi:type="dcterms:W3CDTF">2013-07-02T03:08:14Z</dcterms:created>
  <dcterms:modified xsi:type="dcterms:W3CDTF">2013-07-07T11:49:03Z</dcterms:modified>
</cp:coreProperties>
</file>