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2" r:id="rId3"/>
    <p:sldId id="270" r:id="rId4"/>
    <p:sldId id="271" r:id="rId5"/>
    <p:sldId id="272" r:id="rId6"/>
    <p:sldId id="273" r:id="rId7"/>
    <p:sldId id="274" r:id="rId8"/>
    <p:sldId id="275" r:id="rId9"/>
    <p:sldId id="259" r:id="rId10"/>
    <p:sldId id="260" r:id="rId11"/>
    <p:sldId id="266" r:id="rId12"/>
    <p:sldId id="267" r:id="rId13"/>
    <p:sldId id="268" r:id="rId14"/>
    <p:sldId id="269" r:id="rId15"/>
    <p:sldId id="277" r:id="rId16"/>
    <p:sldId id="276" r:id="rId17"/>
  </p:sldIdLst>
  <p:sldSz cx="9144000" cy="6858000" type="screen4x3"/>
  <p:notesSz cx="9144000" cy="6858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5EE7640-0AE9-4ED9-820D-F7802BABC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FEC14-09B8-46DD-BA42-E1CA2B87760A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F241-005A-4750-9A51-31040DCA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2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E95EA-F75B-43E6-ADFC-EF7871F037D4}" type="datetime1">
              <a:rPr lang="en-US" smtClean="0"/>
              <a:t>12/19/2013</a:t>
            </a:fld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C784F28-0371-42EC-969B-A1CB3C371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01D9-1064-450B-AB70-040BE28EE9D0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519EB-2DD8-4CE4-A3D7-40E005A65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EDDC-083E-45D1-BB81-E8002864B159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9E391-EAAA-409D-8CF3-AAA922359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1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861AF-B67A-4AFD-A48B-EB4FB5AAA666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DE91E-C031-439B-9C08-85E15E5CA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0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9B23C-E324-40C7-AEC7-A3A90FA4AD5D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77D31-70B2-4D27-8C7F-33AE3F4A8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7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033B-60E9-40C0-BB89-C76394F210E5}" type="datetime1">
              <a:rPr lang="en-US" smtClean="0"/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63AA0-8B32-4F37-8273-72CFAB1B4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B6F29-05D0-43FE-A8D1-F02D4370624C}" type="datetime1">
              <a:rPr lang="en-US" smtClean="0"/>
              <a:t>12/19/2013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B54A7-189D-4DBF-A5F6-4317259F6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233B-930C-4D9A-A265-0CA52DD7FF55}" type="datetime1">
              <a:rPr lang="en-US" smtClean="0"/>
              <a:t>12/19/2013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6ABF-DAD6-4AE1-BF32-36B0B1DF0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0CB12-BEC5-4117-BC15-B221DB7F227C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4D74-280B-46EF-BF34-2C88574A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10128-6727-457B-B6DB-047AA5A9FF58}" type="datetime1">
              <a:rPr lang="en-US" smtClean="0"/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689E1-1290-4979-8C36-A300C29E7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6846-D772-4620-8C84-DF8BAA2224FF}" type="datetime1">
              <a:rPr lang="en-US" smtClean="0"/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CB5A4-AF2D-4CBA-AC57-52B639928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9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555D181D-9B49-485D-B1B7-373E365E02F2}" type="datetime1">
              <a:rPr lang="en-US" smtClean="0"/>
              <a:t>12/19/2013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D99B5938-D503-46E0-9951-A44C4E109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305800" cy="2057400"/>
          </a:xfrm>
        </p:spPr>
        <p:txBody>
          <a:bodyPr/>
          <a:lstStyle/>
          <a:p>
            <a:pPr algn="ctr" eaLnBrk="1" hangingPunct="1"/>
            <a:r>
              <a:rPr lang="en-US" altLang="en-US" sz="4000" b="1" smtClean="0"/>
              <a:t>KONSEP </a:t>
            </a:r>
            <a:br>
              <a:rPr lang="en-US" altLang="en-US" sz="4000" b="1" smtClean="0"/>
            </a:br>
            <a:r>
              <a:rPr lang="en-US" altLang="en-US" sz="4000" b="1" smtClean="0"/>
              <a:t>PEMBELAJARAN  BERMAKNA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65550"/>
            <a:ext cx="8001000" cy="2057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Harsono</a:t>
            </a:r>
          </a:p>
          <a:p>
            <a:pPr eaLnBrk="1" hangingPunct="1"/>
            <a:r>
              <a:rPr lang="en-US" altLang="en-US" sz="2400" b="1" smtClean="0"/>
              <a:t>Bagian Pendidikan Kedokteran Fakultas Kedokteran / Pusat Pengembangan Pendidikan</a:t>
            </a:r>
          </a:p>
          <a:p>
            <a:pPr eaLnBrk="1" hangingPunct="1"/>
            <a:r>
              <a:rPr lang="en-US" altLang="en-US" sz="2400" b="1" smtClean="0"/>
              <a:t>Universitas Gadjah Mada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020763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Komponen pembelajaran bermakna</a:t>
            </a:r>
          </a:p>
        </p:txBody>
      </p:sp>
      <p:sp>
        <p:nvSpPr>
          <p:cNvPr id="12292" name="Oval 10"/>
          <p:cNvSpPr>
            <a:spLocks noChangeArrowheads="1"/>
          </p:cNvSpPr>
          <p:nvPr/>
        </p:nvSpPr>
        <p:spPr bwMode="auto">
          <a:xfrm>
            <a:off x="2330400" y="1905000"/>
            <a:ext cx="2520000" cy="2520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b="1" smtClean="0">
                <a:latin typeface="Arial" charset="0"/>
              </a:rPr>
              <a:t>Kurikulum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b="1" smtClean="0">
                <a:latin typeface="Arial" charset="0"/>
              </a:rPr>
              <a:t>yang </a:t>
            </a:r>
            <a:r>
              <a:rPr lang="en-US" altLang="en-US" b="1">
                <a:latin typeface="Arial" charset="0"/>
              </a:rPr>
              <a:t>relevan</a:t>
            </a:r>
            <a:endParaRPr lang="en-US" altLang="en-US" b="1">
              <a:latin typeface="Arial" charset="0"/>
            </a:endParaRPr>
          </a:p>
        </p:txBody>
      </p:sp>
      <p:sp>
        <p:nvSpPr>
          <p:cNvPr id="12293" name="Oval 11"/>
          <p:cNvSpPr>
            <a:spLocks noChangeArrowheads="1"/>
          </p:cNvSpPr>
          <p:nvPr/>
        </p:nvSpPr>
        <p:spPr bwMode="auto">
          <a:xfrm>
            <a:off x="4566600" y="1905000"/>
            <a:ext cx="2520000" cy="2520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b="1" smtClean="0">
                <a:latin typeface="Arial" charset="0"/>
              </a:rPr>
              <a:t>Strategi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b="1" smtClean="0">
                <a:latin typeface="Arial" charset="0"/>
              </a:rPr>
              <a:t>instruksional</a:t>
            </a:r>
            <a:endParaRPr lang="en-US" altLang="en-US" b="1">
              <a:latin typeface="Arial" charset="0"/>
            </a:endParaRPr>
          </a:p>
        </p:txBody>
      </p:sp>
      <p:sp>
        <p:nvSpPr>
          <p:cNvPr id="12294" name="Oval 12"/>
          <p:cNvSpPr>
            <a:spLocks noChangeArrowheads="1"/>
          </p:cNvSpPr>
          <p:nvPr/>
        </p:nvSpPr>
        <p:spPr bwMode="auto">
          <a:xfrm>
            <a:off x="2330400" y="3581400"/>
            <a:ext cx="2520000" cy="2520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b="1" smtClean="0">
                <a:latin typeface="Arial" charset="0"/>
              </a:rPr>
              <a:t>Motivasi</a:t>
            </a:r>
          </a:p>
          <a:p>
            <a:pPr algn="ctr" eaLnBrk="1" hangingPunct="1"/>
            <a:r>
              <a:rPr lang="en-US" altLang="en-US" b="1" smtClean="0">
                <a:latin typeface="Arial" charset="0"/>
              </a:rPr>
              <a:t>dosen</a:t>
            </a:r>
            <a:endParaRPr lang="en-US" altLang="en-US" b="1">
              <a:latin typeface="Arial" charset="0"/>
            </a:endParaRPr>
          </a:p>
        </p:txBody>
      </p:sp>
      <p:sp>
        <p:nvSpPr>
          <p:cNvPr id="12295" name="Oval 13"/>
          <p:cNvSpPr>
            <a:spLocks noChangeArrowheads="1"/>
          </p:cNvSpPr>
          <p:nvPr/>
        </p:nvSpPr>
        <p:spPr bwMode="auto">
          <a:xfrm>
            <a:off x="4566600" y="3581400"/>
            <a:ext cx="2520000" cy="2520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charset="0"/>
              </a:rPr>
              <a:t>Lingkungan </a:t>
            </a:r>
          </a:p>
          <a:p>
            <a:pPr algn="ctr" eaLnBrk="1" hangingPunct="1"/>
            <a:r>
              <a:rPr lang="en-US" altLang="en-US" b="1">
                <a:latin typeface="Arial" charset="0"/>
              </a:rPr>
              <a:t>pembelajaran</a:t>
            </a:r>
          </a:p>
        </p:txBody>
      </p:sp>
      <p:sp>
        <p:nvSpPr>
          <p:cNvPr id="12296" name="Oval 14"/>
          <p:cNvSpPr>
            <a:spLocks noChangeArrowheads="1"/>
          </p:cNvSpPr>
          <p:nvPr/>
        </p:nvSpPr>
        <p:spPr bwMode="auto">
          <a:xfrm>
            <a:off x="3657600" y="3124200"/>
            <a:ext cx="1981200" cy="1752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2000" b="1" i="1">
                <a:latin typeface="Arial" charset="0"/>
              </a:rPr>
              <a:t>Pembelajaran</a:t>
            </a:r>
          </a:p>
          <a:p>
            <a:pPr algn="ctr" eaLnBrk="1" hangingPunct="1"/>
            <a:r>
              <a:rPr lang="en-US" altLang="en-US" sz="2000" b="1" i="1">
                <a:latin typeface="Arial" charset="0"/>
              </a:rPr>
              <a:t>bermakna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6588D-1044-41F5-9D25-BD0BFD056856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46ABF-DAD6-4AE1-BF32-36B0B1DF06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Pengertian dan konteks tentang pembelajaran bermakna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b="1" smtClean="0"/>
              <a:t>Peserta didik bukanlah “wadah” pengetahuan, tetapi sebagai subyek yang menciptakan pembelajarannya secara aktif dan unik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smtClean="0"/>
              <a:t>Pembelajaran merupakan aktivitas kreatif, bukan sekedar proses reproduksi pengetahuan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smtClean="0"/>
              <a:t>Pembelajaran merupakan aktivitas pemaknaan bagi setiap pembelajar dengan cara membuat dan mengerjakan kembali pola, hubungan, dan keterkaitan.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smtClean="0"/>
              <a:t>Otak individu belajar untuk membuat dirinya bekerja secara aktif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61979-A42E-4D37-87FD-5E97F75938B9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Pengertian dan konteks tentang pembelajaran bermakna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6275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b="1" smtClean="0"/>
              <a:t>Setiap peserta didik belajar sepanjang waktu, baik bersama guru dan / atau teman maupun sendiri (individual)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smtClean="0"/>
              <a:t>Pengalaman secara langsung secara pasti membentuk dan menentukan pemahaman individual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smtClean="0"/>
              <a:t>Pembelajaran terbaik terjadi dalam konteks “penyajian masalah” yang sesuai dengan kenyataan di dunia kerja (relevan dan kontekstual)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59373-A20D-4655-87DB-2D8C600E0227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Pengertian dan konteks tentang pembelajaran bermakna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b="1" smtClean="0"/>
              <a:t>Tanpa stimulasi maka pembelajaran memerlukan refleksi </a:t>
            </a:r>
          </a:p>
          <a:p>
            <a:pPr algn="just" eaLnBrk="1" hangingPunct="1"/>
            <a:endParaRPr lang="en-US" altLang="en-US" b="1" smtClean="0"/>
          </a:p>
          <a:p>
            <a:pPr algn="just" eaLnBrk="1" hangingPunct="1"/>
            <a:r>
              <a:rPr lang="en-US" altLang="en-US" b="1" smtClean="0"/>
              <a:t>Pembelajaran terbaik terjadi di dalam konteks kultural yang memberi suasana interaksi yang menyenangkan serta dukungan pribadi yang sesungguhnya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D7BA3-513E-467C-8BFF-BB19443C0ABE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i="1" smtClean="0"/>
              <a:t>Constructivism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b="1" smtClean="0"/>
              <a:t>Pengetahuan dibangun / dibentuk mahasiswa berdasarkan pengetahuan yang telah dimilikinya ditambah dengan pengetahuan / pengalaman baru.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smtClean="0"/>
              <a:t>Di dalam </a:t>
            </a:r>
            <a:r>
              <a:rPr lang="en-US" altLang="en-US" sz="2800" b="1" i="1" smtClean="0"/>
              <a:t>constructivism</a:t>
            </a:r>
            <a:r>
              <a:rPr lang="en-US" altLang="en-US" sz="2800" b="1" smtClean="0"/>
              <a:t> terbentuk pemahaman yang lebih bermakna.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smtClean="0"/>
              <a:t>Pengetahuan atau makna bukanlah sesuatu yang bersifat tetap, melainkan selalu berubah karena dibangun melalui pengalaman baru dan konteks tertentu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F05AE-490B-423C-8A7E-06106E380A41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Peran dosen dalam pembelajaran bermakna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4475"/>
            <a:ext cx="8229600" cy="2473325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Sebagai fasilitator</a:t>
            </a:r>
          </a:p>
          <a:p>
            <a:pPr eaLnBrk="1" hangingPunct="1"/>
            <a:r>
              <a:rPr lang="en-US" altLang="en-US" sz="4800" b="1" smtClean="0"/>
              <a:t>Sebagai mitra pembelajaran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B0DF72-7865-4AAD-8045-762EB4FE172F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b="1" smtClean="0"/>
              <a:t>So what?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Meaningful learning requires great teachers!</a:t>
            </a:r>
          </a:p>
          <a:p>
            <a:pPr eaLnBrk="1" hangingPunct="1"/>
            <a:r>
              <a:rPr lang="en-US" altLang="en-US" sz="3600" b="1" smtClean="0"/>
              <a:t>Shifting paradigm and mindset</a:t>
            </a:r>
          </a:p>
          <a:p>
            <a:pPr eaLnBrk="1" hangingPunct="1"/>
            <a:endParaRPr lang="en-US" altLang="en-US" sz="3600" b="1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AA153A-6571-47BE-8971-707CFCEA4F07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Definisi belajar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0750"/>
            <a:ext cx="8229600" cy="35036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800" b="1" smtClean="0"/>
              <a:t>Belajar – proses untuk menambah pengetahuan atau keahlian  </a:t>
            </a:r>
            <a:r>
              <a:rPr lang="en-US" altLang="en-US" sz="1800" b="1" smtClean="0"/>
              <a:t>(Knowles, 1998, p. 17)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800" b="1" smtClean="0"/>
              <a:t>Belajar – suatu perubahan perilaku sebagai akibat / hasil dari pengalaman  </a:t>
            </a:r>
            <a:r>
              <a:rPr lang="en-US" altLang="en-US" sz="1800" b="1" smtClean="0"/>
              <a:t>(Haggard, 1953. p 20)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800" b="1" smtClean="0"/>
              <a:t>Belajar – suatu proses di mana perilaku mengalami perubahan, pengendalian, atau pembentukan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433B99-5C30-4A9E-8CA3-5486971FDD0C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Pembelajaran merupakan proses aktif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302125"/>
          </a:xfrm>
        </p:spPr>
        <p:txBody>
          <a:bodyPr/>
          <a:lstStyle/>
          <a:p>
            <a:pPr algn="just" eaLnBrk="1" hangingPunct="1"/>
            <a:r>
              <a:rPr lang="en-US" altLang="en-US" sz="2800" b="1" smtClean="0"/>
              <a:t>Peserta didik perlu berbuat atau mengerjakan sesuatu</a:t>
            </a:r>
          </a:p>
          <a:p>
            <a:pPr algn="just" eaLnBrk="1" hangingPunct="1"/>
            <a:r>
              <a:rPr lang="en-US" altLang="en-US" sz="2800" b="1" smtClean="0"/>
              <a:t>Peserta didik memerlukan pengalaman praktik dan membangun makna dari pengalaman yang diperolehnya</a:t>
            </a:r>
          </a:p>
          <a:p>
            <a:pPr eaLnBrk="1" hangingPunct="1"/>
            <a:r>
              <a:rPr lang="en-US" altLang="en-US" sz="2800" b="1" smtClean="0"/>
              <a:t>Belajar bukanlah peristiwa menerima pengetahuan secara pasif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8F0E2-D08F-49FD-BAE2-391883A7546E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Pembelajaran memerlukan refleksi mental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3475"/>
            <a:ext cx="8229600" cy="4302125"/>
          </a:xfrm>
        </p:spPr>
        <p:txBody>
          <a:bodyPr/>
          <a:lstStyle/>
          <a:p>
            <a:pPr algn="just" eaLnBrk="1" hangingPunct="1"/>
            <a:r>
              <a:rPr lang="en-US" altLang="en-US" sz="2800" b="1" smtClean="0"/>
              <a:t>Dalam pembelajaran terjadi pemikiran tentang hasil aktivitas/kerja/pengalaman</a:t>
            </a:r>
          </a:p>
          <a:p>
            <a:pPr algn="just" eaLnBrk="1" hangingPunct="1"/>
            <a:r>
              <a:rPr lang="en-US" altLang="en-US" sz="2800" b="1" smtClean="0"/>
              <a:t>Dalam membangun makna diperlukan refleksi mental dan hal ini terjadi dalam alam pikiran pembelajar</a:t>
            </a:r>
          </a:p>
          <a:p>
            <a:pPr algn="just" eaLnBrk="1" hangingPunct="1"/>
            <a:r>
              <a:rPr lang="en-US" altLang="en-US" sz="2800" b="1" smtClean="0"/>
              <a:t>Dengan demikian harus terjadi kebersamaan  serta harmoni antara pikiran dan aktivitas fisik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1419DD-E9CC-4B57-9D1D-0B343BCFDC52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Pembelajaran merupakan aktivitas sosial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6275"/>
            <a:ext cx="8229600" cy="4302125"/>
          </a:xfrm>
        </p:spPr>
        <p:txBody>
          <a:bodyPr/>
          <a:lstStyle/>
          <a:p>
            <a:pPr algn="just" eaLnBrk="1" hangingPunct="1"/>
            <a:r>
              <a:rPr lang="en-US" altLang="en-US" b="1" smtClean="0"/>
              <a:t>Pembelajaran berhubungan erat dengan elemen sosial lainnya</a:t>
            </a:r>
          </a:p>
          <a:p>
            <a:pPr algn="just" eaLnBrk="1" hangingPunct="1"/>
            <a:r>
              <a:rPr lang="en-US" altLang="en-US" b="1" smtClean="0"/>
              <a:t>Pembelajaran harus memperhatikan aspek sosial, terutama dialog dan diskusi kelompok</a:t>
            </a:r>
          </a:p>
          <a:p>
            <a:pPr algn="just" eaLnBrk="1" hangingPunct="1"/>
            <a:r>
              <a:rPr lang="en-US" altLang="en-US" b="1" smtClean="0"/>
              <a:t>Apabila peserta didik diisolasi maka mereka akan terkunci di dalam lingkungan materi belajar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D167E-4C5B-4F15-885E-BA43D6A3B421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Pembelajaran dibangun atas dasar </a:t>
            </a:r>
            <a:r>
              <a:rPr lang="en-US" altLang="en-US" sz="4000" b="1" i="1" smtClean="0"/>
              <a:t>prior knowledge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algn="just" eaLnBrk="1" hangingPunct="1"/>
            <a:r>
              <a:rPr lang="en-US" altLang="en-US" b="1" smtClean="0"/>
              <a:t>Pembelajaran berlangsung dalam hubungan dengan tempat kita berada, pengenalan kita dengan orang lain, pengenalan dan kepercayaan kita terhadap sesuatu</a:t>
            </a:r>
          </a:p>
          <a:p>
            <a:pPr algn="just" eaLnBrk="1" hangingPunct="1"/>
            <a:r>
              <a:rPr lang="en-US" altLang="en-US" b="1" smtClean="0"/>
              <a:t>Asimilasi pengetahuan baru tidak akan terjadi tanpa didasarkan atas struktur pengetahuan sebelumnya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62D2F-462A-4035-99CF-A124A19D9227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Pembelajaran memerlukan waktu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4875"/>
            <a:ext cx="8229600" cy="4302125"/>
          </a:xfrm>
        </p:spPr>
        <p:txBody>
          <a:bodyPr/>
          <a:lstStyle/>
          <a:p>
            <a:pPr algn="just" eaLnBrk="1" hangingPunct="1"/>
            <a:r>
              <a:rPr lang="en-US" altLang="en-US" sz="2800" b="1" smtClean="0"/>
              <a:t>Pembelajaran memerlukan peninjauan kembali gagasan yang sudah ada</a:t>
            </a:r>
          </a:p>
          <a:p>
            <a:pPr algn="just" eaLnBrk="1" hangingPunct="1"/>
            <a:r>
              <a:rPr lang="en-US" altLang="en-US" sz="2800" b="1" smtClean="0"/>
              <a:t>Pembelajaran merupakan produk pikiran dan pengalaman yang berulang (spiral/helix)</a:t>
            </a:r>
          </a:p>
          <a:p>
            <a:pPr algn="just" eaLnBrk="1" hangingPunct="1"/>
            <a:r>
              <a:rPr lang="en-US" altLang="en-US" sz="2800" b="1" smtClean="0"/>
              <a:t>Dengan demikian pembelajaran memerlukan waktu untuk persiapan, pelaksanaan, dan refleksi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F696B-B778-423E-8CB7-4A221D933B15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Pembelajaran memerlukan motivasi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6275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smtClean="0"/>
              <a:t>Motivasi bukan sekedar mendorong keinginan untuk belajar; lebih didasarkan atas nilai kebutuhan individu kemudian muncul keinginan untuk berubah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smtClean="0"/>
              <a:t>Apabila tidak ada motivasi maka peserta didik tidak akan memiliki keinginan dan tidak akan tertarik untuk belajar; dengan demikian tidak akan ada aktivitas belajar maupun refleksi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768C5-1BC5-4002-B6C6-5D4591F0B0DA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Pembelajaran  bermakna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9925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b="1" smtClean="0"/>
              <a:t>Pembelajaran yang membuat perbedaan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Di dalam simpanan pengetahuan kita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Di dalam perspektif kita terhadap dunia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Di dalam ketrampilan motorik, kognitif, dan hubungan dengan pihak lain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b="1" smtClean="0"/>
              <a:t>Pembelajaran yang mengubah “struktur otak”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b="1" smtClean="0"/>
              <a:t>Pembelajaran yang mendukung dan memungkinkan adanya pertumbuhan dan perkembangan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b="1" smtClean="0"/>
              <a:t>Pembelajaran yang mengubah kehidupan seseorang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altLang="en-US" b="1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altLang="en-US" b="1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0920D-3A4D-45A7-A90E-6A2A35601E0D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E91E-C031-439B-9C08-85E15E5CA2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63ee3fa48ee46a176ff1f6f49d9a7f4d3d3a7b"/>
</p:tagLst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393</TotalTime>
  <Words>678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Quadrant</vt:lpstr>
      <vt:lpstr>KONSEP  PEMBELAJARAN  BERMAKNA</vt:lpstr>
      <vt:lpstr>Definisi belajar</vt:lpstr>
      <vt:lpstr>Pembelajaran merupakan proses aktif</vt:lpstr>
      <vt:lpstr>Pembelajaran memerlukan refleksi mental</vt:lpstr>
      <vt:lpstr>Pembelajaran merupakan aktivitas sosial</vt:lpstr>
      <vt:lpstr>Pembelajaran dibangun atas dasar prior knowledge</vt:lpstr>
      <vt:lpstr>Pembelajaran memerlukan waktu</vt:lpstr>
      <vt:lpstr>Pembelajaran memerlukan motivasi</vt:lpstr>
      <vt:lpstr>Pembelajaran  bermakna</vt:lpstr>
      <vt:lpstr>Komponen pembelajaran bermakna</vt:lpstr>
      <vt:lpstr>Pengertian dan konteks tentang pembelajaran bermakna</vt:lpstr>
      <vt:lpstr>Pengertian dan konteks tentang pembelajaran bermakna</vt:lpstr>
      <vt:lpstr>Pengertian dan konteks tentang pembelajaran bermakna</vt:lpstr>
      <vt:lpstr>Constructivism</vt:lpstr>
      <vt:lpstr>Peran dosen dalam pembelajaran bermakna</vt:lpstr>
      <vt:lpstr>So what?</vt:lpstr>
    </vt:vector>
  </TitlesOfParts>
  <Manager>luknanto@ugm.ac.id;harsono_jombor@yahoo.com</Manager>
  <Company>Bagian Pendidikan Kedokteran FK UGM/Pusat Pengembangan Pendidikan (P3) UGM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Pembelajaran Bermakna</dc:title>
  <dc:subject>Konsep Pembelajaran Bermakna</dc:subject>
  <dc:creator>harsono_jombor@yahoo.com</dc:creator>
  <cp:lastModifiedBy>Djoko Luknanto</cp:lastModifiedBy>
  <cp:revision>31</cp:revision>
  <cp:lastPrinted>2013-12-19T14:01:55Z</cp:lastPrinted>
  <dcterms:created xsi:type="dcterms:W3CDTF">2004-07-19T04:35:03Z</dcterms:created>
  <dcterms:modified xsi:type="dcterms:W3CDTF">2013-12-19T14:31:50Z</dcterms:modified>
  <cp:category>Bahan Kuliah</cp:category>
</cp:coreProperties>
</file>