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81" r:id="rId3"/>
    <p:sldId id="274" r:id="rId4"/>
    <p:sldId id="257" r:id="rId5"/>
    <p:sldId id="258" r:id="rId6"/>
    <p:sldId id="259" r:id="rId7"/>
    <p:sldId id="260" r:id="rId8"/>
    <p:sldId id="261" r:id="rId9"/>
    <p:sldId id="283" r:id="rId10"/>
    <p:sldId id="275" r:id="rId11"/>
    <p:sldId id="263" r:id="rId12"/>
    <p:sldId id="264" r:id="rId13"/>
    <p:sldId id="265" r:id="rId14"/>
    <p:sldId id="266" r:id="rId15"/>
    <p:sldId id="268" r:id="rId16"/>
    <p:sldId id="270" r:id="rId17"/>
    <p:sldId id="269" r:id="rId18"/>
    <p:sldId id="271" r:id="rId19"/>
    <p:sldId id="276" r:id="rId20"/>
    <p:sldId id="272" r:id="rId21"/>
    <p:sldId id="273" r:id="rId22"/>
    <p:sldId id="277" r:id="rId23"/>
    <p:sldId id="278" r:id="rId24"/>
    <p:sldId id="286" r:id="rId25"/>
    <p:sldId id="287" r:id="rId26"/>
    <p:sldId id="282" r:id="rId27"/>
  </p:sldIdLst>
  <p:sldSz cx="9144000" cy="6858000" type="screen4x3"/>
  <p:notesSz cx="6858000" cy="9144000"/>
  <p:custDataLst>
    <p:tags r:id="rId29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56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1" d="100"/>
          <a:sy n="21" d="100"/>
        </p:scale>
        <p:origin x="-1291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5B30E-8C7D-4523-8198-B00933D443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57FA1E-B578-4CC0-85AC-6F45EACFF49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400" i="0" dirty="0" smtClean="0">
              <a:solidFill>
                <a:schemeClr val="bg1"/>
              </a:solidFill>
              <a:latin typeface="Calibri" pitchFamily="34" charset="0"/>
            </a:rPr>
            <a:t>Setiap warga negara </a:t>
          </a:r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bertanggungjawab</a:t>
          </a:r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 </a:t>
          </a:r>
          <a:r>
            <a:rPr lang="id-ID" sz="1400" i="0" dirty="0" smtClean="0">
              <a:solidFill>
                <a:schemeClr val="bg1"/>
              </a:solidFill>
              <a:latin typeface="Calibri" pitchFamily="34" charset="0"/>
            </a:rPr>
            <a:t>terhadap keberlangsungan penyelenggaraan pendidikan</a:t>
          </a:r>
          <a:endParaRPr lang="id-ID" sz="1400" i="0" dirty="0">
            <a:solidFill>
              <a:schemeClr val="bg1"/>
            </a:solidFill>
            <a:latin typeface="Calibri" pitchFamily="34" charset="0"/>
          </a:endParaRPr>
        </a:p>
      </dgm:t>
    </dgm:pt>
    <dgm:pt modelId="{F44B1850-F29C-431D-BF60-47647479196F}" type="parTrans" cxnId="{8800907F-0F0C-44CD-93A1-2808981B52D9}">
      <dgm:prSet/>
      <dgm:spPr/>
      <dgm:t>
        <a:bodyPr/>
        <a:lstStyle/>
        <a:p>
          <a:endParaRPr lang="id-ID"/>
        </a:p>
      </dgm:t>
    </dgm:pt>
    <dgm:pt modelId="{F209A5A4-9D89-42CB-9724-67024A851A83}" type="sibTrans" cxnId="{8800907F-0F0C-44CD-93A1-2808981B52D9}">
      <dgm:prSet/>
      <dgm:spPr/>
      <dgm:t>
        <a:bodyPr/>
        <a:lstStyle/>
        <a:p>
          <a:endParaRPr lang="id-ID"/>
        </a:p>
      </dgm:t>
    </dgm:pt>
    <dgm:pt modelId="{DC9AD1A0-2F6B-4EEF-8D89-C18F42B2877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b="1" dirty="0" smtClean="0">
            <a:solidFill>
              <a:srgbClr val="002060"/>
            </a:solidFill>
            <a:latin typeface="Calibri" pitchFamily="34" charset="0"/>
          </a:endParaRPr>
        </a:p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dirty="0"/>
        </a:p>
      </dgm:t>
    </dgm:pt>
    <dgm:pt modelId="{D8E8217C-C5B5-4D95-BFAF-F1F5ABCB7395}" type="parTrans" cxnId="{77C60DB6-01F5-465B-8BE9-647EF8B7D8D4}">
      <dgm:prSet/>
      <dgm:spPr/>
      <dgm:t>
        <a:bodyPr/>
        <a:lstStyle/>
        <a:p>
          <a:endParaRPr lang="id-ID"/>
        </a:p>
      </dgm:t>
    </dgm:pt>
    <dgm:pt modelId="{7E9907F0-F925-4485-9E6C-1EC62AC320E9}" type="sibTrans" cxnId="{77C60DB6-01F5-465B-8BE9-647EF8B7D8D4}">
      <dgm:prSet/>
      <dgm:spPr/>
      <dgm:t>
        <a:bodyPr/>
        <a:lstStyle/>
        <a:p>
          <a:endParaRPr lang="id-ID"/>
        </a:p>
      </dgm:t>
    </dgm:pt>
    <dgm:pt modelId="{A4B3712A-6EC4-40CA-9D89-C1201C76D40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300" i="0" dirty="0" smtClean="0">
              <a:solidFill>
                <a:schemeClr val="bg1"/>
              </a:solidFill>
              <a:latin typeface="Calibri" pitchFamily="34" charset="0"/>
            </a:rPr>
            <a:t>Setiap warga negara </a:t>
          </a:r>
          <a:r>
            <a:rPr lang="id-ID" sz="1600" b="1" i="0" u="sng" dirty="0" smtClean="0">
              <a:solidFill>
                <a:srgbClr val="FF0000"/>
              </a:solidFill>
              <a:latin typeface="Calibri" pitchFamily="34" charset="0"/>
            </a:rPr>
            <a:t>ikut </a:t>
          </a:r>
          <a:r>
            <a:rPr lang="id-ID" sz="1400" b="1" i="0" dirty="0" smtClean="0">
              <a:solidFill>
                <a:schemeClr val="bg1"/>
              </a:solidFill>
              <a:latin typeface="Calibri" pitchFamily="34" charset="0"/>
            </a:rPr>
            <a:t>bertanggungjawab </a:t>
          </a:r>
          <a:r>
            <a:rPr lang="id-ID" sz="1300" i="0" dirty="0" smtClean="0">
              <a:solidFill>
                <a:schemeClr val="bg1"/>
              </a:solidFill>
              <a:latin typeface="Calibri" pitchFamily="34" charset="0"/>
            </a:rPr>
            <a:t>terhadap keberlangsungan penyelenggaraan pendidikan</a:t>
          </a:r>
          <a:endParaRPr lang="id-ID" sz="1300" dirty="0"/>
        </a:p>
      </dgm:t>
    </dgm:pt>
    <dgm:pt modelId="{3F84E3B6-0434-4B86-B082-16DBD49A1C56}" type="parTrans" cxnId="{4ECEEBF6-A017-4910-B8F6-3F33ACFC401A}">
      <dgm:prSet/>
      <dgm:spPr/>
      <dgm:t>
        <a:bodyPr/>
        <a:lstStyle/>
        <a:p>
          <a:endParaRPr lang="id-ID"/>
        </a:p>
      </dgm:t>
    </dgm:pt>
    <dgm:pt modelId="{49B4EAD5-D36A-434D-9F52-86E5659F0635}" type="sibTrans" cxnId="{4ECEEBF6-A017-4910-B8F6-3F33ACFC401A}">
      <dgm:prSet/>
      <dgm:spPr/>
      <dgm:t>
        <a:bodyPr/>
        <a:lstStyle/>
        <a:p>
          <a:endParaRPr lang="id-ID"/>
        </a:p>
      </dgm:t>
    </dgm:pt>
    <dgm:pt modelId="{1D138CCB-AC27-49DA-9327-790C790A6E95}" type="pres">
      <dgm:prSet presAssocID="{6385B30E-8C7D-4523-8198-B00933D443CD}" presName="CompostProcess" presStyleCnt="0">
        <dgm:presLayoutVars>
          <dgm:dir/>
          <dgm:resizeHandles val="exact"/>
        </dgm:presLayoutVars>
      </dgm:prSet>
      <dgm:spPr/>
    </dgm:pt>
    <dgm:pt modelId="{EFBC70E0-F958-4600-B325-A203B4319F14}" type="pres">
      <dgm:prSet presAssocID="{6385B30E-8C7D-4523-8198-B00933D443CD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6E98F407-5374-46C1-AC0F-8A279F2E2E46}" type="pres">
      <dgm:prSet presAssocID="{6385B30E-8C7D-4523-8198-B00933D443CD}" presName="linearProcess" presStyleCnt="0"/>
      <dgm:spPr/>
    </dgm:pt>
    <dgm:pt modelId="{1E944657-0AC0-4D3C-B1DB-EF87A79B20C7}" type="pres">
      <dgm:prSet presAssocID="{8357FA1E-B578-4CC0-85AC-6F45EACFF4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6D4CA8-4348-4AA0-B1BA-BC996927A6E6}" type="pres">
      <dgm:prSet presAssocID="{F209A5A4-9D89-42CB-9724-67024A851A83}" presName="sibTrans" presStyleCnt="0"/>
      <dgm:spPr/>
    </dgm:pt>
    <dgm:pt modelId="{212C7650-BE50-4FEF-B62C-04168C4D36FD}" type="pres">
      <dgm:prSet presAssocID="{DC9AD1A0-2F6B-4EEF-8D89-C18F42B2877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2F28D6-11D7-448D-A980-19E637CF6D85}" type="pres">
      <dgm:prSet presAssocID="{7E9907F0-F925-4485-9E6C-1EC62AC320E9}" presName="sibTrans" presStyleCnt="0"/>
      <dgm:spPr/>
    </dgm:pt>
    <dgm:pt modelId="{94D56EB9-1EF0-43E7-879F-B090EE2DDCA4}" type="pres">
      <dgm:prSet presAssocID="{A4B3712A-6EC4-40CA-9D89-C1201C76D4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58A1502-5BED-4201-918A-8FFD3729B236}" type="presOf" srcId="{8357FA1E-B578-4CC0-85AC-6F45EACFF491}" destId="{1E944657-0AC0-4D3C-B1DB-EF87A79B20C7}" srcOrd="0" destOrd="0" presId="urn:microsoft.com/office/officeart/2005/8/layout/hProcess9"/>
    <dgm:cxn modelId="{BDBC3BCF-1F56-4237-A550-0C4B7889055B}" type="presOf" srcId="{A4B3712A-6EC4-40CA-9D89-C1201C76D403}" destId="{94D56EB9-1EF0-43E7-879F-B090EE2DDCA4}" srcOrd="0" destOrd="0" presId="urn:microsoft.com/office/officeart/2005/8/layout/hProcess9"/>
    <dgm:cxn modelId="{8D85A6BE-F98E-430F-A3D3-2EFE4B27C24B}" type="presOf" srcId="{6385B30E-8C7D-4523-8198-B00933D443CD}" destId="{1D138CCB-AC27-49DA-9327-790C790A6E95}" srcOrd="0" destOrd="0" presId="urn:microsoft.com/office/officeart/2005/8/layout/hProcess9"/>
    <dgm:cxn modelId="{4ECEEBF6-A017-4910-B8F6-3F33ACFC401A}" srcId="{6385B30E-8C7D-4523-8198-B00933D443CD}" destId="{A4B3712A-6EC4-40CA-9D89-C1201C76D403}" srcOrd="2" destOrd="0" parTransId="{3F84E3B6-0434-4B86-B082-16DBD49A1C56}" sibTransId="{49B4EAD5-D36A-434D-9F52-86E5659F0635}"/>
    <dgm:cxn modelId="{E643CA02-673C-4BB8-8A5D-CFF9B538903E}" type="presOf" srcId="{DC9AD1A0-2F6B-4EEF-8D89-C18F42B28779}" destId="{212C7650-BE50-4FEF-B62C-04168C4D36FD}" srcOrd="0" destOrd="0" presId="urn:microsoft.com/office/officeart/2005/8/layout/hProcess9"/>
    <dgm:cxn modelId="{77C60DB6-01F5-465B-8BE9-647EF8B7D8D4}" srcId="{6385B30E-8C7D-4523-8198-B00933D443CD}" destId="{DC9AD1A0-2F6B-4EEF-8D89-C18F42B28779}" srcOrd="1" destOrd="0" parTransId="{D8E8217C-C5B5-4D95-BFAF-F1F5ABCB7395}" sibTransId="{7E9907F0-F925-4485-9E6C-1EC62AC320E9}"/>
    <dgm:cxn modelId="{8800907F-0F0C-44CD-93A1-2808981B52D9}" srcId="{6385B30E-8C7D-4523-8198-B00933D443CD}" destId="{8357FA1E-B578-4CC0-85AC-6F45EACFF491}" srcOrd="0" destOrd="0" parTransId="{F44B1850-F29C-431D-BF60-47647479196F}" sibTransId="{F209A5A4-9D89-42CB-9724-67024A851A83}"/>
    <dgm:cxn modelId="{4C0E337A-9FAE-4FCC-B062-293A48C8AECA}" type="presParOf" srcId="{1D138CCB-AC27-49DA-9327-790C790A6E95}" destId="{EFBC70E0-F958-4600-B325-A203B4319F14}" srcOrd="0" destOrd="0" presId="urn:microsoft.com/office/officeart/2005/8/layout/hProcess9"/>
    <dgm:cxn modelId="{02DBF518-4F33-431C-BA46-A81DE8793FC6}" type="presParOf" srcId="{1D138CCB-AC27-49DA-9327-790C790A6E95}" destId="{6E98F407-5374-46C1-AC0F-8A279F2E2E46}" srcOrd="1" destOrd="0" presId="urn:microsoft.com/office/officeart/2005/8/layout/hProcess9"/>
    <dgm:cxn modelId="{F64B99D9-1AE0-4A4B-AD79-BDC978F398A2}" type="presParOf" srcId="{6E98F407-5374-46C1-AC0F-8A279F2E2E46}" destId="{1E944657-0AC0-4D3C-B1DB-EF87A79B20C7}" srcOrd="0" destOrd="0" presId="urn:microsoft.com/office/officeart/2005/8/layout/hProcess9"/>
    <dgm:cxn modelId="{63229974-E808-45B3-8868-23B483D62008}" type="presParOf" srcId="{6E98F407-5374-46C1-AC0F-8A279F2E2E46}" destId="{AC6D4CA8-4348-4AA0-B1BA-BC996927A6E6}" srcOrd="1" destOrd="0" presId="urn:microsoft.com/office/officeart/2005/8/layout/hProcess9"/>
    <dgm:cxn modelId="{B82C6B30-2152-4DF4-9B23-B7F17E15D10E}" type="presParOf" srcId="{6E98F407-5374-46C1-AC0F-8A279F2E2E46}" destId="{212C7650-BE50-4FEF-B62C-04168C4D36FD}" srcOrd="2" destOrd="0" presId="urn:microsoft.com/office/officeart/2005/8/layout/hProcess9"/>
    <dgm:cxn modelId="{A5250098-615D-4C3C-A5E9-5CC4E87C9134}" type="presParOf" srcId="{6E98F407-5374-46C1-AC0F-8A279F2E2E46}" destId="{D62F28D6-11D7-448D-A980-19E637CF6D85}" srcOrd="3" destOrd="0" presId="urn:microsoft.com/office/officeart/2005/8/layout/hProcess9"/>
    <dgm:cxn modelId="{A7F464B1-C364-43DB-A1BC-F3A5039B1129}" type="presParOf" srcId="{6E98F407-5374-46C1-AC0F-8A279F2E2E46}" destId="{94D56EB9-1EF0-43E7-879F-B090EE2DDC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5B30E-8C7D-4523-8198-B00933D443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57FA1E-B578-4CC0-85AC-6F45EACFF49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500" i="0" dirty="0" smtClean="0">
              <a:solidFill>
                <a:schemeClr val="bg1"/>
              </a:solidFill>
              <a:latin typeface="Calibri" pitchFamily="34" charset="0"/>
            </a:rPr>
            <a:t>Beasiswa bagi yang berprestasi </a:t>
          </a:r>
          <a:r>
            <a:rPr lang="id-ID" sz="1500" b="1" i="0" dirty="0" smtClean="0">
              <a:solidFill>
                <a:schemeClr val="bg1"/>
              </a:solidFill>
              <a:latin typeface="Calibri" pitchFamily="34" charset="0"/>
            </a:rPr>
            <a:t>yang orang tuanya tidak mampu membiayai pendidikannya</a:t>
          </a:r>
          <a:endParaRPr lang="id-ID" sz="1500" i="0" dirty="0">
            <a:solidFill>
              <a:schemeClr val="bg1"/>
            </a:solidFill>
            <a:latin typeface="Calibri" pitchFamily="34" charset="0"/>
          </a:endParaRPr>
        </a:p>
      </dgm:t>
    </dgm:pt>
    <dgm:pt modelId="{F44B1850-F29C-431D-BF60-47647479196F}" type="parTrans" cxnId="{8800907F-0F0C-44CD-93A1-2808981B52D9}">
      <dgm:prSet/>
      <dgm:spPr/>
      <dgm:t>
        <a:bodyPr/>
        <a:lstStyle/>
        <a:p>
          <a:endParaRPr lang="id-ID"/>
        </a:p>
      </dgm:t>
    </dgm:pt>
    <dgm:pt modelId="{F209A5A4-9D89-42CB-9724-67024A851A83}" type="sibTrans" cxnId="{8800907F-0F0C-44CD-93A1-2808981B52D9}">
      <dgm:prSet/>
      <dgm:spPr/>
      <dgm:t>
        <a:bodyPr/>
        <a:lstStyle/>
        <a:p>
          <a:endParaRPr lang="id-ID"/>
        </a:p>
      </dgm:t>
    </dgm:pt>
    <dgm:pt modelId="{DC9AD1A0-2F6B-4EEF-8D89-C18F42B2877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b="1" dirty="0" smtClean="0">
            <a:solidFill>
              <a:srgbClr val="002060"/>
            </a:solidFill>
            <a:latin typeface="Calibri" pitchFamily="34" charset="0"/>
          </a:endParaRPr>
        </a:p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dirty="0"/>
        </a:p>
      </dgm:t>
    </dgm:pt>
    <dgm:pt modelId="{D8E8217C-C5B5-4D95-BFAF-F1F5ABCB7395}" type="parTrans" cxnId="{77C60DB6-01F5-465B-8BE9-647EF8B7D8D4}">
      <dgm:prSet/>
      <dgm:spPr/>
      <dgm:t>
        <a:bodyPr/>
        <a:lstStyle/>
        <a:p>
          <a:endParaRPr lang="id-ID"/>
        </a:p>
      </dgm:t>
    </dgm:pt>
    <dgm:pt modelId="{7E9907F0-F925-4485-9E6C-1EC62AC320E9}" type="sibTrans" cxnId="{77C60DB6-01F5-465B-8BE9-647EF8B7D8D4}">
      <dgm:prSet/>
      <dgm:spPr/>
      <dgm:t>
        <a:bodyPr/>
        <a:lstStyle/>
        <a:p>
          <a:endParaRPr lang="id-ID"/>
        </a:p>
      </dgm:t>
    </dgm:pt>
    <dgm:pt modelId="{A4B3712A-6EC4-40CA-9D89-C1201C76D40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Beasiswa bagi yang berprestasi</a:t>
          </a:r>
          <a:endParaRPr lang="id-ID" sz="1600" dirty="0"/>
        </a:p>
      </dgm:t>
    </dgm:pt>
    <dgm:pt modelId="{3F84E3B6-0434-4B86-B082-16DBD49A1C56}" type="parTrans" cxnId="{4ECEEBF6-A017-4910-B8F6-3F33ACFC401A}">
      <dgm:prSet/>
      <dgm:spPr/>
      <dgm:t>
        <a:bodyPr/>
        <a:lstStyle/>
        <a:p>
          <a:endParaRPr lang="id-ID"/>
        </a:p>
      </dgm:t>
    </dgm:pt>
    <dgm:pt modelId="{49B4EAD5-D36A-434D-9F52-86E5659F0635}" type="sibTrans" cxnId="{4ECEEBF6-A017-4910-B8F6-3F33ACFC401A}">
      <dgm:prSet/>
      <dgm:spPr/>
      <dgm:t>
        <a:bodyPr/>
        <a:lstStyle/>
        <a:p>
          <a:endParaRPr lang="id-ID"/>
        </a:p>
      </dgm:t>
    </dgm:pt>
    <dgm:pt modelId="{1D138CCB-AC27-49DA-9327-790C790A6E95}" type="pres">
      <dgm:prSet presAssocID="{6385B30E-8C7D-4523-8198-B00933D443CD}" presName="CompostProcess" presStyleCnt="0">
        <dgm:presLayoutVars>
          <dgm:dir/>
          <dgm:resizeHandles val="exact"/>
        </dgm:presLayoutVars>
      </dgm:prSet>
      <dgm:spPr/>
    </dgm:pt>
    <dgm:pt modelId="{EFBC70E0-F958-4600-B325-A203B4319F14}" type="pres">
      <dgm:prSet presAssocID="{6385B30E-8C7D-4523-8198-B00933D443CD}" presName="arrow" presStyleLbl="bgShp" presStyleIdx="0" presStyleCn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id-ID"/>
        </a:p>
      </dgm:t>
    </dgm:pt>
    <dgm:pt modelId="{6E98F407-5374-46C1-AC0F-8A279F2E2E46}" type="pres">
      <dgm:prSet presAssocID="{6385B30E-8C7D-4523-8198-B00933D443CD}" presName="linearProcess" presStyleCnt="0"/>
      <dgm:spPr/>
    </dgm:pt>
    <dgm:pt modelId="{1E944657-0AC0-4D3C-B1DB-EF87A79B20C7}" type="pres">
      <dgm:prSet presAssocID="{8357FA1E-B578-4CC0-85AC-6F45EACFF4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6D4CA8-4348-4AA0-B1BA-BC996927A6E6}" type="pres">
      <dgm:prSet presAssocID="{F209A5A4-9D89-42CB-9724-67024A851A83}" presName="sibTrans" presStyleCnt="0"/>
      <dgm:spPr/>
    </dgm:pt>
    <dgm:pt modelId="{212C7650-BE50-4FEF-B62C-04168C4D36FD}" type="pres">
      <dgm:prSet presAssocID="{DC9AD1A0-2F6B-4EEF-8D89-C18F42B2877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2F28D6-11D7-448D-A980-19E637CF6D85}" type="pres">
      <dgm:prSet presAssocID="{7E9907F0-F925-4485-9E6C-1EC62AC320E9}" presName="sibTrans" presStyleCnt="0"/>
      <dgm:spPr/>
    </dgm:pt>
    <dgm:pt modelId="{94D56EB9-1EF0-43E7-879F-B090EE2DDCA4}" type="pres">
      <dgm:prSet presAssocID="{A4B3712A-6EC4-40CA-9D89-C1201C76D4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BEFE8BE-9978-4A37-8F34-2F015C1ECE89}" type="presOf" srcId="{DC9AD1A0-2F6B-4EEF-8D89-C18F42B28779}" destId="{212C7650-BE50-4FEF-B62C-04168C4D36FD}" srcOrd="0" destOrd="0" presId="urn:microsoft.com/office/officeart/2005/8/layout/hProcess9"/>
    <dgm:cxn modelId="{52011AA6-B039-4E21-820C-5323893558AD}" type="presOf" srcId="{8357FA1E-B578-4CC0-85AC-6F45EACFF491}" destId="{1E944657-0AC0-4D3C-B1DB-EF87A79B20C7}" srcOrd="0" destOrd="0" presId="urn:microsoft.com/office/officeart/2005/8/layout/hProcess9"/>
    <dgm:cxn modelId="{F2C3F93D-04A7-4138-8D0B-EBDB84D5A9B4}" type="presOf" srcId="{6385B30E-8C7D-4523-8198-B00933D443CD}" destId="{1D138CCB-AC27-49DA-9327-790C790A6E95}" srcOrd="0" destOrd="0" presId="urn:microsoft.com/office/officeart/2005/8/layout/hProcess9"/>
    <dgm:cxn modelId="{4ECEEBF6-A017-4910-B8F6-3F33ACFC401A}" srcId="{6385B30E-8C7D-4523-8198-B00933D443CD}" destId="{A4B3712A-6EC4-40CA-9D89-C1201C76D403}" srcOrd="2" destOrd="0" parTransId="{3F84E3B6-0434-4B86-B082-16DBD49A1C56}" sibTransId="{49B4EAD5-D36A-434D-9F52-86E5659F0635}"/>
    <dgm:cxn modelId="{77C60DB6-01F5-465B-8BE9-647EF8B7D8D4}" srcId="{6385B30E-8C7D-4523-8198-B00933D443CD}" destId="{DC9AD1A0-2F6B-4EEF-8D89-C18F42B28779}" srcOrd="1" destOrd="0" parTransId="{D8E8217C-C5B5-4D95-BFAF-F1F5ABCB7395}" sibTransId="{7E9907F0-F925-4485-9E6C-1EC62AC320E9}"/>
    <dgm:cxn modelId="{E2A42B2A-18CA-4516-B6B6-B2FD9CAD9E40}" type="presOf" srcId="{A4B3712A-6EC4-40CA-9D89-C1201C76D403}" destId="{94D56EB9-1EF0-43E7-879F-B090EE2DDCA4}" srcOrd="0" destOrd="0" presId="urn:microsoft.com/office/officeart/2005/8/layout/hProcess9"/>
    <dgm:cxn modelId="{8800907F-0F0C-44CD-93A1-2808981B52D9}" srcId="{6385B30E-8C7D-4523-8198-B00933D443CD}" destId="{8357FA1E-B578-4CC0-85AC-6F45EACFF491}" srcOrd="0" destOrd="0" parTransId="{F44B1850-F29C-431D-BF60-47647479196F}" sibTransId="{F209A5A4-9D89-42CB-9724-67024A851A83}"/>
    <dgm:cxn modelId="{EBB036A1-407C-4191-B4CF-17E359EDDDC9}" type="presParOf" srcId="{1D138CCB-AC27-49DA-9327-790C790A6E95}" destId="{EFBC70E0-F958-4600-B325-A203B4319F14}" srcOrd="0" destOrd="0" presId="urn:microsoft.com/office/officeart/2005/8/layout/hProcess9"/>
    <dgm:cxn modelId="{DF4E6319-776D-4820-8776-618FC0BC4E05}" type="presParOf" srcId="{1D138CCB-AC27-49DA-9327-790C790A6E95}" destId="{6E98F407-5374-46C1-AC0F-8A279F2E2E46}" srcOrd="1" destOrd="0" presId="urn:microsoft.com/office/officeart/2005/8/layout/hProcess9"/>
    <dgm:cxn modelId="{7F8F06F1-8DCD-4A09-9818-BD8975B8B91D}" type="presParOf" srcId="{6E98F407-5374-46C1-AC0F-8A279F2E2E46}" destId="{1E944657-0AC0-4D3C-B1DB-EF87A79B20C7}" srcOrd="0" destOrd="0" presId="urn:microsoft.com/office/officeart/2005/8/layout/hProcess9"/>
    <dgm:cxn modelId="{99078C3F-AE98-4531-92DA-CEB7FE5348F6}" type="presParOf" srcId="{6E98F407-5374-46C1-AC0F-8A279F2E2E46}" destId="{AC6D4CA8-4348-4AA0-B1BA-BC996927A6E6}" srcOrd="1" destOrd="0" presId="urn:microsoft.com/office/officeart/2005/8/layout/hProcess9"/>
    <dgm:cxn modelId="{FD594121-59A0-4CCD-A1EA-4542BE87587F}" type="presParOf" srcId="{6E98F407-5374-46C1-AC0F-8A279F2E2E46}" destId="{212C7650-BE50-4FEF-B62C-04168C4D36FD}" srcOrd="2" destOrd="0" presId="urn:microsoft.com/office/officeart/2005/8/layout/hProcess9"/>
    <dgm:cxn modelId="{F7249972-D094-4755-ADA9-6C79BCCEF508}" type="presParOf" srcId="{6E98F407-5374-46C1-AC0F-8A279F2E2E46}" destId="{D62F28D6-11D7-448D-A980-19E637CF6D85}" srcOrd="3" destOrd="0" presId="urn:microsoft.com/office/officeart/2005/8/layout/hProcess9"/>
    <dgm:cxn modelId="{90C3CBF3-8884-4078-A7BE-49AAFB7B6512}" type="presParOf" srcId="{6E98F407-5374-46C1-AC0F-8A279F2E2E46}" destId="{94D56EB9-1EF0-43E7-879F-B090EE2DDC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85B30E-8C7D-4523-8198-B00933D443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57FA1E-B578-4CC0-85AC-6F45EACFF49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Badan hukum  pendidikan sebagai </a:t>
          </a:r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bentuk badan hukum tertentu</a:t>
          </a:r>
          <a:endParaRPr lang="id-ID" sz="1600" b="1" i="0" dirty="0">
            <a:solidFill>
              <a:schemeClr val="bg1"/>
            </a:solidFill>
            <a:latin typeface="Calibri" pitchFamily="34" charset="0"/>
          </a:endParaRPr>
        </a:p>
      </dgm:t>
    </dgm:pt>
    <dgm:pt modelId="{F44B1850-F29C-431D-BF60-47647479196F}" type="parTrans" cxnId="{8800907F-0F0C-44CD-93A1-2808981B52D9}">
      <dgm:prSet/>
      <dgm:spPr/>
      <dgm:t>
        <a:bodyPr/>
        <a:lstStyle/>
        <a:p>
          <a:endParaRPr lang="id-ID"/>
        </a:p>
      </dgm:t>
    </dgm:pt>
    <dgm:pt modelId="{F209A5A4-9D89-42CB-9724-67024A851A83}" type="sibTrans" cxnId="{8800907F-0F0C-44CD-93A1-2808981B52D9}">
      <dgm:prSet/>
      <dgm:spPr/>
      <dgm:t>
        <a:bodyPr/>
        <a:lstStyle/>
        <a:p>
          <a:endParaRPr lang="id-ID"/>
        </a:p>
      </dgm:t>
    </dgm:pt>
    <dgm:pt modelId="{DC9AD1A0-2F6B-4EEF-8D89-C18F42B2877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b="1" dirty="0" smtClean="0">
            <a:solidFill>
              <a:srgbClr val="002060"/>
            </a:solidFill>
            <a:latin typeface="Calibri" pitchFamily="34" charset="0"/>
          </a:endParaRPr>
        </a:p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dirty="0"/>
        </a:p>
      </dgm:t>
    </dgm:pt>
    <dgm:pt modelId="{D8E8217C-C5B5-4D95-BFAF-F1F5ABCB7395}" type="parTrans" cxnId="{77C60DB6-01F5-465B-8BE9-647EF8B7D8D4}">
      <dgm:prSet/>
      <dgm:spPr/>
      <dgm:t>
        <a:bodyPr/>
        <a:lstStyle/>
        <a:p>
          <a:endParaRPr lang="id-ID"/>
        </a:p>
      </dgm:t>
    </dgm:pt>
    <dgm:pt modelId="{7E9907F0-F925-4485-9E6C-1EC62AC320E9}" type="sibTrans" cxnId="{77C60DB6-01F5-465B-8BE9-647EF8B7D8D4}">
      <dgm:prSet/>
      <dgm:spPr/>
      <dgm:t>
        <a:bodyPr/>
        <a:lstStyle/>
        <a:p>
          <a:endParaRPr lang="id-ID"/>
        </a:p>
      </dgm:t>
    </dgm:pt>
    <dgm:pt modelId="{A4B3712A-6EC4-40CA-9D89-C1201C76D40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Badan hukum  pendidikan sebagai </a:t>
          </a:r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sebutan  fungsi penyelenggara pendidikan</a:t>
          </a:r>
          <a:endParaRPr lang="id-ID" sz="1600" b="1" i="0" dirty="0">
            <a:solidFill>
              <a:schemeClr val="bg1"/>
            </a:solidFill>
          </a:endParaRPr>
        </a:p>
      </dgm:t>
    </dgm:pt>
    <dgm:pt modelId="{3F84E3B6-0434-4B86-B082-16DBD49A1C56}" type="parTrans" cxnId="{4ECEEBF6-A017-4910-B8F6-3F33ACFC401A}">
      <dgm:prSet/>
      <dgm:spPr/>
      <dgm:t>
        <a:bodyPr/>
        <a:lstStyle/>
        <a:p>
          <a:endParaRPr lang="id-ID"/>
        </a:p>
      </dgm:t>
    </dgm:pt>
    <dgm:pt modelId="{49B4EAD5-D36A-434D-9F52-86E5659F0635}" type="sibTrans" cxnId="{4ECEEBF6-A017-4910-B8F6-3F33ACFC401A}">
      <dgm:prSet/>
      <dgm:spPr/>
      <dgm:t>
        <a:bodyPr/>
        <a:lstStyle/>
        <a:p>
          <a:endParaRPr lang="id-ID"/>
        </a:p>
      </dgm:t>
    </dgm:pt>
    <dgm:pt modelId="{1D138CCB-AC27-49DA-9327-790C790A6E95}" type="pres">
      <dgm:prSet presAssocID="{6385B30E-8C7D-4523-8198-B00933D443CD}" presName="CompostProcess" presStyleCnt="0">
        <dgm:presLayoutVars>
          <dgm:dir/>
          <dgm:resizeHandles val="exact"/>
        </dgm:presLayoutVars>
      </dgm:prSet>
      <dgm:spPr/>
    </dgm:pt>
    <dgm:pt modelId="{EFBC70E0-F958-4600-B325-A203B4319F14}" type="pres">
      <dgm:prSet presAssocID="{6385B30E-8C7D-4523-8198-B00933D443CD}" presName="arrow" presStyleLbl="bgShp" presStyleIdx="0" presStyleCn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id-ID"/>
        </a:p>
      </dgm:t>
    </dgm:pt>
    <dgm:pt modelId="{6E98F407-5374-46C1-AC0F-8A279F2E2E46}" type="pres">
      <dgm:prSet presAssocID="{6385B30E-8C7D-4523-8198-B00933D443CD}" presName="linearProcess" presStyleCnt="0"/>
      <dgm:spPr/>
    </dgm:pt>
    <dgm:pt modelId="{1E944657-0AC0-4D3C-B1DB-EF87A79B20C7}" type="pres">
      <dgm:prSet presAssocID="{8357FA1E-B578-4CC0-85AC-6F45EACFF4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6D4CA8-4348-4AA0-B1BA-BC996927A6E6}" type="pres">
      <dgm:prSet presAssocID="{F209A5A4-9D89-42CB-9724-67024A851A83}" presName="sibTrans" presStyleCnt="0"/>
      <dgm:spPr/>
    </dgm:pt>
    <dgm:pt modelId="{212C7650-BE50-4FEF-B62C-04168C4D36FD}" type="pres">
      <dgm:prSet presAssocID="{DC9AD1A0-2F6B-4EEF-8D89-C18F42B2877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2F28D6-11D7-448D-A980-19E637CF6D85}" type="pres">
      <dgm:prSet presAssocID="{7E9907F0-F925-4485-9E6C-1EC62AC320E9}" presName="sibTrans" presStyleCnt="0"/>
      <dgm:spPr/>
    </dgm:pt>
    <dgm:pt modelId="{94D56EB9-1EF0-43E7-879F-B090EE2DDCA4}" type="pres">
      <dgm:prSet presAssocID="{A4B3712A-6EC4-40CA-9D89-C1201C76D4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C10058C-28EE-42A3-B781-10C442D051B1}" type="presOf" srcId="{6385B30E-8C7D-4523-8198-B00933D443CD}" destId="{1D138CCB-AC27-49DA-9327-790C790A6E95}" srcOrd="0" destOrd="0" presId="urn:microsoft.com/office/officeart/2005/8/layout/hProcess9"/>
    <dgm:cxn modelId="{3DE89E64-D391-4C54-962A-FF9551F2E36C}" type="presOf" srcId="{DC9AD1A0-2F6B-4EEF-8D89-C18F42B28779}" destId="{212C7650-BE50-4FEF-B62C-04168C4D36FD}" srcOrd="0" destOrd="0" presId="urn:microsoft.com/office/officeart/2005/8/layout/hProcess9"/>
    <dgm:cxn modelId="{4ECEEBF6-A017-4910-B8F6-3F33ACFC401A}" srcId="{6385B30E-8C7D-4523-8198-B00933D443CD}" destId="{A4B3712A-6EC4-40CA-9D89-C1201C76D403}" srcOrd="2" destOrd="0" parTransId="{3F84E3B6-0434-4B86-B082-16DBD49A1C56}" sibTransId="{49B4EAD5-D36A-434D-9F52-86E5659F0635}"/>
    <dgm:cxn modelId="{8E070B3E-21A3-47A3-8EBF-2D8CF53E6164}" type="presOf" srcId="{8357FA1E-B578-4CC0-85AC-6F45EACFF491}" destId="{1E944657-0AC0-4D3C-B1DB-EF87A79B20C7}" srcOrd="0" destOrd="0" presId="urn:microsoft.com/office/officeart/2005/8/layout/hProcess9"/>
    <dgm:cxn modelId="{C02FB64A-00A1-4000-A4AB-51F6B5BA7D11}" type="presOf" srcId="{A4B3712A-6EC4-40CA-9D89-C1201C76D403}" destId="{94D56EB9-1EF0-43E7-879F-B090EE2DDCA4}" srcOrd="0" destOrd="0" presId="urn:microsoft.com/office/officeart/2005/8/layout/hProcess9"/>
    <dgm:cxn modelId="{77C60DB6-01F5-465B-8BE9-647EF8B7D8D4}" srcId="{6385B30E-8C7D-4523-8198-B00933D443CD}" destId="{DC9AD1A0-2F6B-4EEF-8D89-C18F42B28779}" srcOrd="1" destOrd="0" parTransId="{D8E8217C-C5B5-4D95-BFAF-F1F5ABCB7395}" sibTransId="{7E9907F0-F925-4485-9E6C-1EC62AC320E9}"/>
    <dgm:cxn modelId="{8800907F-0F0C-44CD-93A1-2808981B52D9}" srcId="{6385B30E-8C7D-4523-8198-B00933D443CD}" destId="{8357FA1E-B578-4CC0-85AC-6F45EACFF491}" srcOrd="0" destOrd="0" parTransId="{F44B1850-F29C-431D-BF60-47647479196F}" sibTransId="{F209A5A4-9D89-42CB-9724-67024A851A83}"/>
    <dgm:cxn modelId="{E9628440-BF83-4D2E-9B5E-4BDBDF9BB95A}" type="presParOf" srcId="{1D138CCB-AC27-49DA-9327-790C790A6E95}" destId="{EFBC70E0-F958-4600-B325-A203B4319F14}" srcOrd="0" destOrd="0" presId="urn:microsoft.com/office/officeart/2005/8/layout/hProcess9"/>
    <dgm:cxn modelId="{1F0CFCC8-1391-476C-BE6B-B6F92D3A2FBC}" type="presParOf" srcId="{1D138CCB-AC27-49DA-9327-790C790A6E95}" destId="{6E98F407-5374-46C1-AC0F-8A279F2E2E46}" srcOrd="1" destOrd="0" presId="urn:microsoft.com/office/officeart/2005/8/layout/hProcess9"/>
    <dgm:cxn modelId="{67D98BE5-7BCA-459A-BB57-A7BDE8F8BFCA}" type="presParOf" srcId="{6E98F407-5374-46C1-AC0F-8A279F2E2E46}" destId="{1E944657-0AC0-4D3C-B1DB-EF87A79B20C7}" srcOrd="0" destOrd="0" presId="urn:microsoft.com/office/officeart/2005/8/layout/hProcess9"/>
    <dgm:cxn modelId="{07B73BE1-93E1-4700-AFE3-7F56B0096EA0}" type="presParOf" srcId="{6E98F407-5374-46C1-AC0F-8A279F2E2E46}" destId="{AC6D4CA8-4348-4AA0-B1BA-BC996927A6E6}" srcOrd="1" destOrd="0" presId="urn:microsoft.com/office/officeart/2005/8/layout/hProcess9"/>
    <dgm:cxn modelId="{96EC55F1-5F8A-40FE-A36A-7FA3A8AE2174}" type="presParOf" srcId="{6E98F407-5374-46C1-AC0F-8A279F2E2E46}" destId="{212C7650-BE50-4FEF-B62C-04168C4D36FD}" srcOrd="2" destOrd="0" presId="urn:microsoft.com/office/officeart/2005/8/layout/hProcess9"/>
    <dgm:cxn modelId="{4D4C253B-E690-4D5A-82B6-4F3309997012}" type="presParOf" srcId="{6E98F407-5374-46C1-AC0F-8A279F2E2E46}" destId="{D62F28D6-11D7-448D-A980-19E637CF6D85}" srcOrd="3" destOrd="0" presId="urn:microsoft.com/office/officeart/2005/8/layout/hProcess9"/>
    <dgm:cxn modelId="{C3D4BDED-34B4-4B1F-9063-10FD072EF64B}" type="presParOf" srcId="{6E98F407-5374-46C1-AC0F-8A279F2E2E46}" destId="{94D56EB9-1EF0-43E7-879F-B090EE2DDC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85B30E-8C7D-4523-8198-B00933D443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57FA1E-B578-4CC0-85AC-6F45EACFF49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Badan hukum  pendidikan antara lain ber</a:t>
          </a:r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bentuk</a:t>
          </a:r>
          <a:r>
            <a:rPr lang="id-ID" sz="1600" i="0" dirty="0" smtClean="0">
              <a:solidFill>
                <a:schemeClr val="bg1"/>
              </a:solidFill>
              <a:latin typeface="Calibri" pitchFamily="34" charset="0"/>
            </a:rPr>
            <a:t> </a:t>
          </a:r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BHMN</a:t>
          </a:r>
          <a:endParaRPr lang="id-ID" sz="1600" b="1" i="0" dirty="0">
            <a:solidFill>
              <a:schemeClr val="bg1"/>
            </a:solidFill>
            <a:latin typeface="Calibri" pitchFamily="34" charset="0"/>
          </a:endParaRPr>
        </a:p>
      </dgm:t>
    </dgm:pt>
    <dgm:pt modelId="{F44B1850-F29C-431D-BF60-47647479196F}" type="parTrans" cxnId="{8800907F-0F0C-44CD-93A1-2808981B52D9}">
      <dgm:prSet/>
      <dgm:spPr/>
      <dgm:t>
        <a:bodyPr/>
        <a:lstStyle/>
        <a:p>
          <a:endParaRPr lang="id-ID"/>
        </a:p>
      </dgm:t>
    </dgm:pt>
    <dgm:pt modelId="{F209A5A4-9D89-42CB-9724-67024A851A83}" type="sibTrans" cxnId="{8800907F-0F0C-44CD-93A1-2808981B52D9}">
      <dgm:prSet/>
      <dgm:spPr/>
      <dgm:t>
        <a:bodyPr/>
        <a:lstStyle/>
        <a:p>
          <a:endParaRPr lang="id-ID"/>
        </a:p>
      </dgm:t>
    </dgm:pt>
    <dgm:pt modelId="{DC9AD1A0-2F6B-4EEF-8D89-C18F42B2877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b="1" dirty="0" smtClean="0">
            <a:solidFill>
              <a:srgbClr val="002060"/>
            </a:solidFill>
            <a:latin typeface="Calibri" pitchFamily="34" charset="0"/>
          </a:endParaRPr>
        </a:p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dirty="0"/>
        </a:p>
      </dgm:t>
    </dgm:pt>
    <dgm:pt modelId="{D8E8217C-C5B5-4D95-BFAF-F1F5ABCB7395}" type="parTrans" cxnId="{77C60DB6-01F5-465B-8BE9-647EF8B7D8D4}">
      <dgm:prSet/>
      <dgm:spPr/>
      <dgm:t>
        <a:bodyPr/>
        <a:lstStyle/>
        <a:p>
          <a:endParaRPr lang="id-ID"/>
        </a:p>
      </dgm:t>
    </dgm:pt>
    <dgm:pt modelId="{7E9907F0-F925-4485-9E6C-1EC62AC320E9}" type="sibTrans" cxnId="{77C60DB6-01F5-465B-8BE9-647EF8B7D8D4}">
      <dgm:prSet/>
      <dgm:spPr/>
      <dgm:t>
        <a:bodyPr/>
        <a:lstStyle/>
        <a:p>
          <a:endParaRPr lang="id-ID"/>
        </a:p>
      </dgm:t>
    </dgm:pt>
    <dgm:pt modelId="{A4B3712A-6EC4-40CA-9D89-C1201C76D40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Tidak mempunyai kekuatan hukum mengikat/tidak berlaku</a:t>
          </a:r>
          <a:endParaRPr lang="id-ID" sz="1600" b="1" i="0" dirty="0">
            <a:solidFill>
              <a:schemeClr val="bg1"/>
            </a:solidFill>
          </a:endParaRPr>
        </a:p>
      </dgm:t>
    </dgm:pt>
    <dgm:pt modelId="{3F84E3B6-0434-4B86-B082-16DBD49A1C56}" type="parTrans" cxnId="{4ECEEBF6-A017-4910-B8F6-3F33ACFC401A}">
      <dgm:prSet/>
      <dgm:spPr/>
      <dgm:t>
        <a:bodyPr/>
        <a:lstStyle/>
        <a:p>
          <a:endParaRPr lang="id-ID"/>
        </a:p>
      </dgm:t>
    </dgm:pt>
    <dgm:pt modelId="{49B4EAD5-D36A-434D-9F52-86E5659F0635}" type="sibTrans" cxnId="{4ECEEBF6-A017-4910-B8F6-3F33ACFC401A}">
      <dgm:prSet/>
      <dgm:spPr/>
      <dgm:t>
        <a:bodyPr/>
        <a:lstStyle/>
        <a:p>
          <a:endParaRPr lang="id-ID"/>
        </a:p>
      </dgm:t>
    </dgm:pt>
    <dgm:pt modelId="{1D138CCB-AC27-49DA-9327-790C790A6E95}" type="pres">
      <dgm:prSet presAssocID="{6385B30E-8C7D-4523-8198-B00933D443CD}" presName="CompostProcess" presStyleCnt="0">
        <dgm:presLayoutVars>
          <dgm:dir/>
          <dgm:resizeHandles val="exact"/>
        </dgm:presLayoutVars>
      </dgm:prSet>
      <dgm:spPr/>
    </dgm:pt>
    <dgm:pt modelId="{EFBC70E0-F958-4600-B325-A203B4319F14}" type="pres">
      <dgm:prSet presAssocID="{6385B30E-8C7D-4523-8198-B00933D443CD}" presName="arrow" presStyleLbl="bgShp" presStyleIdx="0" presStyleCn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id-ID"/>
        </a:p>
      </dgm:t>
    </dgm:pt>
    <dgm:pt modelId="{6E98F407-5374-46C1-AC0F-8A279F2E2E46}" type="pres">
      <dgm:prSet presAssocID="{6385B30E-8C7D-4523-8198-B00933D443CD}" presName="linearProcess" presStyleCnt="0"/>
      <dgm:spPr/>
    </dgm:pt>
    <dgm:pt modelId="{1E944657-0AC0-4D3C-B1DB-EF87A79B20C7}" type="pres">
      <dgm:prSet presAssocID="{8357FA1E-B578-4CC0-85AC-6F45EACFF4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6D4CA8-4348-4AA0-B1BA-BC996927A6E6}" type="pres">
      <dgm:prSet presAssocID="{F209A5A4-9D89-42CB-9724-67024A851A83}" presName="sibTrans" presStyleCnt="0"/>
      <dgm:spPr/>
    </dgm:pt>
    <dgm:pt modelId="{212C7650-BE50-4FEF-B62C-04168C4D36FD}" type="pres">
      <dgm:prSet presAssocID="{DC9AD1A0-2F6B-4EEF-8D89-C18F42B2877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2F28D6-11D7-448D-A980-19E637CF6D85}" type="pres">
      <dgm:prSet presAssocID="{7E9907F0-F925-4485-9E6C-1EC62AC320E9}" presName="sibTrans" presStyleCnt="0"/>
      <dgm:spPr/>
    </dgm:pt>
    <dgm:pt modelId="{94D56EB9-1EF0-43E7-879F-B090EE2DDCA4}" type="pres">
      <dgm:prSet presAssocID="{A4B3712A-6EC4-40CA-9D89-C1201C76D4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ED894C0-7D0E-421E-84A3-A221882F492E}" type="presOf" srcId="{A4B3712A-6EC4-40CA-9D89-C1201C76D403}" destId="{94D56EB9-1EF0-43E7-879F-B090EE2DDCA4}" srcOrd="0" destOrd="0" presId="urn:microsoft.com/office/officeart/2005/8/layout/hProcess9"/>
    <dgm:cxn modelId="{78EBA085-F325-496A-BF0A-5EF88C29076C}" type="presOf" srcId="{6385B30E-8C7D-4523-8198-B00933D443CD}" destId="{1D138CCB-AC27-49DA-9327-790C790A6E95}" srcOrd="0" destOrd="0" presId="urn:microsoft.com/office/officeart/2005/8/layout/hProcess9"/>
    <dgm:cxn modelId="{4ECEEBF6-A017-4910-B8F6-3F33ACFC401A}" srcId="{6385B30E-8C7D-4523-8198-B00933D443CD}" destId="{A4B3712A-6EC4-40CA-9D89-C1201C76D403}" srcOrd="2" destOrd="0" parTransId="{3F84E3B6-0434-4B86-B082-16DBD49A1C56}" sibTransId="{49B4EAD5-D36A-434D-9F52-86E5659F0635}"/>
    <dgm:cxn modelId="{BA44B010-2C4D-4F7D-A40D-84C6608B842D}" type="presOf" srcId="{8357FA1E-B578-4CC0-85AC-6F45EACFF491}" destId="{1E944657-0AC0-4D3C-B1DB-EF87A79B20C7}" srcOrd="0" destOrd="0" presId="urn:microsoft.com/office/officeart/2005/8/layout/hProcess9"/>
    <dgm:cxn modelId="{CBD49221-A456-4789-A35B-346A77BA3392}" type="presOf" srcId="{DC9AD1A0-2F6B-4EEF-8D89-C18F42B28779}" destId="{212C7650-BE50-4FEF-B62C-04168C4D36FD}" srcOrd="0" destOrd="0" presId="urn:microsoft.com/office/officeart/2005/8/layout/hProcess9"/>
    <dgm:cxn modelId="{77C60DB6-01F5-465B-8BE9-647EF8B7D8D4}" srcId="{6385B30E-8C7D-4523-8198-B00933D443CD}" destId="{DC9AD1A0-2F6B-4EEF-8D89-C18F42B28779}" srcOrd="1" destOrd="0" parTransId="{D8E8217C-C5B5-4D95-BFAF-F1F5ABCB7395}" sibTransId="{7E9907F0-F925-4485-9E6C-1EC62AC320E9}"/>
    <dgm:cxn modelId="{8800907F-0F0C-44CD-93A1-2808981B52D9}" srcId="{6385B30E-8C7D-4523-8198-B00933D443CD}" destId="{8357FA1E-B578-4CC0-85AC-6F45EACFF491}" srcOrd="0" destOrd="0" parTransId="{F44B1850-F29C-431D-BF60-47647479196F}" sibTransId="{F209A5A4-9D89-42CB-9724-67024A851A83}"/>
    <dgm:cxn modelId="{E5CADFE7-7440-4706-9436-3C695AB285A5}" type="presParOf" srcId="{1D138CCB-AC27-49DA-9327-790C790A6E95}" destId="{EFBC70E0-F958-4600-B325-A203B4319F14}" srcOrd="0" destOrd="0" presId="urn:microsoft.com/office/officeart/2005/8/layout/hProcess9"/>
    <dgm:cxn modelId="{55397C3B-3C93-42B8-BCEF-CCC5735E6AFD}" type="presParOf" srcId="{1D138CCB-AC27-49DA-9327-790C790A6E95}" destId="{6E98F407-5374-46C1-AC0F-8A279F2E2E46}" srcOrd="1" destOrd="0" presId="urn:microsoft.com/office/officeart/2005/8/layout/hProcess9"/>
    <dgm:cxn modelId="{C3CEC394-8DB4-4C1E-AD61-0B3FA9B4D67E}" type="presParOf" srcId="{6E98F407-5374-46C1-AC0F-8A279F2E2E46}" destId="{1E944657-0AC0-4D3C-B1DB-EF87A79B20C7}" srcOrd="0" destOrd="0" presId="urn:microsoft.com/office/officeart/2005/8/layout/hProcess9"/>
    <dgm:cxn modelId="{985A213E-4FD3-4A91-B740-B806E4386F94}" type="presParOf" srcId="{6E98F407-5374-46C1-AC0F-8A279F2E2E46}" destId="{AC6D4CA8-4348-4AA0-B1BA-BC996927A6E6}" srcOrd="1" destOrd="0" presId="urn:microsoft.com/office/officeart/2005/8/layout/hProcess9"/>
    <dgm:cxn modelId="{00CC6F78-9E37-4B71-8FCD-0CCF4564DE7F}" type="presParOf" srcId="{6E98F407-5374-46C1-AC0F-8A279F2E2E46}" destId="{212C7650-BE50-4FEF-B62C-04168C4D36FD}" srcOrd="2" destOrd="0" presId="urn:microsoft.com/office/officeart/2005/8/layout/hProcess9"/>
    <dgm:cxn modelId="{6D141437-FD72-4636-B1A7-E801AC558BF2}" type="presParOf" srcId="{6E98F407-5374-46C1-AC0F-8A279F2E2E46}" destId="{D62F28D6-11D7-448D-A980-19E637CF6D85}" srcOrd="3" destOrd="0" presId="urn:microsoft.com/office/officeart/2005/8/layout/hProcess9"/>
    <dgm:cxn modelId="{CF4633EB-F66A-465B-BE74-1B5AD76041CA}" type="presParOf" srcId="{6E98F407-5374-46C1-AC0F-8A279F2E2E46}" destId="{94D56EB9-1EF0-43E7-879F-B090EE2DDC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85B30E-8C7D-4523-8198-B00933D443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57FA1E-B578-4CC0-85AC-6F45EACFF49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Undang-Undang No. 9 Tahun 2009 Tentang Badan Hukum Pendidikan</a:t>
          </a:r>
          <a:endParaRPr lang="id-ID" sz="1600" b="1" i="0" dirty="0">
            <a:solidFill>
              <a:schemeClr val="bg1"/>
            </a:solidFill>
            <a:latin typeface="Calibri" pitchFamily="34" charset="0"/>
          </a:endParaRPr>
        </a:p>
      </dgm:t>
    </dgm:pt>
    <dgm:pt modelId="{F44B1850-F29C-431D-BF60-47647479196F}" type="parTrans" cxnId="{8800907F-0F0C-44CD-93A1-2808981B52D9}">
      <dgm:prSet/>
      <dgm:spPr/>
      <dgm:t>
        <a:bodyPr/>
        <a:lstStyle/>
        <a:p>
          <a:endParaRPr lang="id-ID"/>
        </a:p>
      </dgm:t>
    </dgm:pt>
    <dgm:pt modelId="{F209A5A4-9D89-42CB-9724-67024A851A83}" type="sibTrans" cxnId="{8800907F-0F0C-44CD-93A1-2808981B52D9}">
      <dgm:prSet/>
      <dgm:spPr/>
      <dgm:t>
        <a:bodyPr/>
        <a:lstStyle/>
        <a:p>
          <a:endParaRPr lang="id-ID"/>
        </a:p>
      </dgm:t>
    </dgm:pt>
    <dgm:pt modelId="{DC9AD1A0-2F6B-4EEF-8D89-C18F42B2877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b="1" dirty="0" smtClean="0">
            <a:solidFill>
              <a:srgbClr val="002060"/>
            </a:solidFill>
            <a:latin typeface="Calibri" pitchFamily="34" charset="0"/>
          </a:endParaRPr>
        </a:p>
        <a:p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b="1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b="1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dirty="0"/>
        </a:p>
      </dgm:t>
    </dgm:pt>
    <dgm:pt modelId="{D8E8217C-C5B5-4D95-BFAF-F1F5ABCB7395}" type="parTrans" cxnId="{77C60DB6-01F5-465B-8BE9-647EF8B7D8D4}">
      <dgm:prSet/>
      <dgm:spPr/>
      <dgm:t>
        <a:bodyPr/>
        <a:lstStyle/>
        <a:p>
          <a:endParaRPr lang="id-ID"/>
        </a:p>
      </dgm:t>
    </dgm:pt>
    <dgm:pt modelId="{7E9907F0-F925-4485-9E6C-1EC62AC320E9}" type="sibTrans" cxnId="{77C60DB6-01F5-465B-8BE9-647EF8B7D8D4}">
      <dgm:prSet/>
      <dgm:spPr/>
      <dgm:t>
        <a:bodyPr/>
        <a:lstStyle/>
        <a:p>
          <a:endParaRPr lang="id-ID"/>
        </a:p>
      </dgm:t>
    </dgm:pt>
    <dgm:pt modelId="{A4B3712A-6EC4-40CA-9D89-C1201C76D40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id-ID" sz="1600" b="1" i="0" dirty="0" smtClean="0">
              <a:solidFill>
                <a:schemeClr val="bg1"/>
              </a:solidFill>
              <a:latin typeface="Calibri" pitchFamily="34" charset="0"/>
            </a:rPr>
            <a:t>Tidak mempunyai kekuatan hukum mengikat/tidak berlaku</a:t>
          </a:r>
          <a:endParaRPr lang="id-ID" sz="1600" b="1" i="0" dirty="0">
            <a:solidFill>
              <a:schemeClr val="bg1"/>
            </a:solidFill>
          </a:endParaRPr>
        </a:p>
      </dgm:t>
    </dgm:pt>
    <dgm:pt modelId="{3F84E3B6-0434-4B86-B082-16DBD49A1C56}" type="parTrans" cxnId="{4ECEEBF6-A017-4910-B8F6-3F33ACFC401A}">
      <dgm:prSet/>
      <dgm:spPr/>
      <dgm:t>
        <a:bodyPr/>
        <a:lstStyle/>
        <a:p>
          <a:endParaRPr lang="id-ID"/>
        </a:p>
      </dgm:t>
    </dgm:pt>
    <dgm:pt modelId="{49B4EAD5-D36A-434D-9F52-86E5659F0635}" type="sibTrans" cxnId="{4ECEEBF6-A017-4910-B8F6-3F33ACFC401A}">
      <dgm:prSet/>
      <dgm:spPr/>
      <dgm:t>
        <a:bodyPr/>
        <a:lstStyle/>
        <a:p>
          <a:endParaRPr lang="id-ID"/>
        </a:p>
      </dgm:t>
    </dgm:pt>
    <dgm:pt modelId="{1D138CCB-AC27-49DA-9327-790C790A6E95}" type="pres">
      <dgm:prSet presAssocID="{6385B30E-8C7D-4523-8198-B00933D443CD}" presName="CompostProcess" presStyleCnt="0">
        <dgm:presLayoutVars>
          <dgm:dir/>
          <dgm:resizeHandles val="exact"/>
        </dgm:presLayoutVars>
      </dgm:prSet>
      <dgm:spPr/>
    </dgm:pt>
    <dgm:pt modelId="{EFBC70E0-F958-4600-B325-A203B4319F14}" type="pres">
      <dgm:prSet presAssocID="{6385B30E-8C7D-4523-8198-B00933D443CD}" presName="arrow" presStyleLbl="bgShp" presStyleIdx="0" presStyleCn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id-ID"/>
        </a:p>
      </dgm:t>
    </dgm:pt>
    <dgm:pt modelId="{6E98F407-5374-46C1-AC0F-8A279F2E2E46}" type="pres">
      <dgm:prSet presAssocID="{6385B30E-8C7D-4523-8198-B00933D443CD}" presName="linearProcess" presStyleCnt="0"/>
      <dgm:spPr/>
    </dgm:pt>
    <dgm:pt modelId="{1E944657-0AC0-4D3C-B1DB-EF87A79B20C7}" type="pres">
      <dgm:prSet presAssocID="{8357FA1E-B578-4CC0-85AC-6F45EACFF4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6D4CA8-4348-4AA0-B1BA-BC996927A6E6}" type="pres">
      <dgm:prSet presAssocID="{F209A5A4-9D89-42CB-9724-67024A851A83}" presName="sibTrans" presStyleCnt="0"/>
      <dgm:spPr/>
    </dgm:pt>
    <dgm:pt modelId="{212C7650-BE50-4FEF-B62C-04168C4D36FD}" type="pres">
      <dgm:prSet presAssocID="{DC9AD1A0-2F6B-4EEF-8D89-C18F42B2877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2F28D6-11D7-448D-A980-19E637CF6D85}" type="pres">
      <dgm:prSet presAssocID="{7E9907F0-F925-4485-9E6C-1EC62AC320E9}" presName="sibTrans" presStyleCnt="0"/>
      <dgm:spPr/>
    </dgm:pt>
    <dgm:pt modelId="{94D56EB9-1EF0-43E7-879F-B090EE2DDCA4}" type="pres">
      <dgm:prSet presAssocID="{A4B3712A-6EC4-40CA-9D89-C1201C76D4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2D9CE27-BF7A-40AA-A87F-F377160FDBA3}" type="presOf" srcId="{A4B3712A-6EC4-40CA-9D89-C1201C76D403}" destId="{94D56EB9-1EF0-43E7-879F-B090EE2DDCA4}" srcOrd="0" destOrd="0" presId="urn:microsoft.com/office/officeart/2005/8/layout/hProcess9"/>
    <dgm:cxn modelId="{38066B8F-DF7E-4E39-9739-81E18C311242}" type="presOf" srcId="{8357FA1E-B578-4CC0-85AC-6F45EACFF491}" destId="{1E944657-0AC0-4D3C-B1DB-EF87A79B20C7}" srcOrd="0" destOrd="0" presId="urn:microsoft.com/office/officeart/2005/8/layout/hProcess9"/>
    <dgm:cxn modelId="{B49C8A8B-FF5C-4020-9557-30EA93AA1718}" type="presOf" srcId="{DC9AD1A0-2F6B-4EEF-8D89-C18F42B28779}" destId="{212C7650-BE50-4FEF-B62C-04168C4D36FD}" srcOrd="0" destOrd="0" presId="urn:microsoft.com/office/officeart/2005/8/layout/hProcess9"/>
    <dgm:cxn modelId="{4ECEEBF6-A017-4910-B8F6-3F33ACFC401A}" srcId="{6385B30E-8C7D-4523-8198-B00933D443CD}" destId="{A4B3712A-6EC4-40CA-9D89-C1201C76D403}" srcOrd="2" destOrd="0" parTransId="{3F84E3B6-0434-4B86-B082-16DBD49A1C56}" sibTransId="{49B4EAD5-D36A-434D-9F52-86E5659F0635}"/>
    <dgm:cxn modelId="{CFB3148C-B8A7-487D-8055-02B164FD3433}" type="presOf" srcId="{6385B30E-8C7D-4523-8198-B00933D443CD}" destId="{1D138CCB-AC27-49DA-9327-790C790A6E95}" srcOrd="0" destOrd="0" presId="urn:microsoft.com/office/officeart/2005/8/layout/hProcess9"/>
    <dgm:cxn modelId="{77C60DB6-01F5-465B-8BE9-647EF8B7D8D4}" srcId="{6385B30E-8C7D-4523-8198-B00933D443CD}" destId="{DC9AD1A0-2F6B-4EEF-8D89-C18F42B28779}" srcOrd="1" destOrd="0" parTransId="{D8E8217C-C5B5-4D95-BFAF-F1F5ABCB7395}" sibTransId="{7E9907F0-F925-4485-9E6C-1EC62AC320E9}"/>
    <dgm:cxn modelId="{8800907F-0F0C-44CD-93A1-2808981B52D9}" srcId="{6385B30E-8C7D-4523-8198-B00933D443CD}" destId="{8357FA1E-B578-4CC0-85AC-6F45EACFF491}" srcOrd="0" destOrd="0" parTransId="{F44B1850-F29C-431D-BF60-47647479196F}" sibTransId="{F209A5A4-9D89-42CB-9724-67024A851A83}"/>
    <dgm:cxn modelId="{45EF446A-9180-4882-8C63-72C4DADDCE55}" type="presParOf" srcId="{1D138CCB-AC27-49DA-9327-790C790A6E95}" destId="{EFBC70E0-F958-4600-B325-A203B4319F14}" srcOrd="0" destOrd="0" presId="urn:microsoft.com/office/officeart/2005/8/layout/hProcess9"/>
    <dgm:cxn modelId="{A11D0BFF-67B3-4009-B209-415C4014EE90}" type="presParOf" srcId="{1D138CCB-AC27-49DA-9327-790C790A6E95}" destId="{6E98F407-5374-46C1-AC0F-8A279F2E2E46}" srcOrd="1" destOrd="0" presId="urn:microsoft.com/office/officeart/2005/8/layout/hProcess9"/>
    <dgm:cxn modelId="{0E7403D2-018A-453E-A7B7-F52D41A492B7}" type="presParOf" srcId="{6E98F407-5374-46C1-AC0F-8A279F2E2E46}" destId="{1E944657-0AC0-4D3C-B1DB-EF87A79B20C7}" srcOrd="0" destOrd="0" presId="urn:microsoft.com/office/officeart/2005/8/layout/hProcess9"/>
    <dgm:cxn modelId="{7384E04D-6E6C-4BD4-A920-07BD01223728}" type="presParOf" srcId="{6E98F407-5374-46C1-AC0F-8A279F2E2E46}" destId="{AC6D4CA8-4348-4AA0-B1BA-BC996927A6E6}" srcOrd="1" destOrd="0" presId="urn:microsoft.com/office/officeart/2005/8/layout/hProcess9"/>
    <dgm:cxn modelId="{35E2DEBF-4800-4CC4-8ED4-611E0D6806D0}" type="presParOf" srcId="{6E98F407-5374-46C1-AC0F-8A279F2E2E46}" destId="{212C7650-BE50-4FEF-B62C-04168C4D36FD}" srcOrd="2" destOrd="0" presId="urn:microsoft.com/office/officeart/2005/8/layout/hProcess9"/>
    <dgm:cxn modelId="{3FB77D13-606F-4D20-947B-8F3E20A994CD}" type="presParOf" srcId="{6E98F407-5374-46C1-AC0F-8A279F2E2E46}" destId="{D62F28D6-11D7-448D-A980-19E637CF6D85}" srcOrd="3" destOrd="0" presId="urn:microsoft.com/office/officeart/2005/8/layout/hProcess9"/>
    <dgm:cxn modelId="{E11FA967-CC01-402C-8B04-34792E8327D6}" type="presParOf" srcId="{6E98F407-5374-46C1-AC0F-8A279F2E2E46}" destId="{94D56EB9-1EF0-43E7-879F-B090EE2DDC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C70E0-F958-4600-B325-A203B4319F14}">
      <dsp:nvSpPr>
        <dsp:cNvPr id="0" name=""/>
        <dsp:cNvSpPr/>
      </dsp:nvSpPr>
      <dsp:spPr>
        <a:xfrm>
          <a:off x="428627" y="0"/>
          <a:ext cx="4857784" cy="350043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44657-0AC0-4D3C-B1DB-EF87A79B20C7}">
      <dsp:nvSpPr>
        <dsp:cNvPr id="0" name=""/>
        <dsp:cNvSpPr/>
      </dsp:nvSpPr>
      <dsp:spPr>
        <a:xfrm>
          <a:off x="2790" y="1050131"/>
          <a:ext cx="1841760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i="0" kern="1200" dirty="0" smtClean="0">
              <a:solidFill>
                <a:schemeClr val="bg1"/>
              </a:solidFill>
              <a:latin typeface="Calibri" pitchFamily="34" charset="0"/>
            </a:rPr>
            <a:t>Setiap warga negara </a:t>
          </a: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bertanggungjawab</a:t>
          </a: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 </a:t>
          </a:r>
          <a:r>
            <a:rPr lang="id-ID" sz="1400" i="0" kern="1200" dirty="0" smtClean="0">
              <a:solidFill>
                <a:schemeClr val="bg1"/>
              </a:solidFill>
              <a:latin typeface="Calibri" pitchFamily="34" charset="0"/>
            </a:rPr>
            <a:t>terhadap keberlangsungan penyelenggaraan pendidikan</a:t>
          </a:r>
          <a:endParaRPr lang="id-ID" sz="1400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790" y="1050131"/>
        <a:ext cx="1841760" cy="1400175"/>
      </dsp:txXfrm>
    </dsp:sp>
    <dsp:sp modelId="{212C7650-BE50-4FEF-B62C-04168C4D36FD}">
      <dsp:nvSpPr>
        <dsp:cNvPr id="0" name=""/>
        <dsp:cNvSpPr/>
      </dsp:nvSpPr>
      <dsp:spPr>
        <a:xfrm>
          <a:off x="1936639" y="1050131"/>
          <a:ext cx="1841760" cy="14001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sz="1300" b="1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sz="1300" kern="1200" dirty="0"/>
        </a:p>
      </dsp:txBody>
      <dsp:txXfrm>
        <a:off x="1936639" y="1050131"/>
        <a:ext cx="1841760" cy="1400175"/>
      </dsp:txXfrm>
    </dsp:sp>
    <dsp:sp modelId="{94D56EB9-1EF0-43E7-879F-B090EE2DDCA4}">
      <dsp:nvSpPr>
        <dsp:cNvPr id="0" name=""/>
        <dsp:cNvSpPr/>
      </dsp:nvSpPr>
      <dsp:spPr>
        <a:xfrm>
          <a:off x="3870488" y="1050131"/>
          <a:ext cx="1841760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i="0" kern="1200" dirty="0" smtClean="0">
              <a:solidFill>
                <a:schemeClr val="bg1"/>
              </a:solidFill>
              <a:latin typeface="Calibri" pitchFamily="34" charset="0"/>
            </a:rPr>
            <a:t>Setiap warga negara </a:t>
          </a:r>
          <a:r>
            <a:rPr lang="id-ID" sz="1600" b="1" i="0" u="sng" kern="1200" dirty="0" smtClean="0">
              <a:solidFill>
                <a:srgbClr val="FF0000"/>
              </a:solidFill>
              <a:latin typeface="Calibri" pitchFamily="34" charset="0"/>
            </a:rPr>
            <a:t>ikut </a:t>
          </a:r>
          <a:r>
            <a:rPr lang="id-ID" sz="1400" b="1" i="0" kern="1200" dirty="0" smtClean="0">
              <a:solidFill>
                <a:schemeClr val="bg1"/>
              </a:solidFill>
              <a:latin typeface="Calibri" pitchFamily="34" charset="0"/>
            </a:rPr>
            <a:t>bertanggungjawab </a:t>
          </a:r>
          <a:r>
            <a:rPr lang="id-ID" sz="1300" i="0" kern="1200" dirty="0" smtClean="0">
              <a:solidFill>
                <a:schemeClr val="bg1"/>
              </a:solidFill>
              <a:latin typeface="Calibri" pitchFamily="34" charset="0"/>
            </a:rPr>
            <a:t>terhadap keberlangsungan penyelenggaraan pendidikan</a:t>
          </a:r>
          <a:endParaRPr lang="id-ID" sz="1300" kern="1200" dirty="0"/>
        </a:p>
      </dsp:txBody>
      <dsp:txXfrm>
        <a:off x="3870488" y="1050131"/>
        <a:ext cx="1841760" cy="14001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C70E0-F958-4600-B325-A203B4319F14}">
      <dsp:nvSpPr>
        <dsp:cNvPr id="0" name=""/>
        <dsp:cNvSpPr/>
      </dsp:nvSpPr>
      <dsp:spPr>
        <a:xfrm>
          <a:off x="433985" y="0"/>
          <a:ext cx="4918506" cy="350043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44657-0AC0-4D3C-B1DB-EF87A79B20C7}">
      <dsp:nvSpPr>
        <dsp:cNvPr id="0" name=""/>
        <dsp:cNvSpPr/>
      </dsp:nvSpPr>
      <dsp:spPr>
        <a:xfrm>
          <a:off x="6215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i="0" kern="1200" dirty="0" smtClean="0">
              <a:solidFill>
                <a:schemeClr val="bg1"/>
              </a:solidFill>
              <a:latin typeface="Calibri" pitchFamily="34" charset="0"/>
            </a:rPr>
            <a:t>Beasiswa bagi yang berprestasi </a:t>
          </a:r>
          <a:r>
            <a:rPr lang="id-ID" sz="1500" b="1" i="0" kern="1200" dirty="0" smtClean="0">
              <a:solidFill>
                <a:schemeClr val="bg1"/>
              </a:solidFill>
              <a:latin typeface="Calibri" pitchFamily="34" charset="0"/>
            </a:rPr>
            <a:t>yang orang tuanya tidak mampu membiayai pendidikannya</a:t>
          </a:r>
          <a:endParaRPr lang="id-ID" sz="1500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6215" y="1050131"/>
        <a:ext cx="1862522" cy="1400175"/>
      </dsp:txXfrm>
    </dsp:sp>
    <dsp:sp modelId="{212C7650-BE50-4FEF-B62C-04168C4D36FD}">
      <dsp:nvSpPr>
        <dsp:cNvPr id="0" name=""/>
        <dsp:cNvSpPr/>
      </dsp:nvSpPr>
      <dsp:spPr>
        <a:xfrm>
          <a:off x="1961977" y="1050131"/>
          <a:ext cx="1862522" cy="14001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sz="1300" b="1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sz="1300" kern="1200" dirty="0"/>
        </a:p>
      </dsp:txBody>
      <dsp:txXfrm>
        <a:off x="1961977" y="1050131"/>
        <a:ext cx="1862522" cy="1400175"/>
      </dsp:txXfrm>
    </dsp:sp>
    <dsp:sp modelId="{94D56EB9-1EF0-43E7-879F-B090EE2DDCA4}">
      <dsp:nvSpPr>
        <dsp:cNvPr id="0" name=""/>
        <dsp:cNvSpPr/>
      </dsp:nvSpPr>
      <dsp:spPr>
        <a:xfrm>
          <a:off x="3917739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Beasiswa bagi yang berprestasi</a:t>
          </a:r>
          <a:endParaRPr lang="id-ID" sz="1600" kern="1200" dirty="0"/>
        </a:p>
      </dsp:txBody>
      <dsp:txXfrm>
        <a:off x="3917739" y="1050131"/>
        <a:ext cx="1862522" cy="14001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C70E0-F958-4600-B325-A203B4319F14}">
      <dsp:nvSpPr>
        <dsp:cNvPr id="0" name=""/>
        <dsp:cNvSpPr/>
      </dsp:nvSpPr>
      <dsp:spPr>
        <a:xfrm>
          <a:off x="433985" y="0"/>
          <a:ext cx="4918506" cy="350043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44657-0AC0-4D3C-B1DB-EF87A79B20C7}">
      <dsp:nvSpPr>
        <dsp:cNvPr id="0" name=""/>
        <dsp:cNvSpPr/>
      </dsp:nvSpPr>
      <dsp:spPr>
        <a:xfrm>
          <a:off x="2825" y="1050131"/>
          <a:ext cx="186478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Badan hukum  pendidikan sebagai </a:t>
          </a: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bentuk badan hukum tertentu</a:t>
          </a:r>
          <a:endParaRPr lang="id-ID" sz="1600" b="1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825" y="1050131"/>
        <a:ext cx="1864782" cy="1400175"/>
      </dsp:txXfrm>
    </dsp:sp>
    <dsp:sp modelId="{212C7650-BE50-4FEF-B62C-04168C4D36FD}">
      <dsp:nvSpPr>
        <dsp:cNvPr id="0" name=""/>
        <dsp:cNvSpPr/>
      </dsp:nvSpPr>
      <dsp:spPr>
        <a:xfrm>
          <a:off x="1960847" y="1050131"/>
          <a:ext cx="1864782" cy="14001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sz="1300" b="1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sz="1300" kern="1200" dirty="0"/>
        </a:p>
      </dsp:txBody>
      <dsp:txXfrm>
        <a:off x="1960847" y="1050131"/>
        <a:ext cx="1864782" cy="1400175"/>
      </dsp:txXfrm>
    </dsp:sp>
    <dsp:sp modelId="{94D56EB9-1EF0-43E7-879F-B090EE2DDCA4}">
      <dsp:nvSpPr>
        <dsp:cNvPr id="0" name=""/>
        <dsp:cNvSpPr/>
      </dsp:nvSpPr>
      <dsp:spPr>
        <a:xfrm>
          <a:off x="3918869" y="1050131"/>
          <a:ext cx="186478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Badan hukum  pendidikan sebagai </a:t>
          </a: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sebutan  fungsi penyelenggara pendidikan</a:t>
          </a:r>
          <a:endParaRPr lang="id-ID" sz="1600" b="1" i="0" kern="1200" dirty="0">
            <a:solidFill>
              <a:schemeClr val="bg1"/>
            </a:solidFill>
          </a:endParaRPr>
        </a:p>
      </dsp:txBody>
      <dsp:txXfrm>
        <a:off x="3918869" y="1050131"/>
        <a:ext cx="1864782" cy="14001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C70E0-F958-4600-B325-A203B4319F14}">
      <dsp:nvSpPr>
        <dsp:cNvPr id="0" name=""/>
        <dsp:cNvSpPr/>
      </dsp:nvSpPr>
      <dsp:spPr>
        <a:xfrm>
          <a:off x="433985" y="0"/>
          <a:ext cx="4918506" cy="350043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44657-0AC0-4D3C-B1DB-EF87A79B20C7}">
      <dsp:nvSpPr>
        <dsp:cNvPr id="0" name=""/>
        <dsp:cNvSpPr/>
      </dsp:nvSpPr>
      <dsp:spPr>
        <a:xfrm>
          <a:off x="6215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Badan hukum  pendidikan antara lain ber</a:t>
          </a: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bentuk</a:t>
          </a:r>
          <a:r>
            <a:rPr lang="id-ID" sz="1600" i="0" kern="1200" dirty="0" smtClean="0">
              <a:solidFill>
                <a:schemeClr val="bg1"/>
              </a:solidFill>
              <a:latin typeface="Calibri" pitchFamily="34" charset="0"/>
            </a:rPr>
            <a:t> </a:t>
          </a: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BHMN</a:t>
          </a:r>
          <a:endParaRPr lang="id-ID" sz="1600" b="1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6215" y="1050131"/>
        <a:ext cx="1862522" cy="1400175"/>
      </dsp:txXfrm>
    </dsp:sp>
    <dsp:sp modelId="{212C7650-BE50-4FEF-B62C-04168C4D36FD}">
      <dsp:nvSpPr>
        <dsp:cNvPr id="0" name=""/>
        <dsp:cNvSpPr/>
      </dsp:nvSpPr>
      <dsp:spPr>
        <a:xfrm>
          <a:off x="1961977" y="1050131"/>
          <a:ext cx="1862522" cy="14001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sz="1300" b="1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sz="1300" kern="1200" dirty="0"/>
        </a:p>
      </dsp:txBody>
      <dsp:txXfrm>
        <a:off x="1961977" y="1050131"/>
        <a:ext cx="1862522" cy="1400175"/>
      </dsp:txXfrm>
    </dsp:sp>
    <dsp:sp modelId="{94D56EB9-1EF0-43E7-879F-B090EE2DDCA4}">
      <dsp:nvSpPr>
        <dsp:cNvPr id="0" name=""/>
        <dsp:cNvSpPr/>
      </dsp:nvSpPr>
      <dsp:spPr>
        <a:xfrm>
          <a:off x="3917739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Tidak mempunyai kekuatan hukum mengikat/tidak berlaku</a:t>
          </a:r>
          <a:endParaRPr lang="id-ID" sz="1600" b="1" i="0" kern="1200" dirty="0">
            <a:solidFill>
              <a:schemeClr val="bg1"/>
            </a:solidFill>
          </a:endParaRPr>
        </a:p>
      </dsp:txBody>
      <dsp:txXfrm>
        <a:off x="3917739" y="1050131"/>
        <a:ext cx="1862522" cy="14001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C70E0-F958-4600-B325-A203B4319F14}">
      <dsp:nvSpPr>
        <dsp:cNvPr id="0" name=""/>
        <dsp:cNvSpPr/>
      </dsp:nvSpPr>
      <dsp:spPr>
        <a:xfrm>
          <a:off x="433985" y="0"/>
          <a:ext cx="4918506" cy="350043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44657-0AC0-4D3C-B1DB-EF87A79B20C7}">
      <dsp:nvSpPr>
        <dsp:cNvPr id="0" name=""/>
        <dsp:cNvSpPr/>
      </dsp:nvSpPr>
      <dsp:spPr>
        <a:xfrm>
          <a:off x="6215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Undang-Undang No. 9 Tahun 2009 Tentang Badan Hukum Pendidikan</a:t>
          </a:r>
          <a:endParaRPr lang="id-ID" sz="1600" b="1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6215" y="1050131"/>
        <a:ext cx="1862522" cy="1400175"/>
      </dsp:txXfrm>
    </dsp:sp>
    <dsp:sp modelId="{212C7650-BE50-4FEF-B62C-04168C4D36FD}">
      <dsp:nvSpPr>
        <dsp:cNvPr id="0" name=""/>
        <dsp:cNvSpPr/>
      </dsp:nvSpPr>
      <dsp:spPr>
        <a:xfrm>
          <a:off x="1961977" y="1050131"/>
          <a:ext cx="1862522" cy="140017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PUTUSAN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MAHKAMAH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KONSTITUSI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id-ID" sz="1300" b="1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NOMOR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 11-14-21-126-136/</a:t>
          </a:r>
          <a:r>
            <a:rPr lang="en-US" sz="1300" b="1" kern="1200" dirty="0" err="1" smtClean="0">
              <a:solidFill>
                <a:srgbClr val="002060"/>
              </a:solidFill>
              <a:latin typeface="Calibri" pitchFamily="34" charset="0"/>
            </a:rPr>
            <a:t>PUU</a:t>
          </a:r>
          <a:r>
            <a:rPr lang="en-US" sz="1300" b="1" kern="1200" dirty="0" smtClean="0">
              <a:solidFill>
                <a:srgbClr val="002060"/>
              </a:solidFill>
              <a:latin typeface="Calibri" pitchFamily="34" charset="0"/>
            </a:rPr>
            <a:t>-VII/2009</a:t>
          </a:r>
          <a:endParaRPr lang="id-ID" sz="1300" kern="1200" dirty="0"/>
        </a:p>
      </dsp:txBody>
      <dsp:txXfrm>
        <a:off x="1961977" y="1050131"/>
        <a:ext cx="1862522" cy="1400175"/>
      </dsp:txXfrm>
    </dsp:sp>
    <dsp:sp modelId="{94D56EB9-1EF0-43E7-879F-B090EE2DDCA4}">
      <dsp:nvSpPr>
        <dsp:cNvPr id="0" name=""/>
        <dsp:cNvSpPr/>
      </dsp:nvSpPr>
      <dsp:spPr>
        <a:xfrm>
          <a:off x="3917739" y="1050131"/>
          <a:ext cx="1862522" cy="1400175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i="0" kern="1200" dirty="0" smtClean="0">
              <a:solidFill>
                <a:schemeClr val="bg1"/>
              </a:solidFill>
              <a:latin typeface="Calibri" pitchFamily="34" charset="0"/>
            </a:rPr>
            <a:t>Tidak mempunyai kekuatan hukum mengikat/tidak berlaku</a:t>
          </a:r>
          <a:endParaRPr lang="id-ID" sz="1600" b="1" i="0" kern="1200" dirty="0">
            <a:solidFill>
              <a:schemeClr val="bg1"/>
            </a:solidFill>
          </a:endParaRPr>
        </a:p>
      </dsp:txBody>
      <dsp:txXfrm>
        <a:off x="3917739" y="1050131"/>
        <a:ext cx="1862522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68472-1B6F-4014-93B9-21FE8180FE2C}" type="datetimeFigureOut">
              <a:rPr lang="id-ID" smtClean="0"/>
              <a:pPr/>
              <a:t>07/04/2010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C3D38-F39B-4E7C-BCEB-E1685315CF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C3D38-F39B-4E7C-BCEB-E1685315CF2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BEA2B-E577-403C-B4D0-E73E70308037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E908C-79F6-420A-AFC4-E64228E57E3C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9057F-3BF2-4F40-AB51-C48599845FB5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CC685-0672-487D-B555-B816114A9332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7E96F-D5C8-463E-B6A8-4EA789C8BFDA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50537-76B8-44C2-9FE8-B67BEBD2F545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D08E9-8629-4DB6-8B87-6F89E22150AB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57057-8044-4ECF-B9C7-898CB7599C9C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283F0-13F4-4620-A532-6EFB8736FDA0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1131AD-FA9F-4F0A-93D6-C04A57DFA43A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9DC3F7-8646-4C7E-813F-0014502EC2BC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62C284-B14C-4D66-BF1E-46A33A1DB2C3}" type="datetime1">
              <a:rPr lang="id-ID" smtClean="0"/>
              <a:pPr/>
              <a:t>07/04/2010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3512EE-E80A-49B6-9057-85462308C04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736"/>
            <a:ext cx="80970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Calibri" pitchFamily="34" charset="0"/>
              </a:rPr>
              <a:t>AMAR, IMPLIKASI, DAN SOLUSI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id-ID" sz="3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NOMOR 11-14-21-126-136/PUU-VII/2009</a:t>
            </a:r>
            <a:endParaRPr lang="id-ID" sz="3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Calibri" pitchFamily="34" charset="0"/>
              </a:rPr>
              <a:t>Dibacakan: 31 Maret 2010</a:t>
            </a:r>
            <a:endParaRPr lang="id-ID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Picture 4" descr="tutwu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357166"/>
            <a:ext cx="1071570" cy="10715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4241077"/>
            <a:ext cx="4501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</a:rPr>
              <a:t>Kementerian Pendidikan Nasional</a:t>
            </a:r>
          </a:p>
          <a:p>
            <a:pPr algn="ctr"/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</a:rPr>
              <a:t>April 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5429256" y="3357562"/>
            <a:ext cx="2214578" cy="928694"/>
          </a:xfrm>
          <a:prstGeom prst="round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UU BHP berisi aturan tata kelola perguruan tinggi</a:t>
            </a:r>
            <a:endParaRPr lang="id-ID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000100" y="1785926"/>
            <a:ext cx="2643206" cy="121444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PP. No . 60/1999 berisi pengaturan tata kelola perguruan tinggi</a:t>
            </a:r>
            <a:endParaRPr lang="id-ID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000100" y="4643446"/>
            <a:ext cx="2643206" cy="107157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PP. No . 61/1999 berisi pengaturan tata kelola </a:t>
            </a:r>
          </a:p>
          <a:p>
            <a:pPr algn="ctr"/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BHMN</a:t>
            </a:r>
            <a:endParaRPr lang="id-ID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000232" y="3286124"/>
            <a:ext cx="2214578" cy="1071570"/>
          </a:xfrm>
          <a:prstGeom prst="round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PP. No . 17/2010  </a:t>
            </a:r>
            <a:r>
              <a:rPr lang="id-ID" b="1" dirty="0" smtClean="0">
                <a:solidFill>
                  <a:srgbClr val="FFFF00"/>
                </a:solidFill>
                <a:latin typeface="Calibri" pitchFamily="34" charset="0"/>
              </a:rPr>
              <a:t>tidak mengatur</a:t>
            </a:r>
            <a:r>
              <a:rPr lang="id-ID" sz="15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id-ID" sz="1500" b="1" dirty="0" smtClean="0">
                <a:solidFill>
                  <a:schemeClr val="bg1"/>
                </a:solidFill>
                <a:latin typeface="Calibri" pitchFamily="34" charset="0"/>
              </a:rPr>
              <a:t>tata kelola perguruan tinggi</a:t>
            </a:r>
            <a:endParaRPr lang="id-ID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000232" y="3000372"/>
            <a:ext cx="1714512" cy="28575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 rot="10800000">
            <a:off x="2000232" y="4357694"/>
            <a:ext cx="1714511" cy="28575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2428860" y="2928934"/>
            <a:ext cx="842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b="1" dirty="0" smtClean="0">
                <a:solidFill>
                  <a:schemeClr val="bg1"/>
                </a:solidFill>
                <a:latin typeface="Calibri" pitchFamily="34" charset="0"/>
              </a:rPr>
              <a:t>Dicabut</a:t>
            </a:r>
            <a:endParaRPr lang="id-ID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4345552"/>
            <a:ext cx="842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b="1" dirty="0" smtClean="0">
                <a:solidFill>
                  <a:schemeClr val="bg1"/>
                </a:solidFill>
                <a:latin typeface="Calibri" pitchFamily="34" charset="0"/>
              </a:rPr>
              <a:t>Dicabut</a:t>
            </a:r>
            <a:endParaRPr lang="id-ID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86248" y="2786058"/>
            <a:ext cx="1143008" cy="207170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Calibri" pitchFamily="34" charset="0"/>
              </a:rPr>
              <a:t>Semula diatur  dalam UU BHP</a:t>
            </a:r>
            <a:endParaRPr lang="id-ID" sz="1600" b="1" dirty="0">
              <a:latin typeface="Calibri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500694" y="4286256"/>
            <a:ext cx="2071702" cy="50006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500" b="1" dirty="0" smtClean="0">
                <a:latin typeface="Calibri" pitchFamily="34" charset="0"/>
              </a:rPr>
              <a:t>Tidak mengikat</a:t>
            </a:r>
            <a:endParaRPr lang="id-ID" sz="1500" b="1" dirty="0">
              <a:latin typeface="Calibr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43570" y="4786346"/>
            <a:ext cx="1857388" cy="19288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rgbClr val="002060"/>
                </a:solidFill>
                <a:latin typeface="Calibri" pitchFamily="34" charset="0"/>
              </a:rPr>
              <a:t>Kekosongan hukum yang mengatur tata kelola per</a:t>
            </a:r>
            <a:r>
              <a:rPr lang="en-AU" sz="1600" b="1" dirty="0" smtClean="0">
                <a:solidFill>
                  <a:srgbClr val="002060"/>
                </a:solidFill>
                <a:latin typeface="Calibri" pitchFamily="34" charset="0"/>
              </a:rPr>
              <a:t>g</a:t>
            </a:r>
            <a:r>
              <a:rPr lang="id-ID" sz="1600" b="1" dirty="0" smtClean="0">
                <a:solidFill>
                  <a:srgbClr val="002060"/>
                </a:solidFill>
                <a:latin typeface="Calibri" pitchFamily="34" charset="0"/>
              </a:rPr>
              <a:t>uruan tinggi</a:t>
            </a:r>
            <a:endParaRPr lang="id-ID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357166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(1)</a:t>
            </a:r>
            <a:r>
              <a:rPr lang="en-AU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1.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Kekosongan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pengaturan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tatakelola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perguruan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2153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(2)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2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. 	P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enyelenggaraan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 tinggi oleh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melalui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bentuk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Perguruan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Milik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Negara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(BHMN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), yaitu UGM, UI, ITB, IPB, USU, UPI, UNAIR,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yang telah berlangsung sejak tahun 2000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menjadi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kehilangan dasar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, karena:</a:t>
            </a:r>
          </a:p>
          <a:p>
            <a:pPr lvl="0" algn="just"/>
            <a:endParaRPr lang="id-ID" sz="1200" dirty="0">
              <a:solidFill>
                <a:srgbClr val="002060"/>
              </a:solidFill>
              <a:latin typeface="Calibri" pitchFamily="34" charset="0"/>
            </a:endParaRPr>
          </a:p>
          <a:p>
            <a:pPr marL="808038" lvl="0" indent="-457200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Penjelasan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Pasal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53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ayat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(1) U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U.Sisdiknas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yang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merupakan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landasan/ dasar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hukum BHMN sebagai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bentuk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dinyatakan tidak mengikat atau tidak berlaku lagi oleh Putusan Mahkamah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Konstitusi;</a:t>
            </a:r>
          </a:p>
          <a:p>
            <a:pPr marL="808038" lvl="0" indent="-457200" algn="just"/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8038" lvl="0" indent="-457200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b. 	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P.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o.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61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1999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Penetapan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Perguruan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Negeri Sebagai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, yang menjadi dasar hukum penetapan 7 (tujuh) BHMN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sudah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dicabut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oleh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P.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No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17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2010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365125" indent="-365125" algn="just"/>
            <a:endParaRPr lang="id-ID" sz="20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42955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(3)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3. P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enyelenggaraan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 dasar, menengah, dan tinggi oleh masyarakat melalui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yayasan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berdasarkan:</a:t>
            </a:r>
          </a:p>
          <a:p>
            <a:pPr marL="365125" lvl="0" indent="-365125" algn="just"/>
            <a:endParaRPr lang="id-ID" sz="1200" dirty="0">
              <a:solidFill>
                <a:srgbClr val="002060"/>
              </a:solidFill>
              <a:latin typeface="Calibri" pitchFamily="34" charset="0"/>
            </a:endParaRPr>
          </a:p>
          <a:p>
            <a:pPr marL="808038" lvl="0" indent="-457200" algn="just">
              <a:buAutoNum type="alphaLcPeriod"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U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U. No.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16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2001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Yayasan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juncto;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id-ID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808038" lvl="0" indent="-457200" algn="just">
              <a:buAutoNum type="alphaLcPeriod"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U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U. No.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28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2004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Perubahan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Atas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U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U. No.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16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2001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Yayasan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1200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</a:p>
          <a:p>
            <a:pPr marL="365125" lvl="0" indent="-365125" algn="just"/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yang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semula akan disesuaikan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tata</a:t>
            </a:r>
            <a:r>
              <a:rPr lang="en-AU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kelolanya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sebagai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BHP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Masyarakat (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BHPM) berdasarkan 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UU BHP, menjadi </a:t>
            </a:r>
            <a:r>
              <a:rPr lang="id-ID" sz="2000" b="1" dirty="0">
                <a:solidFill>
                  <a:srgbClr val="002060"/>
                </a:solidFill>
                <a:latin typeface="Calibri" pitchFamily="34" charset="0"/>
              </a:rPr>
              <a:t>tidak jelas bentuk badan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hukum yang </a:t>
            </a:r>
            <a:r>
              <a:rPr lang="id-ID" sz="2000" b="1" dirty="0">
                <a:solidFill>
                  <a:srgbClr val="002060"/>
                </a:solidFill>
                <a:latin typeface="Calibri" pitchFamily="34" charset="0"/>
              </a:rPr>
              <a:t>harus digunakan untuk menyelenggarakan pendidikannya</a:t>
            </a:r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endParaRPr lang="id-ID" sz="1200" dirty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Ketidakjelasan bentuk badan hukum bagi penyelenggaraan pendidikan oleh masyarakat ini disebabkan: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778674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(4)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Yayasan tidak boleh secara langsung menyelenggarakan pendidikan, melainkan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membentuk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usaha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(Penjelasan P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asal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8 U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U. No.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16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2001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Yayasan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). </a:t>
            </a:r>
          </a:p>
          <a:p>
            <a:pPr marL="715963" indent="-350838" algn="just"/>
            <a:r>
              <a:rPr lang="id-ID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	</a:t>
            </a:r>
          </a:p>
          <a:p>
            <a:pPr marL="715963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	P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enyelenggara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melalui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badan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usaha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ber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mencari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laba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bertentangan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prinsip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nirlaba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dalam pendidikan (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Pasal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53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ayat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(3) U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.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Sisdiknas). </a:t>
            </a:r>
          </a:p>
          <a:p>
            <a:pPr marL="715963" indent="-350838" algn="just"/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715963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	Semula penyelesaian masalah ini akan dilakukan dengan mengakui yayasan tersebut sebagai BHP Penyelenggara berdasarkan UU BHP,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tanpa mengubah bentuk badan hukum yayasan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atau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tetap berbentuk yayasan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marL="365125" lvl="0" indent="-365125" algn="just"/>
            <a:endParaRPr lang="id-ID" sz="20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072494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(5)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715963" lvl="0" indent="-350838" algn="just">
              <a:buAutoNum type="alphaLcPeriod" startAt="2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Pasal 39 PP. No. 63 Tahun 2008 Tentang Pelaksanaan UU. Tentang Yayasan beserta Penjelasannya, menyatakan: </a:t>
            </a:r>
          </a:p>
          <a:p>
            <a:pPr marL="715963" lvl="0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“Yayasan yang sampai dengan tanggal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6 Oktober 2008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belum menyesuaikan dengan UU, Yayasan, tidak boleh lagi menggunakan kata “yayasan” serta harus bubar dan melikuidasi kekayaannya”. </a:t>
            </a:r>
          </a:p>
          <a:p>
            <a:pPr marL="715963" lvl="0" indent="-350838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715963" lvl="0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Hingga saat ini </a:t>
            </a:r>
            <a:r>
              <a:rPr lang="en-AU" sz="2000" dirty="0" err="1" smtClean="0">
                <a:solidFill>
                  <a:srgbClr val="002060"/>
                </a:solidFill>
                <a:latin typeface="Calibri" pitchFamily="34" charset="0"/>
              </a:rPr>
              <a:t>diperkirakan</a:t>
            </a:r>
            <a:r>
              <a:rPr lang="en-AU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ribuan yayasan penyelenggara pendidikan yang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belum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menyesuaikan pada </a:t>
            </a:r>
            <a:r>
              <a:rPr lang="id-ID" sz="2000" smtClean="0">
                <a:solidFill>
                  <a:srgbClr val="002060"/>
                </a:solidFill>
                <a:latin typeface="Calibri" pitchFamily="34" charset="0"/>
              </a:rPr>
              <a:t>UU. Yayasan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, sehingga harus bubar dan dilikuidasi kekayaannya. </a:t>
            </a:r>
          </a:p>
          <a:p>
            <a:pPr marL="715963" lvl="0" indent="-350838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715963" lvl="0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Proses pembelajaran dan ijazah yang diterbitkan sekolah atau perguruan tinggi yang tidak berbadan hukum menjadi ilegal. Semula penyelesaian masalah ini akan dilakukan dengan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pendirian BHP Masyarakat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berdasarkan UU BHP oleh para pendiri yayasan tersebut.</a:t>
            </a:r>
          </a:p>
          <a:p>
            <a:pPr marL="365125" lvl="0" indent="-365125" algn="just"/>
            <a:endParaRPr lang="id-ID" sz="20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80010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(7)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>
              <a:buAutoNum type="arabicPeriod" startAt="4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enyelenggaraan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kedinasan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sebagaimana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diatur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PP.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o.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14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2010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baru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saja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ditetapkan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harus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ditinjau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kembali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karena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Peraturan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tersebut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mengatur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bahwa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semua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kedinasan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harus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berbentuk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365125" lvl="0" indent="-365125" algn="just">
              <a:buAutoNum type="arabicPeriod" startAt="4"/>
            </a:pPr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indent="-365125" algn="just">
              <a:buFontTx/>
              <a:buAutoNum type="arabicPeriod" startAt="4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kesehatan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berjumlah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98)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diselenggarakan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oleh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Daerah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atas ijin Kementerian Kesehatan 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diproses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lebih lanjut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menjadi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365125" indent="-365125" algn="just"/>
            <a:endParaRPr lang="id-ID" sz="9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Daerah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berwenang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menyelenggarakan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(PP.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No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38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2007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Pembagian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Urusan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), dan Kementerian Kesehatan tidak berwenang menerbitkan ijin penyelenggaraan pendidikan.</a:t>
            </a:r>
          </a:p>
          <a:p>
            <a:pPr marL="457200" lvl="0" indent="-457200" algn="just">
              <a:buAutoNum type="arabicPeriod" startAt="4"/>
            </a:pPr>
            <a:endParaRPr lang="id-ID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9618" cy="550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(8)</a:t>
            </a: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lvl="0" indent="-365125" algn="just">
              <a:buAutoNum type="arabicPeriod" startAt="6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Peraturan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Nomor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38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2010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Hukum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Universitas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Pertahanan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menjadi tidak memiliki kekuatan hukum. </a:t>
            </a:r>
          </a:p>
          <a:p>
            <a:pPr marL="365125" lvl="0" indent="-365125" algn="just"/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indent="-365125" algn="just">
              <a:buAutoNum type="arabicPeriod" startAt="7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roses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perubahan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5 (lima)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perguruan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diselenggarakan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oleh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masyarakat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(PTS)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menjadi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B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HP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saat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ini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sudah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selesai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menjalani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harmonisasi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antar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Kementerian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dilanjutkan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Kelima perguruan tinggi tersebut adalah: </a:t>
            </a: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Universitas Musamus Merauke</a:t>
            </a: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Universitas Borneo Tarakan </a:t>
            </a: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Universitas Bangka Belitung; </a:t>
            </a: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Politeknik Manufaktur Bangka Belitung; </a:t>
            </a:r>
          </a:p>
          <a:p>
            <a:pPr marL="715963" indent="-350838" algn="just">
              <a:buAutoNum type="alphaLcPeriod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Politeknik Batam; </a:t>
            </a:r>
          </a:p>
          <a:p>
            <a:pPr marL="457200" lvl="0" indent="-4572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000108"/>
            <a:ext cx="74295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IMPLIKASI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(9)</a:t>
            </a: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8. D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menetapkan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kebijakan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pemberian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beasiswa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hanya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boleh mendasarkan pada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prestasi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peserta didik tetapi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boleh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membedakan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latar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belakang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ekonomi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orang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tua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peserta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didik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</a:p>
          <a:p>
            <a:pPr marL="365125" indent="-365125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Akibatnya tidak ada jaminan bahwa peserta didik yang kurang mampu (miskin) dapat menerima beasiswa.</a:t>
            </a:r>
          </a:p>
          <a:p>
            <a:pPr marL="457200" lvl="0" indent="-4572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807249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SOLUSI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(1)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1. 	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Pasal 15 huruf f dan huruf g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P. No.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17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2010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Pengelolaan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Penyelenggaraan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menyatakan bahwa Mendiknas menetapkan kebijakan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tata kelola pendidikan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yang merupakan pedoman bagi: </a:t>
            </a:r>
          </a:p>
          <a:p>
            <a:pPr marL="715963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f.  	penyelenggara pendidikan yang didirikan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masyarakat, dan; </a:t>
            </a:r>
          </a:p>
          <a:p>
            <a:pPr marL="715963" indent="-350838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g. 	satuan atau program pendidikan.</a:t>
            </a:r>
          </a:p>
          <a:p>
            <a:pPr algn="just"/>
            <a:r>
              <a:rPr lang="id-ID" sz="1200" dirty="0" smtClean="0">
                <a:solidFill>
                  <a:srgbClr val="002060"/>
                </a:solidFill>
                <a:latin typeface="Calibri" pitchFamily="34" charset="0"/>
              </a:rPr>
              <a:t> </a:t>
            </a:r>
          </a:p>
          <a:p>
            <a:pPr marL="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Berdasarkan Pasal tersebut Kementerian Pendidikan Nasional akan segera menetapkan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Peraturan Menteri Pendidikan Nasional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(Permendiknas), yang berisi: </a:t>
            </a:r>
          </a:p>
          <a:p>
            <a:pPr marL="822325" indent="-457200" algn="just">
              <a:buAutoNum type="alphaLcPeriod"/>
            </a:pP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tata kelola penyelenggara pendidikan yang didirikan masyarakat,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dan </a:t>
            </a:r>
          </a:p>
          <a:p>
            <a:pPr marL="822325" indent="-457200" algn="just">
              <a:buAutoNum type="alphaLcPeriod"/>
            </a:pP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tata kelola satuan atau program pendidikan (PTN, ex BHMN)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atas dasar prinsip 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otonomi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, akuntabilitas, penjaminan mutu, dan transparansi. </a:t>
            </a:r>
          </a:p>
          <a:p>
            <a:pPr marL="457200" lvl="0" indent="-4572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SOLUSI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(2)</a:t>
            </a: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457200" lvl="0" indent="-4572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00298" y="3357562"/>
            <a:ext cx="1857388" cy="107157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Pasal 15 f dan g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P. No.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17</a:t>
            </a:r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/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2010</a:t>
            </a:r>
            <a:endParaRPr lang="id-ID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6248" y="3000372"/>
            <a:ext cx="1857388" cy="18573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Otonomi</a:t>
            </a:r>
            <a:r>
              <a:rPr lang="id-ID" sz="1600" dirty="0" smtClean="0">
                <a:solidFill>
                  <a:srgbClr val="002060"/>
                </a:solidFill>
                <a:latin typeface="Calibri" pitchFamily="34" charset="0"/>
              </a:rPr>
              <a:t>, akuntabilitas, penjaminan mutu, dan transparansi</a:t>
            </a:r>
            <a:endParaRPr lang="id-ID" sz="1600" dirty="0"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00100" y="2500306"/>
            <a:ext cx="121444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PTN</a:t>
            </a:r>
            <a:endParaRPr lang="id-ID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00100" y="3071810"/>
            <a:ext cx="121444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BHMN</a:t>
            </a:r>
            <a:endParaRPr lang="id-ID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0100" y="3643314"/>
            <a:ext cx="121444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PTS</a:t>
            </a:r>
            <a:endParaRPr lang="id-ID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00100" y="4214818"/>
            <a:ext cx="121444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Calibri" pitchFamily="34" charset="0"/>
              </a:rPr>
              <a:t>PT Kedinasan</a:t>
            </a:r>
            <a:endParaRPr lang="id-ID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00100" y="4786322"/>
            <a:ext cx="121444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Calibri" pitchFamily="34" charset="0"/>
              </a:rPr>
              <a:t>PT Pemda</a:t>
            </a:r>
            <a:endParaRPr lang="id-ID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ight Bracket 10"/>
          <p:cNvSpPr/>
          <p:nvPr/>
        </p:nvSpPr>
        <p:spPr>
          <a:xfrm>
            <a:off x="2214546" y="2714620"/>
            <a:ext cx="71438" cy="2286016"/>
          </a:xfrm>
          <a:prstGeom prst="rightBracket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11"/>
          <p:cNvSpPr/>
          <p:nvPr/>
        </p:nvSpPr>
        <p:spPr>
          <a:xfrm>
            <a:off x="2285984" y="3500438"/>
            <a:ext cx="285752" cy="85725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>
            <a:off x="4214810" y="3500438"/>
            <a:ext cx="285752" cy="85725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ounded Rectangle 15"/>
          <p:cNvSpPr/>
          <p:nvPr/>
        </p:nvSpPr>
        <p:spPr>
          <a:xfrm>
            <a:off x="6143636" y="3214686"/>
            <a:ext cx="1714512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002060"/>
                </a:solidFill>
                <a:latin typeface="Calibri" pitchFamily="34" charset="0"/>
              </a:rPr>
              <a:t>Permendiknas Tentang Perguruan  Tinggi</a:t>
            </a:r>
            <a:endParaRPr lang="id-ID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929322" y="3500438"/>
            <a:ext cx="285752" cy="85725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id-ID" sz="4800" dirty="0" smtClean="0"/>
              <a:t>Mohon Pendapat dan Arahan Bapak Presiden</a:t>
            </a:r>
            <a:endParaRPr lang="id-ID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SOLUSI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(3)</a:t>
            </a: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2. </a:t>
            </a: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	Kementerian Hukum dan HAM harus segera menyelesaikan masalah yayasan, yang apabila tidak diselesaikan akan mengakibatkan: </a:t>
            </a:r>
          </a:p>
          <a:p>
            <a:pPr marL="715963" lvl="0" indent="-350838" algn="just">
              <a:buAutoNum type="alphaLcPeriod"/>
            </a:pP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ribuan yayasan yang belum disahkan sebagai badan hukum oleh Kementerian Hukum dan HAM, atau belum menyesuai-kan pada UU Yayasan namun sudah menyelenggarakan pendidikan, tidak boleh lagi menyelenggarakan pendidikan (ilegal);</a:t>
            </a:r>
          </a:p>
          <a:p>
            <a:pPr marL="715963" lvl="0" indent="-350838" algn="just">
              <a:buAutoNum type="alphaLcPeriod"/>
            </a:pP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masyarakat tidak dapat mengajukan pendirian satuan pendidikan dalam bentuk yayasan;</a:t>
            </a:r>
          </a:p>
          <a:p>
            <a:pPr marL="715963" lvl="0" indent="-350838" algn="just"/>
            <a:endParaRPr lang="id-ID" sz="2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3. 	PP. No. 14 Tahun 2010 tentang Pendidikan Kedinasan harus segera direvisi.</a:t>
            </a:r>
          </a:p>
          <a:p>
            <a:pPr marL="898525" lvl="0" indent="-5334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SOLUSI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(4)</a:t>
            </a: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lvl="0" indent="-365125" algn="just">
              <a:buAutoNum type="arabicPeriod" startAt="4"/>
            </a:pP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Kementerian Dalam Negeri, Kementerian Kesehatan, dan Kementerian Pendidikan Nasional harus segera merundingkan kembali penyelesaian pendidikan tinggi kesehatan yang diselenggarakan oleh pemerintah daerah.</a:t>
            </a:r>
          </a:p>
          <a:p>
            <a:pPr marL="365125" lvl="0" indent="-365125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indent="-365125" algn="just">
              <a:buAutoNum type="arabicPeriod" startAt="5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Peraturan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Nomor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38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2010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BHP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Universitas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Pertahanan</a:t>
            </a:r>
            <a:r>
              <a:rPr lang="id-ID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harus segera dicabut, dan Pemerintah segera mendirikan perguruan tinggi untuk menyelenggarakan pendidikan tinggi pertahanan.</a:t>
            </a:r>
          </a:p>
          <a:p>
            <a:pPr marL="457200" indent="-457200" algn="just"/>
            <a:endParaRPr lang="id-ID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6.	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5 (lima)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perguruan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diselenggarakan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oleh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masyarakat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(PTS), yaitu Universitas Musamus di Merauke, Universitas Borneo di Tarakan, Universitas Bangka Belitung, Politeknik Manufaktur Timah Bangka Belitung, dan Politeknik Batam, yang sedang diproses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menjadi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B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HP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Pemerintah</a:t>
            </a:r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 harus segera dihentikan, dan diproses menjadi PTN.</a:t>
            </a:r>
          </a:p>
          <a:p>
            <a:pPr marL="457200" indent="-457200" algn="just">
              <a:buAutoNum type="arabicPeriod" startAt="5"/>
            </a:pP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>
              <a:buAutoNum type="arabicPeriod" startAt="4"/>
            </a:pPr>
            <a:endParaRPr lang="id-ID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98525" lvl="0" indent="-5334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28680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PERTANYAAN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endParaRPr lang="id-ID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endParaRPr lang="id-ID" sz="1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65125" indent="-365125" algn="just">
              <a:buAutoNum type="arabicPeriod"/>
            </a:pPr>
            <a:r>
              <a:rPr lang="id-ID" sz="2100" i="1" dirty="0" smtClean="0">
                <a:solidFill>
                  <a:srgbClr val="002060"/>
                </a:solidFill>
                <a:latin typeface="Calibri" pitchFamily="34" charset="0"/>
              </a:rPr>
              <a:t>Ultra Petitum </a:t>
            </a:r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(memutuskan di luar yang dimohonkan)</a:t>
            </a:r>
          </a:p>
          <a:p>
            <a:pPr marL="365125" indent="-365125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	Mahkamah Konstitusi telah mengambil putusan di luar permohonan, padahal menurut Penjelasan UU. No. 24 Tahun 2003 Tentang Mahkamah Konstitusi, Mahkamah Konstitusi terikat pada </a:t>
            </a:r>
            <a:r>
              <a:rPr lang="id-ID" sz="2100" b="1" u="sng" dirty="0" smtClean="0">
                <a:solidFill>
                  <a:srgbClr val="002060"/>
                </a:solidFill>
                <a:latin typeface="Calibri" pitchFamily="34" charset="0"/>
              </a:rPr>
              <a:t>prinsip umum penyelenggaraan kekuasaan kehakiman</a:t>
            </a:r>
            <a:r>
              <a:rPr lang="id-ID" sz="21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yang merdeka, bebas dari pengaruh kekuasaan lembaga lainnya dalam menegakkan hukum dan keadilan. Hal ini berarti  berlaku prinsip larangan melakukan </a:t>
            </a:r>
            <a:r>
              <a:rPr lang="id-ID" sz="2100" i="1" dirty="0" smtClean="0">
                <a:solidFill>
                  <a:srgbClr val="002060"/>
                </a:solidFill>
                <a:latin typeface="Calibri" pitchFamily="34" charset="0"/>
              </a:rPr>
              <a:t>ultra petitum</a:t>
            </a:r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457200" indent="-457200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365125" indent="-365125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2. 	Apakah </a:t>
            </a:r>
            <a:r>
              <a:rPr lang="id-ID" sz="2100" u="sng" dirty="0" smtClean="0">
                <a:solidFill>
                  <a:srgbClr val="002060"/>
                </a:solidFill>
                <a:latin typeface="Calibri" pitchFamily="34" charset="0"/>
              </a:rPr>
              <a:t>semua</a:t>
            </a:r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 Pasal UU BHP bertentangan dengan UUD 45</a:t>
            </a:r>
          </a:p>
          <a:p>
            <a:pPr marL="365125" lvl="0" indent="-365125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	2.1.  	Pasal 4 ayat (1) UU BHP tentang prinsip nirlaba bagi BHP 	untuk mencegah komersialisasi;</a:t>
            </a:r>
          </a:p>
          <a:p>
            <a:pPr marL="898525" lvl="0" indent="-533400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2.2.  	Pasal 5 dan Pasal 6 UU BHP yang mengijinkan keberagaman bentuk;</a:t>
            </a:r>
          </a:p>
          <a:p>
            <a:pPr marL="898525" lvl="0" indent="-533400" algn="just"/>
            <a:r>
              <a:rPr lang="id-ID" sz="2100" dirty="0" smtClean="0">
                <a:solidFill>
                  <a:srgbClr val="002060"/>
                </a:solidFill>
                <a:latin typeface="Calibri" pitchFamily="34" charset="0"/>
              </a:rPr>
              <a:t>2.3. 	Pasal 16 UU BHP menjamin keragaman tata kelola;</a:t>
            </a:r>
          </a:p>
          <a:p>
            <a:pPr marL="898525" lvl="0" indent="-533400" algn="just"/>
            <a:endParaRPr lang="id-ID" sz="20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807249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PERTANYAAN ATAS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KONSTITUSI</a:t>
            </a:r>
            <a:endParaRPr lang="id-ID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id-ID" sz="9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2. 	</a:t>
            </a: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Apakah </a:t>
            </a:r>
            <a:r>
              <a:rPr lang="id-ID" sz="2200" u="sng" dirty="0" smtClean="0">
                <a:solidFill>
                  <a:srgbClr val="002060"/>
                </a:solidFill>
                <a:latin typeface="Calibri" pitchFamily="34" charset="0"/>
              </a:rPr>
              <a:t>semua</a:t>
            </a: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 Pasal UU BHP bertentangan dengan UUD 45</a:t>
            </a:r>
          </a:p>
          <a:p>
            <a:pPr marL="898525" lvl="0" indent="-547688" algn="just"/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2.4. Pasal 46 ayat (1) UU BHP menjamin 20 % penjaringan calon mahasiswa kurang mampu; 	</a:t>
            </a:r>
          </a:p>
          <a:p>
            <a:pPr marL="898525" lvl="0" indent="-547688" algn="just"/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2.5. Pasal 46 ayat (2) UU BHP menjamin 20 % dari seluruh mahasiswa menerima besaiswa;</a:t>
            </a:r>
          </a:p>
          <a:p>
            <a:pPr marL="898525" lvl="0" indent="-547688" algn="just"/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2.6.	Penjelasan Pasal 8 ayat (3) UU BHP yayasan tidak perlu mengubah bentuknya, tidak ada pembubaran yayasan;</a:t>
            </a:r>
          </a:p>
          <a:p>
            <a:pPr marL="898525" lvl="0" indent="-547688" algn="just"/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2.7. 	Pungutan kepada peserta didik dibatasi sepertiga dari biaya operasional perguruan tinggi untuk mencegah biaya pendidikan yang memberatkan.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Pemerintah berkewajiban melaksanakan apa yang telah diamanatkan oleh UU, termasuk UU Sisdiknas dan UU BHP</a:t>
            </a:r>
          </a:p>
          <a:p>
            <a:r>
              <a:rPr lang="id-ID" dirty="0" smtClean="0"/>
              <a:t>Pemerintah menghormati dan menghargai hak masyarakat termasuk didalamnya mengajukan permohonan judicial review atau constitutional review</a:t>
            </a:r>
          </a:p>
          <a:p>
            <a:r>
              <a:rPr lang="id-ID" dirty="0" smtClean="0"/>
              <a:t>Pemerintah menghormati dan menghargai keputusan yang telah diambil oleh lembaga negara sesuai dengan portfolionya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Sikap Pemerintah (1)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525963"/>
          </a:xfrm>
        </p:spPr>
        <p:txBody>
          <a:bodyPr/>
          <a:lstStyle/>
          <a:p>
            <a:r>
              <a:rPr lang="id-ID" dirty="0" smtClean="0"/>
              <a:t>Pemerintah memposisikan diri tidak dalam posisi saling berhadap-hadapan, lawan-melawan sehingga berakibat menang dan kalah. Tetapi pemerintah memposisikan diri mendukung segala usaha untuk lebih menyempurnakan peraturan-perundangan yang telah ada</a:t>
            </a:r>
          </a:p>
          <a:p>
            <a:r>
              <a:rPr lang="id-ID" dirty="0" smtClean="0"/>
              <a:t>Untuk itu, ada atau tidak ada UU BHP, Pemerintah tetap berkomitmen untuk meningkatkan kualitas pendidikan nasional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Sikap Pemerintah (2)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489084"/>
            <a:ext cx="8329642" cy="3011486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Hikmah: </a:t>
            </a:r>
            <a:br>
              <a:rPr lang="id-ID" dirty="0" smtClean="0"/>
            </a:br>
            <a:r>
              <a:rPr lang="id-ID" dirty="0" smtClean="0">
                <a:solidFill>
                  <a:srgbClr val="002060"/>
                </a:solidFill>
              </a:rPr>
              <a:t>Kesempatan untuk meredesain sistem pendidikan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nasional</a:t>
            </a:r>
            <a:r>
              <a:rPr lang="id-ID" dirty="0" smtClean="0">
                <a:solidFill>
                  <a:srgbClr val="002060"/>
                </a:solidFill>
              </a:rPr>
              <a:t>, khususnya Pendidikan Tinggi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ANATOMI PERATURAN PERUNDANG-UNDANGAN PERGURUAN TINGGI</a:t>
            </a:r>
          </a:p>
        </p:txBody>
      </p:sp>
      <p:sp>
        <p:nvSpPr>
          <p:cNvPr id="3" name="Round Diagonal Corner Rectangle 2"/>
          <p:cNvSpPr/>
          <p:nvPr/>
        </p:nvSpPr>
        <p:spPr>
          <a:xfrm>
            <a:off x="1000100" y="1785926"/>
            <a:ext cx="257176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UU No. 2/1989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Sisdiknas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71868" y="2071678"/>
            <a:ext cx="1000132" cy="50006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alibri" pitchFamily="34" charset="0"/>
              </a:rPr>
              <a:t>Diganti</a:t>
            </a:r>
            <a:endParaRPr lang="id-ID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0" y="1785926"/>
            <a:ext cx="1785950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UU No. 20/2003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Sisdiknas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Left Bracket 7"/>
          <p:cNvSpPr/>
          <p:nvPr/>
        </p:nvSpPr>
        <p:spPr>
          <a:xfrm rot="5400000">
            <a:off x="2250265" y="2107397"/>
            <a:ext cx="71438" cy="1428760"/>
          </a:xfrm>
          <a:prstGeom prst="leftBracket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wn Arrow 11"/>
          <p:cNvSpPr/>
          <p:nvPr/>
        </p:nvSpPr>
        <p:spPr>
          <a:xfrm>
            <a:off x="2071670" y="257174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 Diagonal Corner Rectangle 12"/>
          <p:cNvSpPr/>
          <p:nvPr/>
        </p:nvSpPr>
        <p:spPr>
          <a:xfrm>
            <a:off x="1000100" y="2857496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PP. No. 60/1999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1000100" y="3857628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PTN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PTN-BLU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2428860" y="3857628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7 PT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BHMN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357290" y="364331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2786050" y="364331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Left Bracket 18"/>
          <p:cNvSpPr/>
          <p:nvPr/>
        </p:nvSpPr>
        <p:spPr>
          <a:xfrm rot="5400000">
            <a:off x="5822165" y="2107397"/>
            <a:ext cx="71438" cy="1428760"/>
          </a:xfrm>
          <a:prstGeom prst="leftBracket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Down Arrow 19"/>
          <p:cNvSpPr/>
          <p:nvPr/>
        </p:nvSpPr>
        <p:spPr>
          <a:xfrm>
            <a:off x="5643570" y="257174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ound Diagonal Corner Rectangle 21"/>
          <p:cNvSpPr/>
          <p:nvPr/>
        </p:nvSpPr>
        <p:spPr>
          <a:xfrm>
            <a:off x="6000760" y="2857496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PP. No. 14/2010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4572000" y="3857628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PT </a:t>
            </a:r>
            <a:r>
              <a:rPr lang="id-ID" sz="1600" dirty="0" smtClean="0">
                <a:solidFill>
                  <a:srgbClr val="002060"/>
                </a:solidFill>
                <a:latin typeface="Calibri" pitchFamily="34" charset="0"/>
              </a:rPr>
              <a:t>Berbadan Hukum</a:t>
            </a:r>
            <a:endParaRPr lang="id-ID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929190" y="364331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Down Arrow 25"/>
          <p:cNvSpPr/>
          <p:nvPr/>
        </p:nvSpPr>
        <p:spPr>
          <a:xfrm>
            <a:off x="6357950" y="3643314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Left Arrow 28"/>
          <p:cNvSpPr/>
          <p:nvPr/>
        </p:nvSpPr>
        <p:spPr>
          <a:xfrm>
            <a:off x="2071670" y="3000372"/>
            <a:ext cx="2571768" cy="500066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1600" b="1" dirty="0" smtClean="0">
                <a:solidFill>
                  <a:srgbClr val="002060"/>
                </a:solidFill>
                <a:latin typeface="Calibri" pitchFamily="34" charset="0"/>
              </a:rPr>
              <a:t>Mencabut</a:t>
            </a:r>
            <a:endParaRPr lang="id-ID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2428860" y="2857496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PP. No. 61/1999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" name="Left Arrow 29"/>
          <p:cNvSpPr/>
          <p:nvPr/>
        </p:nvSpPr>
        <p:spPr>
          <a:xfrm>
            <a:off x="3357554" y="3000372"/>
            <a:ext cx="285752" cy="509590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ound Diagonal Corner Rectangle 20"/>
          <p:cNvSpPr/>
          <p:nvPr/>
        </p:nvSpPr>
        <p:spPr>
          <a:xfrm>
            <a:off x="4572000" y="2857496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PP. No. 17/2010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2" name="Round Diagonal Corner Rectangle 31"/>
          <p:cNvSpPr/>
          <p:nvPr/>
        </p:nvSpPr>
        <p:spPr>
          <a:xfrm>
            <a:off x="6500826" y="1785926"/>
            <a:ext cx="1785950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UU No. 9/2009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BHP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3" name="Bent-Up Arrow 32"/>
          <p:cNvSpPr/>
          <p:nvPr/>
        </p:nvSpPr>
        <p:spPr>
          <a:xfrm>
            <a:off x="5715008" y="3214686"/>
            <a:ext cx="2571768" cy="1143008"/>
          </a:xfrm>
          <a:prstGeom prst="bentUpArrow">
            <a:avLst>
              <a:gd name="adj1" fmla="val 23061"/>
              <a:gd name="adj2" fmla="val 25970"/>
              <a:gd name="adj3" fmla="val 17243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1600" b="1" dirty="0" smtClean="0">
                <a:solidFill>
                  <a:srgbClr val="002060"/>
                </a:solidFill>
                <a:latin typeface="Calibri" pitchFamily="34" charset="0"/>
              </a:rPr>
              <a:t>Tata kelola</a:t>
            </a:r>
            <a:endParaRPr lang="id-ID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6000760" y="3857628"/>
            <a:ext cx="1143008" cy="7858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PT</a:t>
            </a:r>
          </a:p>
          <a:p>
            <a:pPr algn="ctr"/>
            <a:r>
              <a:rPr lang="id-ID" sz="1600" dirty="0" smtClean="0">
                <a:solidFill>
                  <a:srgbClr val="002060"/>
                </a:solidFill>
                <a:latin typeface="Calibri" pitchFamily="34" charset="0"/>
              </a:rPr>
              <a:t>Kedinasan</a:t>
            </a:r>
            <a:endParaRPr lang="id-ID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5400000">
            <a:off x="5679289" y="4107661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Down Arrow 33"/>
          <p:cNvSpPr/>
          <p:nvPr/>
        </p:nvSpPr>
        <p:spPr>
          <a:xfrm rot="10800000">
            <a:off x="7715272" y="2857496"/>
            <a:ext cx="571504" cy="35719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Down Arrow 34"/>
          <p:cNvSpPr/>
          <p:nvPr/>
        </p:nvSpPr>
        <p:spPr>
          <a:xfrm rot="10800000">
            <a:off x="7715272" y="2500306"/>
            <a:ext cx="571504" cy="35719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 rot="16200000">
            <a:off x="6250793" y="2107398"/>
            <a:ext cx="428628" cy="21431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1357290" y="5429264"/>
            <a:ext cx="7340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PP. No 17</a:t>
            </a:r>
            <a:r>
              <a:rPr lang="en-AU" sz="1600" dirty="0" smtClean="0"/>
              <a:t>/2010</a:t>
            </a:r>
            <a:r>
              <a:rPr lang="id-ID" sz="1600" dirty="0" smtClean="0"/>
              <a:t>, tentang:</a:t>
            </a:r>
            <a:r>
              <a:rPr lang="en-AU" sz="1600" dirty="0" smtClean="0"/>
              <a:t> </a:t>
            </a:r>
            <a:r>
              <a:rPr lang="en-AU" sz="1600" dirty="0" err="1" smtClean="0"/>
              <a:t>Pengelolaan</a:t>
            </a:r>
            <a:r>
              <a:rPr lang="en-AU" sz="1600" dirty="0" smtClean="0"/>
              <a:t> </a:t>
            </a:r>
            <a:r>
              <a:rPr lang="en-AU" sz="1600" dirty="0" err="1" smtClean="0"/>
              <a:t>dan</a:t>
            </a:r>
            <a:r>
              <a:rPr lang="en-AU" sz="1600" dirty="0" smtClean="0"/>
              <a:t> </a:t>
            </a:r>
            <a:r>
              <a:rPr lang="en-AU" sz="1600" dirty="0" err="1" smtClean="0"/>
              <a:t>Penyelenggaraan</a:t>
            </a:r>
            <a:r>
              <a:rPr lang="en-AU" sz="1600" dirty="0" smtClean="0"/>
              <a:t> </a:t>
            </a:r>
            <a:r>
              <a:rPr lang="en-AU" sz="1600" dirty="0" err="1" smtClean="0"/>
              <a:t>Pendidikan</a:t>
            </a:r>
            <a:endParaRPr lang="id-ID" sz="1600" dirty="0" smtClean="0"/>
          </a:p>
          <a:p>
            <a:r>
              <a:rPr lang="id-ID" sz="1600" dirty="0" smtClean="0"/>
              <a:t>PP. No 14</a:t>
            </a:r>
            <a:r>
              <a:rPr lang="en-AU" sz="1600" dirty="0" smtClean="0"/>
              <a:t>/2010</a:t>
            </a:r>
            <a:r>
              <a:rPr lang="id-ID" sz="1600" dirty="0" smtClean="0"/>
              <a:t>, tentang: </a:t>
            </a:r>
            <a:r>
              <a:rPr lang="en-AU" sz="1600" dirty="0" err="1" smtClean="0"/>
              <a:t>Pendidikan</a:t>
            </a:r>
            <a:r>
              <a:rPr lang="en-AU" sz="1600" dirty="0" smtClean="0"/>
              <a:t> </a:t>
            </a:r>
            <a:r>
              <a:rPr lang="en-AU" sz="1600" dirty="0" err="1" smtClean="0"/>
              <a:t>Kedinasan</a:t>
            </a:r>
            <a:endParaRPr lang="id-ID" sz="16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001056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AMAR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(1)</a:t>
            </a:r>
          </a:p>
          <a:p>
            <a:pPr algn="just"/>
            <a:endParaRPr lang="id-ID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>
              <a:buAutoNum type="arabicPeriod"/>
            </a:pPr>
            <a:r>
              <a:rPr lang="en-US" sz="2200" dirty="0" err="1" smtClean="0">
                <a:solidFill>
                  <a:srgbClr val="002060"/>
                </a:solidFill>
                <a:latin typeface="Calibri" pitchFamily="34" charset="0"/>
              </a:rPr>
              <a:t>Pasal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6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ayat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(2) U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U.Sisdiknas yang menyatakan bahwa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“setiap warga negara </a:t>
            </a:r>
            <a:r>
              <a:rPr lang="id-ID" sz="2200" b="1" i="1" dirty="0" smtClean="0">
                <a:solidFill>
                  <a:srgbClr val="002060"/>
                </a:solidFill>
                <a:latin typeface="Calibri" pitchFamily="34" charset="0"/>
              </a:rPr>
              <a:t>bertanggung</a:t>
            </a:r>
            <a:r>
              <a:rPr lang="en-AU" sz="2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b="1" i="1" dirty="0" smtClean="0">
                <a:solidFill>
                  <a:srgbClr val="002060"/>
                </a:solidFill>
                <a:latin typeface="Calibri" pitchFamily="34" charset="0"/>
              </a:rPr>
              <a:t>jawab</a:t>
            </a:r>
            <a:r>
              <a:rPr lang="id-ID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terhadap keberlangsungan penyelenggaraan pendidikan”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mempunyai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kekuatan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mengikat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kecuali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dimaknai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“setiap warga negara </a:t>
            </a:r>
            <a:r>
              <a:rPr lang="id-ID" sz="2200" b="1" i="1" u="sng" dirty="0">
                <a:solidFill>
                  <a:srgbClr val="FF0000"/>
                </a:solidFill>
                <a:latin typeface="Calibri" pitchFamily="34" charset="0"/>
              </a:rPr>
              <a:t>ikut</a:t>
            </a:r>
            <a:r>
              <a:rPr lang="id-ID" sz="22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d-ID" sz="2200" b="1" i="1" dirty="0" smtClean="0">
                <a:solidFill>
                  <a:srgbClr val="002060"/>
                </a:solidFill>
                <a:latin typeface="Calibri" pitchFamily="34" charset="0"/>
              </a:rPr>
              <a:t>bertanggung</a:t>
            </a:r>
            <a:r>
              <a:rPr lang="en-AU" sz="2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b="1" i="1" dirty="0" smtClean="0">
                <a:solidFill>
                  <a:srgbClr val="002060"/>
                </a:solidFill>
                <a:latin typeface="Calibri" pitchFamily="34" charset="0"/>
              </a:rPr>
              <a:t>jawab</a:t>
            </a:r>
            <a:r>
              <a:rPr lang="id-ID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terhadap keberlangsungan penyelenggaraan pendidikan”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357290" y="3214686"/>
          <a:ext cx="5715040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42955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AMAR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(2)</a:t>
            </a:r>
          </a:p>
          <a:p>
            <a:pPr algn="just"/>
            <a:endParaRPr lang="id-ID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>
              <a:buAutoNum type="arabicPeriod" startAt="2"/>
            </a:pP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F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rasa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“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...yang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orang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tuanya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mampu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membiayai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pendidikannya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”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 di dalam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Pasal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12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ayat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(1)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huruf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c U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U</a:t>
            </a: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. Sisdiknas 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yang menyatakan bahwa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“setiap peserta didik pada setiap satuan pendidikan berhak mendapatkan beasiswa bagi yang berprestasi </a:t>
            </a:r>
            <a:r>
              <a:rPr lang="id-ID" sz="2200" b="1" i="1" dirty="0">
                <a:solidFill>
                  <a:srgbClr val="002060"/>
                </a:solidFill>
                <a:latin typeface="Calibri" pitchFamily="34" charset="0"/>
              </a:rPr>
              <a:t>yang orang tuanya tidak mampu membiayai pendidikannya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”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mempunyai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kekuatan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mengikat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2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357290" y="3286148"/>
          <a:ext cx="5786478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42955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AMAR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(3)</a:t>
            </a:r>
          </a:p>
          <a:p>
            <a:pPr algn="just"/>
            <a:endParaRPr lang="id-ID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>
              <a:buAutoNum type="arabicPeriod" startAt="3"/>
            </a:pPr>
            <a:r>
              <a:rPr lang="en-US" sz="2200" dirty="0" err="1" smtClean="0">
                <a:solidFill>
                  <a:srgbClr val="002060"/>
                </a:solidFill>
                <a:latin typeface="Calibri" pitchFamily="34" charset="0"/>
              </a:rPr>
              <a:t>Pasal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53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ayat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(1) U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U.Sisdiknas yang menyatakan bahwa </a:t>
            </a:r>
            <a:r>
              <a:rPr lang="id-ID" sz="2200" i="1" dirty="0">
                <a:solidFill>
                  <a:srgbClr val="002060"/>
                </a:solidFill>
                <a:latin typeface="Calibri" pitchFamily="34" charset="0"/>
              </a:rPr>
              <a:t>”penyelenggara dan/atau satuan pendidikan formal yang didirikan oleh Pemerintah atau masyarakat berbentuk badan hukum </a:t>
            </a:r>
            <a:r>
              <a:rPr lang="id-ID" sz="2200" i="1" dirty="0" smtClean="0">
                <a:solidFill>
                  <a:srgbClr val="002060"/>
                </a:solidFill>
                <a:latin typeface="Calibri" pitchFamily="34" charset="0"/>
              </a:rPr>
              <a:t>pendidikan”</a:t>
            </a:r>
            <a:r>
              <a:rPr lang="id-ID" sz="2200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id-ID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adalah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konstitusional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sepanjang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frasa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“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”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dimaknai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sebutan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fungsi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Calibri" pitchFamily="34" charset="0"/>
              </a:rPr>
              <a:t>penyelenggara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bukan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bentuk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itchFamily="34" charset="0"/>
              </a:rPr>
              <a:t>tertentu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57290" y="3357586"/>
          <a:ext cx="5786478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642918"/>
            <a:ext cx="742955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AMAR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(4)</a:t>
            </a:r>
          </a:p>
          <a:p>
            <a:pPr algn="just"/>
            <a:endParaRPr lang="id-ID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4. 	</a:t>
            </a:r>
            <a:r>
              <a:rPr lang="en-US" sz="2200" b="1" dirty="0" err="1" smtClean="0">
                <a:solidFill>
                  <a:srgbClr val="002060"/>
                </a:solidFill>
                <a:latin typeface="Calibri" pitchFamily="34" charset="0"/>
              </a:rPr>
              <a:t>Penjelasan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Pasal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53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ayat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(1) U</a:t>
            </a:r>
            <a:r>
              <a:rPr lang="id-ID" sz="2200" dirty="0">
                <a:solidFill>
                  <a:srgbClr val="002060"/>
                </a:solidFill>
                <a:latin typeface="Calibri" pitchFamily="34" charset="0"/>
              </a:rPr>
              <a:t>U.Sisdiknas 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yang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menyatakan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bahwa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dimaksudkan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landasan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bagi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penyelenggara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satuan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antara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lain, 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berbentuk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 err="1" smtClean="0">
                <a:solidFill>
                  <a:srgbClr val="002060"/>
                </a:solidFill>
                <a:latin typeface="Calibri" pitchFamily="34" charset="0"/>
              </a:rPr>
              <a:t>B</a:t>
            </a:r>
            <a:r>
              <a:rPr lang="en-US" sz="2200" i="1" dirty="0" err="1" smtClean="0">
                <a:solidFill>
                  <a:srgbClr val="002060"/>
                </a:solidFill>
                <a:latin typeface="Calibri" pitchFamily="34" charset="0"/>
              </a:rPr>
              <a:t>adan</a:t>
            </a:r>
            <a:r>
              <a:rPr lang="en-US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 err="1" smtClean="0">
                <a:solidFill>
                  <a:srgbClr val="002060"/>
                </a:solidFill>
                <a:latin typeface="Calibri" pitchFamily="34" charset="0"/>
              </a:rPr>
              <a:t>H</a:t>
            </a:r>
            <a:r>
              <a:rPr lang="en-US" sz="2200" i="1" dirty="0" err="1" smtClean="0">
                <a:solidFill>
                  <a:srgbClr val="002060"/>
                </a:solidFill>
                <a:latin typeface="Calibri" pitchFamily="34" charset="0"/>
              </a:rPr>
              <a:t>ukum</a:t>
            </a:r>
            <a:r>
              <a:rPr lang="en-US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 err="1" smtClean="0">
                <a:solidFill>
                  <a:srgbClr val="002060"/>
                </a:solidFill>
                <a:latin typeface="Calibri" pitchFamily="34" charset="0"/>
              </a:rPr>
              <a:t>M</a:t>
            </a:r>
            <a:r>
              <a:rPr lang="en-US" sz="2200" i="1" dirty="0" err="1" smtClean="0">
                <a:solidFill>
                  <a:srgbClr val="002060"/>
                </a:solidFill>
                <a:latin typeface="Calibri" pitchFamily="34" charset="0"/>
              </a:rPr>
              <a:t>ilik</a:t>
            </a:r>
            <a:r>
              <a:rPr lang="en-US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200" i="1" dirty="0" err="1" smtClean="0">
                <a:solidFill>
                  <a:srgbClr val="002060"/>
                </a:solidFill>
                <a:latin typeface="Calibri" pitchFamily="34" charset="0"/>
              </a:rPr>
              <a:t>N</a:t>
            </a:r>
            <a:r>
              <a:rPr lang="en-US" sz="2200" i="1" dirty="0" err="1" smtClean="0">
                <a:solidFill>
                  <a:srgbClr val="002060"/>
                </a:solidFill>
                <a:latin typeface="Calibri" pitchFamily="34" charset="0"/>
              </a:rPr>
              <a:t>egara</a:t>
            </a:r>
            <a:r>
              <a:rPr lang="en-US" sz="22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en-US" sz="2200" i="1" dirty="0" err="1">
                <a:solidFill>
                  <a:srgbClr val="002060"/>
                </a:solidFill>
                <a:latin typeface="Calibri" pitchFamily="34" charset="0"/>
              </a:rPr>
              <a:t>BHMN</a:t>
            </a:r>
            <a:r>
              <a:rPr lang="en-US" sz="2200" i="1" dirty="0">
                <a:solidFill>
                  <a:srgbClr val="002060"/>
                </a:solidFill>
                <a:latin typeface="Calibri" pitchFamily="34" charset="0"/>
              </a:rPr>
              <a:t>)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”,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mempunyai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kekuatan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itchFamily="34" charset="0"/>
              </a:rPr>
              <a:t>mengikat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2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57290" y="3286124"/>
          <a:ext cx="5786478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42955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AMAR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PUTUSAN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MAHKAMAH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KONSTITUSI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(5)</a:t>
            </a:r>
          </a:p>
          <a:p>
            <a:pPr algn="just"/>
            <a:endParaRPr lang="id-ID" sz="1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65125" lvl="0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5. 	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Undang-Undang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Nomor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9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2009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kekuatan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mengikat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id-ID" sz="2000" dirty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id-ID" sz="2000" dirty="0">
                <a:solidFill>
                  <a:srgbClr val="002060"/>
                </a:solidFill>
                <a:latin typeface="Calibri" pitchFamily="34" charset="0"/>
              </a:rPr>
              <a:t> </a:t>
            </a:r>
          </a:p>
          <a:p>
            <a:pPr marL="365125" indent="-365125" algn="just"/>
            <a:r>
              <a:rPr lang="id-ID" sz="2000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Hal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ini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berarti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Undang-Undang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Nomor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9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Tahun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2009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Badan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Hukum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Pendidikan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menjadi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berlaku</a:t>
            </a:r>
            <a:endParaRPr lang="id-ID" sz="20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357290" y="3286124"/>
          <a:ext cx="5786478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301038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Memperdalam</a:t>
            </a:r>
            <a:r>
              <a:rPr lang="en-AU" dirty="0" smtClean="0"/>
              <a:t> </a:t>
            </a:r>
            <a:r>
              <a:rPr lang="en-AU" dirty="0" err="1" smtClean="0"/>
              <a:t>Analisis</a:t>
            </a:r>
            <a:r>
              <a:rPr lang="en-AU" dirty="0" smtClean="0"/>
              <a:t> </a:t>
            </a:r>
            <a:r>
              <a:rPr lang="en-AU" dirty="0" err="1" smtClean="0"/>
              <a:t>pemahaman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Implikasi</a:t>
            </a:r>
            <a:r>
              <a:rPr lang="en-AU" dirty="0" smtClean="0"/>
              <a:t> </a:t>
            </a:r>
            <a:r>
              <a:rPr lang="en-AU" dirty="0" err="1" smtClean="0"/>
              <a:t>Amar</a:t>
            </a:r>
            <a:r>
              <a:rPr lang="en-AU" dirty="0" smtClean="0"/>
              <a:t> </a:t>
            </a:r>
            <a:r>
              <a:rPr lang="en-AU" dirty="0" err="1" smtClean="0"/>
              <a:t>Putusan</a:t>
            </a:r>
            <a:r>
              <a:rPr lang="en-AU" dirty="0" smtClean="0"/>
              <a:t> MK, </a:t>
            </a:r>
            <a:r>
              <a:rPr lang="en-AU" dirty="0" err="1" smtClean="0"/>
              <a:t>Sedang</a:t>
            </a:r>
            <a:r>
              <a:rPr lang="en-AU" dirty="0" smtClean="0"/>
              <a:t> </a:t>
            </a:r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 err="1" smtClean="0"/>
              <a:t>pembahasan</a:t>
            </a:r>
            <a:r>
              <a:rPr lang="en-AU" dirty="0" smtClean="0"/>
              <a:t> </a:t>
            </a:r>
            <a:r>
              <a:rPr lang="en-AU" dirty="0" err="1" smtClean="0"/>
              <a:t>bersama</a:t>
            </a:r>
            <a:r>
              <a:rPr lang="en-AU" dirty="0" smtClean="0"/>
              <a:t> </a:t>
            </a:r>
            <a:r>
              <a:rPr lang="en-AU" dirty="0" err="1" smtClean="0"/>
              <a:t>Kejaksaan</a:t>
            </a:r>
            <a:r>
              <a:rPr lang="en-AU" dirty="0" smtClean="0"/>
              <a:t> </a:t>
            </a:r>
            <a:r>
              <a:rPr lang="en-AU" dirty="0" err="1" smtClean="0"/>
              <a:t>Agung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mendapatkan</a:t>
            </a:r>
            <a:r>
              <a:rPr lang="en-AU" dirty="0" smtClean="0"/>
              <a:t> Legal Opinion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12EE-E80A-49B6-9057-85462308C04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26"/>
  <p:tag name="ISPRING_ULTRA_SCORM_DURATION" val="3600"/>
  <p:tag name="ISPRING_ULTRA_SCORM_QUIZ_NUMBER" val="0"/>
  <p:tag name="GENSWF_OUTPUT_FILE_NAME" val="KemendiknasPutusanMK-UUBH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1324</TotalTime>
  <Words>944</Words>
  <Application>Microsoft Office PowerPoint</Application>
  <PresentationFormat>On-screen Show (4:3)</PresentationFormat>
  <Paragraphs>252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Slide 1</vt:lpstr>
      <vt:lpstr>Mohon Pendapat dan Arahan Bapak Presiden</vt:lpstr>
      <vt:lpstr>Slide 3</vt:lpstr>
      <vt:lpstr>Slide 4</vt:lpstr>
      <vt:lpstr>Slide 5</vt:lpstr>
      <vt:lpstr>Slide 6</vt:lpstr>
      <vt:lpstr>Slide 7</vt:lpstr>
      <vt:lpstr>Slide 8</vt:lpstr>
      <vt:lpstr>Untuk Memperdalam Analisis pemahaman dan Implikasi Amar Putusan MK, Sedang dilakukan pembahasan bersama Kejaksaan Agung untuk mendapatkan Legal Opinion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Sikap Pemerintah (1)</vt:lpstr>
      <vt:lpstr>Sikap Pemerintah (2)</vt:lpstr>
      <vt:lpstr>Hikmah:  Kesempatan untuk meredesain sistem pendidikan nasional, khususnya Pendidikan Tinggi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Amar, Implikasi, dan Solusi Putusan MK Tentang UU BHP</dc:title>
  <dc:creator>jogun</dc:creator>
  <cp:lastModifiedBy>Djoko Luknanto</cp:lastModifiedBy>
  <cp:revision>110</cp:revision>
  <dcterms:created xsi:type="dcterms:W3CDTF">2010-04-02T19:21:12Z</dcterms:created>
  <dcterms:modified xsi:type="dcterms:W3CDTF">2010-04-07T07:05:35Z</dcterms:modified>
</cp:coreProperties>
</file>